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1.svg" ContentType="image/svg+xml"/>
  <Override PartName="/ppt/media/image13.svg" ContentType="image/svg+xml"/>
  <Override PartName="/ppt/media/image15.svg" ContentType="image/svg+xml"/>
  <Override PartName="/ppt/media/image37.svg" ContentType="image/svg+xml"/>
  <Override PartName="/ppt/media/image40.svg" ContentType="image/svg+xml"/>
  <Override PartName="/ppt/media/image42.svg" ContentType="image/svg+xml"/>
  <Override PartName="/ppt/media/image44.svg" ContentType="image/svg+xml"/>
  <Override PartName="/ppt/media/image46.svg" ContentType="image/svg+xml"/>
  <Override PartName="/ppt/media/image4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9"/>
  </p:handoutMasterIdLst>
  <p:sldIdLst>
    <p:sldId id="269" r:id="rId3"/>
    <p:sldId id="546" r:id="rId5"/>
    <p:sldId id="620" r:id="rId6"/>
    <p:sldId id="674" r:id="rId7"/>
    <p:sldId id="681" r:id="rId8"/>
    <p:sldId id="12616938" r:id="rId9"/>
    <p:sldId id="12616920" r:id="rId10"/>
    <p:sldId id="12616934" r:id="rId11"/>
    <p:sldId id="12616921" r:id="rId12"/>
    <p:sldId id="12616923" r:id="rId13"/>
    <p:sldId id="12616924" r:id="rId14"/>
    <p:sldId id="12616925" r:id="rId15"/>
    <p:sldId id="12616926" r:id="rId16"/>
    <p:sldId id="12616927" r:id="rId17"/>
    <p:sldId id="12616935" r:id="rId18"/>
    <p:sldId id="12616928" r:id="rId19"/>
    <p:sldId id="12616933" r:id="rId20"/>
    <p:sldId id="12616941" r:id="rId21"/>
    <p:sldId id="12616929" r:id="rId22"/>
    <p:sldId id="12616936" r:id="rId23"/>
    <p:sldId id="12616810" r:id="rId24"/>
    <p:sldId id="12616939" r:id="rId25"/>
    <p:sldId id="12616937" r:id="rId26"/>
    <p:sldId id="12616957" r:id="rId27"/>
    <p:sldId id="273" r:id="rId28"/>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80" userDrawn="1">
          <p15:clr>
            <a:srgbClr val="A4A3A4"/>
          </p15:clr>
        </p15:guide>
        <p15:guide id="2" pos="387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n" initials="s" lastIdx="1" clrIdx="0"/>
  <p:cmAuthor id="757" name="未知用户381" initials="未" lastIdx="1" clrIdx="0"/>
  <p:cmAuthor id="1" name="Nada" initials="N" lastIdx="3" clrIdx="0"/>
  <p:cmAuthor id="2" name="程 瑜檬" initials="程" lastIdx="1" clrIdx="1"/>
  <p:cmAuthor id="3" name="liudehou" initials="l" lastIdx="2" clrIdx="2"/>
  <p:cmAuthor id="4" name="wangwei" initials="vv" lastIdx="1" clrIdx="3"/>
  <p:cmAuthor id="761" name="未知用户294" initials="未" lastIdx="8" clrIdx="0"/>
  <p:cmAuthor id="5" name="zhangxin" initials="z" lastIdx="3" clrIdx="4"/>
  <p:cmAuthor id="6" name="wei long" initials="wl" lastIdx="1" clrIdx="5"/>
  <p:cmAuthor id="7" name="Xiaosu Wang" initials="XW" lastIdx="1" clrIdx="6"/>
  <p:cmAuthor id="764" name="未知用户219" initials="未" lastIdx="3" clrIdx="0"/>
  <p:cmAuthor id="8" name="xiaqianqian@hq.cmcc" initials="xiaqianqian@hq.cmcc" lastIdx="1" clrIdx="7"/>
  <p:cmAuthor id="1017522315" name="WPS_1592556096" initials="W" lastIdx="1" clrIdx="667"/>
  <p:cmAuthor id="9" name="smkhan" initials="s" lastIdx="6" clrIdx="5"/>
  <p:cmAuthor id="10" name="李超（IT）" initials="L" lastIdx="1" clrIdx="9"/>
  <p:cmAuthor id="767" name="未知用户232" initials="未" lastIdx="1" clrIdx="0"/>
  <p:cmAuthor id="11" name="朱磊" initials="朱" lastIdx="2" clrIdx="10"/>
  <p:cmAuthor id="12" name="CMCC" initials="C" lastIdx="1" clrIdx="11"/>
  <p:cmAuthor id="769" name="未知用户226" initials="未" lastIdx="1" clrIdx="0"/>
  <p:cmAuthor id="13" name="罗位国/应用平台研发部/软件开发中心/总行机关/ABC" initials="罗" lastIdx="1" clrIdx="1"/>
  <p:cmAuthor id="14" name="李岩（IT）" initials="李" lastIdx="2" clrIdx="13"/>
  <p:cmAuthor id="771" name="lp" initials="l" lastIdx="1" clrIdx="0"/>
  <p:cmAuthor id="15" name="13686" initials="1" lastIdx="1" clrIdx="14"/>
  <p:cmAuthor id="772" name="张正明" initials="张" lastIdx="1" clrIdx="0"/>
  <p:cmAuthor id="16" name="周辉" initials="周" lastIdx="1" clrIdx="15"/>
  <p:cmAuthor id="773" name="FANG SUN" initials="F" lastIdx="2" clrIdx="4"/>
  <p:cmAuthor id="17" name="Xinyue Li" initials="X" lastIdx="1" clrIdx="18"/>
  <p:cmAuthor id="18" name="郭雨婷" initials="郭" lastIdx="1" clrIdx="17"/>
  <p:cmAuthor id="19" name="yanhexin" initials="y" lastIdx="1" clrIdx="18"/>
  <p:cmAuthor id="776" name="未知用户416" initials="未" lastIdx="1" clrIdx="0"/>
  <p:cmAuthor id="20" name="作者" initials="A" lastIdx="0" clrIdx="20"/>
  <p:cmAuthor id="777" name="未知用户404" initials="未" lastIdx="15" clrIdx="0"/>
  <p:cmAuthor id="21" name="Liu Jialin" initials="LJ" lastIdx="1" clrIdx="21"/>
  <p:cmAuthor id="778" name="未知用户408" initials="未" lastIdx="1" clrIdx="1"/>
  <p:cmAuthor id="22" name="宋瑞芳" initials="KS" lastIdx="9" clrIdx="22"/>
  <p:cmAuthor id="1411827" name="黄晓平" initials="黄" lastIdx="0" clrIdx="0"/>
  <p:cmAuthor id="779" name="未知用户409" initials="未" lastIdx="7" clrIdx="0"/>
  <p:cmAuthor id="23" name="Administrator" initials="A" lastIdx="6" clrIdx="23"/>
  <p:cmAuthor id="1411828" name="王 刚" initials="王" lastIdx="1" clrIdx="38"/>
  <p:cmAuthor id="780" name="未知用户412" initials="未" lastIdx="0" clrIdx="1"/>
  <p:cmAuthor id="24" name="张 强" initials="张" lastIdx="1" clrIdx="24"/>
  <p:cmAuthor id="1411829" name="张静_Anua7Nne" initials="authorId_935319063" lastIdx="0" clrIdx="0"/>
  <p:cmAuthor id="781" name="未知用户413" initials="未" lastIdx="1" clrIdx="0"/>
  <p:cmAuthor id="25" name="wyz" initials="w" lastIdx="1" clrIdx="24"/>
  <p:cmAuthor id="1411830" name="唐 赛" initials="唐" lastIdx="1" clrIdx="45"/>
  <p:cmAuthor id="782" name="未知用户414" initials="未" lastIdx="1" clrIdx="0"/>
  <p:cmAuthor id="26" name="Lee" initials="L" lastIdx="2" clrIdx="25"/>
  <p:cmAuthor id="783" name="未知用户415" initials="未" lastIdx="1" clrIdx="0"/>
  <p:cmAuthor id="191251535" name="沈霄雷" initials="沈" lastIdx="833089" clrIdx="0"/>
  <p:cmAuthor id="784" name="未知用户215" initials="未" lastIdx="0" clrIdx="0"/>
  <p:cmAuthor id="27" name="王丽（IT）" initials="王" lastIdx="2" clrIdx="26"/>
  <p:cmAuthor id="191251536" name="SF" initials="S" lastIdx="6" clrIdx="11"/>
  <p:cmAuthor id="785" name="未知用户217" initials="未" lastIdx="0" clrIdx="0"/>
  <p:cmAuthor id="28" name="zzy" initials="zzy" lastIdx="1" clrIdx="27"/>
  <p:cmAuthor id="191251537" name="sammi" initials="s" lastIdx="0" clrIdx="12"/>
  <p:cmAuthor id="29" name="张馨玲" initials="张" lastIdx="1" clrIdx="28"/>
  <p:cmAuthor id="191251538" name="渠沛" initials="渠" lastIdx="1" clrIdx="35"/>
  <p:cmAuthor id="787" name="未知用户371" initials="未" lastIdx="1" clrIdx="0"/>
  <p:cmAuthor id="30" name="10056791" initials="ZTE" lastIdx="1" clrIdx="29"/>
  <p:cmAuthor id="191251539" name="席琛" initials="" lastIdx="0" clrIdx="58"/>
  <p:cmAuthor id="788" name="未知用户370" initials="未" lastIdx="1" clrIdx="0"/>
  <p:cmAuthor id="31" name="Author" initials="A" lastIdx="0" clrIdx="30"/>
  <p:cmAuthor id="191251540" name="韩剑侠" initials="P" lastIdx="1" clrIdx="41"/>
  <p:cmAuthor id="789" name="未知用户347" initials="未" lastIdx="10" clrIdx="0"/>
  <p:cmAuthor id="32" name="李楠10047711" initials="李楠10047711" lastIdx="2" clrIdx="31"/>
  <p:cmAuthor id="191251541" name="孙 笑庆" initials="孙" lastIdx="3" clrIdx="16"/>
  <p:cmAuthor id="790" name="未知用户348" initials="未" lastIdx="1" clrIdx="0"/>
  <p:cmAuthor id="33" name="10045953" initials="1" lastIdx="1" clrIdx="32"/>
  <p:cmAuthor id="191251542" name="yang.yuan" initials="y" lastIdx="0" clrIdx="17"/>
  <p:cmAuthor id="791" name="未知用户286" initials="未" lastIdx="1" clrIdx="0"/>
  <p:cmAuthor id="34" name="Y Y" initials="YY" lastIdx="2" clrIdx="33"/>
  <p:cmAuthor id="191251543" name="王娟" initials="1" lastIdx="1" clrIdx="31"/>
  <p:cmAuthor id="792" name="未知用户373" initials="未" lastIdx="2" clrIdx="0"/>
  <p:cmAuthor id="475196944" name="姚琳" initials="姚" lastIdx="1133934" clrIdx="0"/>
  <p:cmAuthor id="35" name="HP" initials="H" lastIdx="2" clrIdx="34"/>
  <p:cmAuthor id="36" name="Microsoft 帐户" initials="M帐" lastIdx="6" clrIdx="36"/>
  <p:cmAuthor id="793" name="未知用户350" initials="未" lastIdx="1" clrIdx="0"/>
  <p:cmAuthor id="475196945" name="chen" initials="c" lastIdx="1" clrIdx="2"/>
  <p:cmAuthor id="37" name="X13" initials="X" lastIdx="2" clrIdx="36"/>
  <p:cmAuthor id="794" name="未知用户218" initials="未" lastIdx="0" clrIdx="0"/>
  <p:cmAuthor id="475196946" name="王 成岩" initials="王" lastIdx="1" clrIdx="23"/>
  <p:cmAuthor id="38" name="赵欣" initials="zx" lastIdx="4" clrIdx="37"/>
  <p:cmAuthor id="795" name="未知用户351" initials="未" lastIdx="1" clrIdx="0"/>
  <p:cmAuthor id="39" name="10206899" initials="1" lastIdx="1" clrIdx="38"/>
  <p:cmAuthor id="796" name="未知用户352" initials="未" lastIdx="1" clrIdx="1"/>
  <p:cmAuthor id="40" name="10133177" initials="1" lastIdx="1" clrIdx="39"/>
  <p:cmAuthor id="797" name="未知用户353" initials="未" lastIdx="7" clrIdx="0"/>
  <p:cmAuthor id="41" name="yaohuijuan " initials="c" lastIdx="3" clrIdx="40"/>
  <p:cmAuthor id="798" name="未知用户354" initials="未" lastIdx="3" clrIdx="0"/>
  <p:cmAuthor id="42" name="zhifubao" initials="z" lastIdx="1" clrIdx="41"/>
  <p:cmAuthor id="799" name="未知用户355" initials="未" lastIdx="1" clrIdx="0"/>
  <p:cmAuthor id="43" name="Microsoft Office 用户" initials="MO用 [8] [6]" lastIdx="1" clrIdx="42"/>
  <p:cmAuthor id="800" name="未知用户356" initials="未" lastIdx="0" clrIdx="0"/>
  <p:cmAuthor id="44" name="User" initials="U" lastIdx="1" clrIdx="43"/>
  <p:cmAuthor id="801" name="未知用户378" initials="未" lastIdx="1" clrIdx="0"/>
  <p:cmAuthor id="45" name="未知用户35" initials="未" lastIdx="1" clrIdx="38"/>
  <p:cmAuthor id="802" name="未知用户357" initials="未" lastIdx="9" clrIdx="0"/>
  <p:cmAuthor id="46" name="茹志强" initials="U" lastIdx="0" clrIdx="45"/>
  <p:cmAuthor id="803" name="未知用户362" initials="未" lastIdx="1" clrIdx="0"/>
  <p:cmAuthor id="47" name="clj" initials="c" lastIdx="1" clrIdx="46"/>
  <p:cmAuthor id="804" name="未知用户363" initials="未" lastIdx="0" clrIdx="0"/>
  <p:cmAuthor id="48" name="尹瑶瑶" initials="尹" lastIdx="1" clrIdx="47"/>
  <p:cmAuthor id="805" name="未知用户374" initials="未" lastIdx="1" clrIdx="0"/>
  <p:cmAuthor id="49" name="user" initials="u" lastIdx="2" clrIdx="48"/>
  <p:cmAuthor id="806" name="未知用户375" initials="未" lastIdx="1" clrIdx="0"/>
  <p:cmAuthor id="50" name="张卓豫" initials="zzy" lastIdx="1" clrIdx="49"/>
  <p:cmAuthor id="807" name="未知用户369" initials="未" lastIdx="2" clrIdx="0"/>
  <p:cmAuthor id="51" name="admin7" initials="l" lastIdx="1" clrIdx="50"/>
  <p:cmAuthor id="808" name="未知用户376" initials="未" lastIdx="22" clrIdx="0"/>
  <p:cmAuthor id="52" name="cmsz" initials="c" lastIdx="1" clrIdx="51"/>
  <p:cmAuthor id="809" name="未知用户377" initials="未" lastIdx="1" clrIdx="0"/>
  <p:cmAuthor id="53" name="施旻" initials="施" lastIdx="1" clrIdx="52"/>
  <p:cmAuthor id="810" name="未知用户372" initials="未" lastIdx="1" clrIdx="1"/>
  <p:cmAuthor id="54" name="zhangyuexin@hq.cmcc" initials="zhangyuexin@hq.cmcc" lastIdx="1" clrIdx="53"/>
  <p:cmAuthor id="55" name="黎丹" initials="黎" lastIdx="2" clrIdx="0"/>
  <p:cmAuthor id="56" name="Cmit" initials="C" lastIdx="1" clrIdx="55"/>
  <p:cmAuthor id="813" name="未知用户451" initials="未" lastIdx="1" clrIdx="0"/>
  <p:cmAuthor id="57" name="未知的使用者40" initials="" lastIdx="1" clrIdx="0"/>
  <p:cmAuthor id="814" name="未知用户466" initials="未" lastIdx="3" clrIdx="0"/>
  <p:cmAuthor id="58" name="X1" initials="X" lastIdx="1" clrIdx="57"/>
  <p:cmAuthor id="815" name="未知用户460" initials="未" lastIdx="1" clrIdx="0"/>
  <p:cmAuthor id="59" name="LZ" initials="Y" lastIdx="1" clrIdx="58"/>
  <p:cmAuthor id="816" name="未知用户454" initials="未" lastIdx="2" clrIdx="0"/>
  <p:cmAuthor id="60" name="lunan" initials="l" lastIdx="1" clrIdx="59"/>
  <p:cmAuthor id="817" name="未知用户461" initials="未" lastIdx="0" clrIdx="0"/>
  <p:cmAuthor id="61" name="未知的使用者29" initials="" lastIdx="1" clrIdx="0"/>
  <p:cmAuthor id="818" name="未知用户455" initials="未" lastIdx="1" clrIdx="0"/>
  <p:cmAuthor id="62" name="liyuting" initials="l" lastIdx="2" clrIdx="61"/>
  <p:cmAuthor id="819" name="未知用户462" initials="未" lastIdx="10" clrIdx="0"/>
  <p:cmAuthor id="63" name="未知的使用者98" initials="" lastIdx="1" clrIdx="0"/>
  <p:cmAuthor id="820" name="未知用户465" initials="未" lastIdx="1" clrIdx="5"/>
  <p:cmAuthor id="64" name="gengxuan" initials="g" lastIdx="10" clrIdx="63"/>
  <p:cmAuthor id="821" name="未知用户457" initials="未" lastIdx="1" clrIdx="0"/>
  <p:cmAuthor id="65" name="匿名用户" initials="匿" lastIdx="1" clrIdx="64"/>
  <p:cmAuthor id="822" name="未知用户450" initials="未" lastIdx="0" clrIdx="0"/>
  <p:cmAuthor id="66" name="liucunri" initials="" lastIdx="1" clrIdx="0"/>
  <p:cmAuthor id="823" name="未知用户463" initials="未" lastIdx="1" clrIdx="18"/>
  <p:cmAuthor id="67" name="未知用户9" initials="" lastIdx="1" clrIdx="0"/>
  <p:cmAuthor id="824" name="未知用户467" initials="未" lastIdx="0" clrIdx="0"/>
  <p:cmAuthor id="68" name="Unknown User48" initials="" lastIdx="8" clrIdx="0"/>
  <p:cmAuthor id="825" name="未知用户468" initials="未" lastIdx="1" clrIdx="0"/>
  <p:cmAuthor id="69" name="未知用户103" initials="" lastIdx="1" clrIdx="0"/>
  <p:cmAuthor id="826" name="未知用户469" initials="未" lastIdx="1" clrIdx="0"/>
  <p:cmAuthor id="70" name="Unknown User52" initials="" lastIdx="1" clrIdx="0"/>
  <p:cmAuthor id="827" name="未知用户458" initials="未" lastIdx="2" clrIdx="0"/>
  <p:cmAuthor id="71" name="未知的使用者42" initials="" lastIdx="1" clrIdx="0"/>
  <p:cmAuthor id="828" name="未知用户470" initials="未" lastIdx="1" clrIdx="0"/>
  <p:cmAuthor id="72" name="Unknown User50" initials="" lastIdx="1" clrIdx="0"/>
  <p:cmAuthor id="829" name="未知用户471" initials="未" lastIdx="1" clrIdx="0"/>
  <p:cmAuthor id="73" name="未知的使用者120" initials="" lastIdx="1" clrIdx="0"/>
  <p:cmAuthor id="830" name="未知用户472" initials="未" lastIdx="1" clrIdx="0"/>
  <p:cmAuthor id="74" name="px" initials="" lastIdx="3" clrIdx="1"/>
  <p:cmAuthor id="831" name="未知用户473" initials="未" lastIdx="4" clrIdx="0"/>
  <p:cmAuthor id="75" name="Sky123.Org" initials="" lastIdx="1" clrIdx="0"/>
  <p:cmAuthor id="832" name="未知用户235" initials="未" lastIdx="0" clrIdx="1"/>
  <p:cmAuthor id="76" name="陈驹洲" initials="A" lastIdx="1" clrIdx="25"/>
  <p:cmAuthor id="833" name="未知用户453" initials="未" lastIdx="1" clrIdx="0"/>
  <p:cmAuthor id="77" name="elfinhsu" initials="" lastIdx="1" clrIdx="0"/>
  <p:cmAuthor id="834" name="未知用户474" initials="未" lastIdx="0" clrIdx="0"/>
  <p:cmAuthor id="78" name="何 静" initials="何" lastIdx="1" clrIdx="4"/>
  <p:cmAuthor id="835" name="未知用户475" initials="未" lastIdx="0" clrIdx="0"/>
  <p:cmAuthor id="79" name="微软用户" initials="" lastIdx="1" clrIdx="0"/>
  <p:cmAuthor id="836" name="未知用户476" initials="未" lastIdx="1" clrIdx="0"/>
  <p:cmAuthor id="80" name="未知的使用者73" initials="" lastIdx="1" clrIdx="0"/>
  <p:cmAuthor id="837" name="未知用户459" initials="未" lastIdx="1" clrIdx="1"/>
  <p:cmAuthor id="81" name="未知的使用者24" initials="" lastIdx="8" clrIdx="0"/>
  <p:cmAuthor id="838" name="未知用户489" initials="未" lastIdx="1" clrIdx="0"/>
  <p:cmAuthor id="82" name="未知用户16" initials="" lastIdx="1" clrIdx="0"/>
  <p:cmAuthor id="839" name="未知用户488" initials="未" lastIdx="10" clrIdx="0"/>
  <p:cmAuthor id="83" name="Mary Feil-Jacobs" initials="" lastIdx="43" clrIdx="1"/>
  <p:cmAuthor id="840" name="未知用户490" initials="未" lastIdx="1" clrIdx="0"/>
  <p:cmAuthor id="84" name="LiuHui" initials="" lastIdx="1" clrIdx="0"/>
  <p:cmAuthor id="841" name="未知用户477" initials="未" lastIdx="2" clrIdx="0"/>
  <p:cmAuthor id="85" name="未知的使用者45" initials="" lastIdx="1" clrIdx="0"/>
  <p:cmAuthor id="842" name="未知用户478" initials="未" lastIdx="1" clrIdx="0"/>
  <p:cmAuthor id="86" name="王鹏凯" initials="" lastIdx="1" clrIdx="0"/>
  <p:cmAuthor id="843" name="未知用户479" initials="未" lastIdx="0" clrIdx="8"/>
  <p:cmAuthor id="87" name="未知用户104" initials="" lastIdx="1" clrIdx="0"/>
  <p:cmAuthor id="844" name="未知用户480" initials="未" lastIdx="1" clrIdx="0"/>
  <p:cmAuthor id="88" name="未知用户5" initials="" lastIdx="1" clrIdx="0"/>
  <p:cmAuthor id="845" name="未知用户481" initials="未" lastIdx="10" clrIdx="0"/>
  <p:cmAuthor id="89" name="未知的使用者10" initials="" lastIdx="3" clrIdx="1"/>
  <p:cmAuthor id="846" name="未知用户482" initials="未" lastIdx="1" clrIdx="0"/>
  <p:cmAuthor id="90" name="未知的使用者93" initials="" lastIdx="1" clrIdx="1"/>
  <p:cmAuthor id="847" name="未知用户483" initials="未" lastIdx="1" clrIdx="0"/>
  <p:cmAuthor id="91" name="范作霖" initials="范" lastIdx="1" clrIdx="22"/>
  <p:cmAuthor id="848" name="未知用户484" initials="未" lastIdx="1" clrIdx="0"/>
  <p:cmAuthor id="92" name="LeeElva" initials="" lastIdx="1" clrIdx="0"/>
  <p:cmAuthor id="849" name="未知用户485" initials="未" lastIdx="1" clrIdx="0"/>
  <p:cmAuthor id="93" name="未知用户99" initials="" lastIdx="1" clrIdx="2"/>
  <p:cmAuthor id="850" name="未知用户486" initials="未" lastIdx="0" clrIdx="0"/>
  <p:cmAuthor id="94" name="未知的使用者34" initials="" lastIdx="1" clrIdx="0"/>
  <p:cmAuthor id="851" name="未知用户452" initials="未" lastIdx="2" clrIdx="0"/>
  <p:cmAuthor id="95" name="未知的使用者115" initials="" lastIdx="1" clrIdx="1"/>
  <p:cmAuthor id="852" name="未知用户456" initials="未" lastIdx="1" clrIdx="0"/>
  <p:cmAuthor id="96" name="未知用户57" initials="" lastIdx="1" clrIdx="0"/>
  <p:cmAuthor id="853" name="未知用户464" initials="未" lastIdx="0" clrIdx="0"/>
  <p:cmAuthor id="97" name="lianghb" initials="" lastIdx="19" clrIdx="0"/>
  <p:cmAuthor id="854" name="未知用户487" initials="未" lastIdx="0" clrIdx="0"/>
  <p:cmAuthor id="98" name="未知用户17" initials="" lastIdx="0" clrIdx="1"/>
  <p:cmAuthor id="99" name="Deanna Schuler (Bookey Consulting)" initials="" lastIdx="2" clrIdx="0"/>
  <p:cmAuthor id="100" name="未知的使用者57" initials="" lastIdx="1" clrIdx="0"/>
  <p:cmAuthor id="101" name="未知的使用者16" initials="" lastIdx="6" clrIdx="0"/>
  <p:cmAuthor id="102" name="未知的使用者35" initials="" lastIdx="1" clrIdx="0"/>
  <p:cmAuthor id="103" name="未知用户102" initials="" lastIdx="1" clrIdx="1"/>
  <p:cmAuthor id="104" name="maxine" initials="" lastIdx="0" clrIdx="0"/>
  <p:cmAuthor id="861" name="seki" initials="s" lastIdx="1" clrIdx="0"/>
  <p:cmAuthor id="105" name="未知的使用者121" initials="" lastIdx="1" clrIdx="1"/>
  <p:cmAuthor id="106" name="未知的使用者12" initials="" lastIdx="1" clrIdx="0"/>
  <p:cmAuthor id="107" name="周元元" initials="" lastIdx="5" clrIdx="0"/>
  <p:cmAuthor id="108" name="未知的使用者27" initials="" lastIdx="8" clrIdx="0"/>
  <p:cmAuthor id="109" name="刘豹" initials="刘" lastIdx="0" clrIdx="0"/>
  <p:cmAuthor id="866" name="USER631805" initials="U" lastIdx="1" clrIdx="865"/>
  <p:cmAuthor id="110" name="未知的使用者30" initials="" lastIdx="8" clrIdx="0"/>
  <p:cmAuthor id="111" name="未知的使用者53" initials="" lastIdx="1" clrIdx="0"/>
  <p:cmAuthor id="868" name="俊呈 賴" initials="俊" lastIdx="1" clrIdx="87"/>
  <p:cmAuthor id="112" name="未知用户58" initials="" lastIdx="5" clrIdx="1"/>
  <p:cmAuthor id="113" name="未知的使用者25" initials="" lastIdx="1" clrIdx="0"/>
  <p:cmAuthor id="114" name="liupeng" initials="" lastIdx="1" clrIdx="1"/>
  <p:cmAuthor id="871" name="Nero" initials="N" lastIdx="2" clrIdx="0"/>
  <p:cmAuthor id="115" name="未知用户24" initials="" lastIdx="1" clrIdx="0"/>
  <p:cmAuthor id="872" name="yifan song" initials="y" lastIdx="1" clrIdx="85"/>
  <p:cmAuthor id="966000245" name="Oscar" initials="O" lastIdx="6" clrIdx="372"/>
  <p:cmAuthor id="116" name="AbuSina" initials="" lastIdx="2" clrIdx="0"/>
  <p:cmAuthor id="117" name="hl sun" initials="" lastIdx="1" clrIdx="0"/>
  <p:cmAuthor id="118" name="未知的使用者94" initials="" lastIdx="1" clrIdx="2"/>
  <p:cmAuthor id="119" name="未知用户66" initials="" lastIdx="1" clrIdx="0"/>
  <p:cmAuthor id="120" name="郑汝鸿" initials="郑" lastIdx="2" clrIdx="0"/>
  <p:cmAuthor id="121" name="未知用户19" initials="" lastIdx="1" clrIdx="0"/>
  <p:cmAuthor id="122" name="周宏達JerryChou" initials="" lastIdx="6" clrIdx="2"/>
  <p:cmAuthor id="879" name="陳建璋" initials="陳" lastIdx="2" clrIdx="85"/>
  <p:cmAuthor id="123" name="邢辰凤" initials="邢" lastIdx="45" clrIdx="7"/>
  <p:cmAuthor id="880" name="建璋" initials="建" lastIdx="1" clrIdx="86"/>
  <p:cmAuthor id="124" name="未知用户7" initials="" lastIdx="1" clrIdx="0"/>
  <p:cmAuthor id="125" name="未知的使用者56" initials="" lastIdx="1" clrIdx="0"/>
  <p:cmAuthor id="882" name="77482" initials="7" lastIdx="2" clrIdx="548"/>
  <p:cmAuthor id="126" name="未知用户46" initials="未" lastIdx="1" clrIdx="1"/>
  <p:cmAuthor id="127" name="未知的使用者119" initials="" lastIdx="1" clrIdx="2"/>
  <p:cmAuthor id="128" name="未知用户59" initials="" lastIdx="0" clrIdx="1"/>
  <p:cmAuthor id="885" name="liuxie" initials="l" lastIdx="1" clrIdx="588"/>
  <p:cmAuthor id="129" name="未知的使用者22" initials="" lastIdx="8" clrIdx="0"/>
  <p:cmAuthor id="130" name="未知的使用者103" initials="" lastIdx="8" clrIdx="0"/>
  <p:cmAuthor id="131" name="Wenwen" initials="" lastIdx="1" clrIdx="1"/>
  <p:cmAuthor id="132" name="未知的使用者117" initials="" lastIdx="1" clrIdx="0"/>
  <p:cmAuthor id="133" name="未知的使用者33" initials="" lastIdx="1" clrIdx="0"/>
  <p:cmAuthor id="890" name="未知用户227" initials="未" lastIdx="1" clrIdx="0"/>
  <p:cmAuthor id="134" name="未知的使用者28" initials="" lastIdx="1" clrIdx="0"/>
  <p:cmAuthor id="135" name="未知用户67" initials="" lastIdx="1" clrIdx="0"/>
  <p:cmAuthor id="136" name="未知用户114" initials="" lastIdx="1" clrIdx="0"/>
  <p:cmAuthor id="137" name="未知用户18" initials="" lastIdx="10" clrIdx="0"/>
  <p:cmAuthor id="894" name="未知用户302" initials="未" lastIdx="1" clrIdx="0"/>
  <p:cmAuthor id="138" name="未知的使用者67" initials="" lastIdx="1" clrIdx="0"/>
  <p:cmAuthor id="139" name="未知的使用者46" initials="" lastIdx="1" clrIdx="1"/>
  <p:cmAuthor id="140" name="未知的使用者26" initials="" lastIdx="1" clrIdx="0"/>
  <p:cmAuthor id="141" name="未知的使用者43" initials="" lastIdx="1" clrIdx="0"/>
  <p:cmAuthor id="898" name="許詩婕" initials="許" lastIdx="1" clrIdx="1"/>
  <p:cmAuthor id="142" name="未知的使用者9" initials="" lastIdx="1" clrIdx="0"/>
  <p:cmAuthor id="143" name="未知用户62" initials="" lastIdx="1" clrIdx="1"/>
  <p:cmAuthor id="900" name="minil" initials="m" lastIdx="4" clrIdx="589"/>
  <p:cmAuthor id="353158055" name="韩雨" initials="韩" lastIdx="0" clrIdx="0"/>
  <p:cmAuthor id="901" name="15106" initials="1" lastIdx="4" clrIdx="0"/>
  <p:cmAuthor id="144" name="yuanzh" initials="" lastIdx="1" clrIdx="1"/>
  <p:cmAuthor id="145" name="不明使用者57" initials="" lastIdx="1" clrIdx="0"/>
  <p:cmAuthor id="146" name="未知用户108" initials="" lastIdx="1" clrIdx="0"/>
  <p:cmAuthor id="903" name="赵 璐" initials="赵" lastIdx="4" clrIdx="0"/>
  <p:cmAuthor id="147" name="未知的使用者110" initials="" lastIdx="1" clrIdx="0"/>
  <p:cmAuthor id="904" name="Zhu, Hawk" initials="Z" lastIdx="1" clrIdx="0"/>
  <p:cmAuthor id="148" name="linyd" initials="" lastIdx="3" clrIdx="1"/>
  <p:cmAuthor id="905" name="tanjp" initials="t" lastIdx="0" clrIdx="491"/>
  <p:cmAuthor id="149" name="未知用户8" initials="" lastIdx="1" clrIdx="0"/>
  <p:cmAuthor id="906" name="YS" initials="Y" lastIdx="1" clrIdx="86"/>
  <p:cmAuthor id="150" name="未知的使用者31" initials="" lastIdx="1" clrIdx="0"/>
  <p:cmAuthor id="151" name="未知用户81" initials="" lastIdx="1" clrIdx="0"/>
  <p:cmAuthor id="152" name="未知用户115" initials="" lastIdx="1" clrIdx="0"/>
  <p:cmAuthor id="153" name="未知用户21" initials="" lastIdx="1" clrIdx="0"/>
  <p:cmAuthor id="910" name="Jdi" initials="J" lastIdx="0" clrIdx="0"/>
  <p:cmAuthor id="154" name="未知的使用者68" initials="" lastIdx="1" clrIdx="0"/>
  <p:cmAuthor id="911" name="未知用户337" initials="未" lastIdx="1" clrIdx="0"/>
  <p:cmAuthor id="155" name="mm" initials="" lastIdx="1" clrIdx="0"/>
  <p:cmAuthor id="912" name="未知用户239" initials="未" lastIdx="3" clrIdx="0"/>
  <p:cmAuthor id="156" name="未知用户15" initials="" lastIdx="1" clrIdx="0"/>
  <p:cmAuthor id="913" name="chenmh" initials="c" lastIdx="1" clrIdx="85"/>
  <p:cmAuthor id="157" name="朱晓瑜" initials="" lastIdx="54" clrIdx="0"/>
  <p:cmAuthor id="914" name="CVTEr" initials="C" lastIdx="1" clrIdx="0"/>
  <p:cmAuthor id="158" name="不明使用者20" initials="" lastIdx="1" clrIdx="0"/>
  <p:cmAuthor id="915" name="June C" initials="J" lastIdx="1" clrIdx="4"/>
  <p:cmAuthor id="159" name="未知用户82" initials="" lastIdx="1" clrIdx="0"/>
  <p:cmAuthor id="916" name="00270" initials="0" lastIdx="1" clrIdx="0"/>
  <p:cmAuthor id="1124247354" name="Tea" initials="T" lastIdx="1" clrIdx="611"/>
  <p:cmAuthor id="160" name="未知的使用者7" initials="" lastIdx="2" clrIdx="0"/>
  <p:cmAuthor id="917" name="IBM_USER" initials="I" lastIdx="4" clrIdx="1"/>
  <p:cmAuthor id="161" name="未知用户6" initials="" lastIdx="8" clrIdx="0"/>
  <p:cmAuthor id="918" name="aa" initials="a" lastIdx="10" clrIdx="9"/>
  <p:cmAuthor id="162" name="未知的使用者55" initials="" lastIdx="1" clrIdx="0"/>
  <p:cmAuthor id="919" name="shinevin liu" initials="s" lastIdx="1" clrIdx="3"/>
  <p:cmAuthor id="163" name="未知的使用者111" initials="" lastIdx="1" clrIdx="0"/>
  <p:cmAuthor id="920" name="Davidpeng" initials="D" lastIdx="1" clrIdx="10"/>
  <p:cmAuthor id="660620438" name="奇点" initials="奇" lastIdx="1" clrIdx="53"/>
  <p:cmAuthor id="921" name="dbc" initials="d" lastIdx="2" clrIdx="0"/>
  <p:cmAuthor id="164" name="未知的使用者50" initials="" lastIdx="1" clrIdx="0"/>
  <p:cmAuthor id="165" name="未知的使用者11" initials="" lastIdx="1" clrIdx="0"/>
  <p:cmAuthor id="922" name="吴军影" initials="吴" lastIdx="10" clrIdx="0"/>
  <p:cmAuthor id="166" name="未知用户47" initials="" lastIdx="6" clrIdx="0"/>
  <p:cmAuthor id="923" name="冯学沛" initials="冯" lastIdx="1" clrIdx="1"/>
  <p:cmAuthor id="167" name="未知用户106" initials="未" lastIdx="1" clrIdx="0"/>
  <p:cmAuthor id="924" name="杨 超" initials="杨" lastIdx="1" clrIdx="3"/>
  <p:cmAuthor id="168" name="未知用户116" initials="" lastIdx="1" clrIdx="1"/>
  <p:cmAuthor id="169" name="未知的使用者150" initials="未" lastIdx="1" clrIdx="0"/>
  <p:cmAuthor id="926" name="Rex" initials="R" lastIdx="0" clrIdx="0"/>
  <p:cmAuthor id="170" name="未知的使用者69" initials="" lastIdx="1" clrIdx="1"/>
  <p:cmAuthor id="171" name="未知的使用者112" initials="" lastIdx="1" clrIdx="1"/>
  <p:cmAuthor id="146566726" name="高飞" initials="高" lastIdx="0" clrIdx="0"/>
  <p:cmAuthor id="172" name="未知用户183" initials="未知用户183" lastIdx="1" clrIdx="49"/>
  <p:cmAuthor id="146566727" name="xzb1" initials="x" lastIdx="1" clrIdx="1"/>
  <p:cmAuthor id="173" name="Kevin Hu" initials="" lastIdx="1" clrIdx="0"/>
  <p:cmAuthor id="174" name="未知的使用者38" initials="" lastIdx="1" clrIdx="0"/>
  <p:cmAuthor id="175" name="唐可欣" initials="" lastIdx="1" clrIdx="0"/>
  <p:cmAuthor id="176" name="未知的使用者8" initials="" lastIdx="1" clrIdx="0"/>
  <p:cmAuthor id="177" name="不明使用者56" initials="" lastIdx="1" clrIdx="0"/>
  <p:cmAuthor id="178" name="P00035_jeremy" initials="" lastIdx="1" clrIdx="0"/>
  <p:cmAuthor id="179" name="Unknown User7" initials="" lastIdx="1" clrIdx="0"/>
  <p:cmAuthor id="180" name="muzi wei" initials="" lastIdx="1" clrIdx="0"/>
  <p:cmAuthor id="181" name="未知的使用者41" initials="" lastIdx="1" clrIdx="0"/>
  <p:cmAuthor id="182" name="未知的使用者13" initials="" lastIdx="1" clrIdx="0"/>
  <p:cmAuthor id="183" name="djj" initials="" lastIdx="2" clrIdx="0"/>
  <p:cmAuthor id="184" name="未知用户117" initials="" lastIdx="1" clrIdx="2"/>
  <p:cmAuthor id="185" name="ztolei@163.com" initials="z" lastIdx="1" clrIdx="50"/>
  <p:cmAuthor id="186" name="未知用户13" initials="" lastIdx="1" clrIdx="0"/>
  <p:cmAuthor id="187" name="不明使用者21" initials="" lastIdx="1" clrIdx="0"/>
  <p:cmAuthor id="188" name="YUMINGNJ" initials="" lastIdx="3" clrIdx="0"/>
  <p:cmAuthor id="189" name="未知的使用者52" initials="" lastIdx="1" clrIdx="1"/>
  <p:cmAuthor id="190" name="未知用户109" initials="" lastIdx="1" clrIdx="1"/>
  <p:cmAuthor id="191" name="Unknown User117" initials="U" lastIdx="10" clrIdx="0"/>
  <p:cmAuthor id="192" name="thomas" initials="" lastIdx="1" clrIdx="49"/>
  <p:cmAuthor id="193" name="未知的使用者3" initials="" lastIdx="7" clrIdx="1"/>
  <p:cmAuthor id="194" name="未知用户14" initials="" lastIdx="1" clrIdx="0"/>
  <p:cmAuthor id="195" name="Unknown User65" initials="U" lastIdx="1" clrIdx="0"/>
  <p:cmAuthor id="196" name="未知用户98" initials="" lastIdx="1" clrIdx="2"/>
  <p:cmAuthor id="197" name="Windows 用户" initials="" lastIdx="1" clrIdx="0"/>
  <p:cmAuthor id="198" name="未知用户83" initials="" lastIdx="1" clrIdx="1"/>
  <p:cmAuthor id="199" name="未知用户61" initials="" lastIdx="8" clrIdx="0"/>
  <p:cmAuthor id="200" name="張秀娟" initials="" lastIdx="1" clrIdx="2"/>
  <p:cmAuthor id="201" name="Jason Wang" initials="" lastIdx="1" clrIdx="0"/>
  <p:cmAuthor id="202" name="不明使用者18" initials="" lastIdx="0" clrIdx="1"/>
  <p:cmAuthor id="203" name="未知用户28" initials="未" lastIdx="5" clrIdx="1"/>
  <p:cmAuthor id="204" name="未知的使用者72" initials="" lastIdx="1" clrIdx="0"/>
  <p:cmAuthor id="205" name="未知的使用者48" initials="" lastIdx="1" clrIdx="0"/>
  <p:cmAuthor id="206" name="未知的使用者104" initials="" lastIdx="1" clrIdx="0"/>
  <p:cmAuthor id="207" name="未知用户60" initials="" lastIdx="1" clrIdx="0"/>
  <p:cmAuthor id="208" name="未知的使用者39" initials="未" lastIdx="10" clrIdx="0"/>
  <p:cmAuthor id="209" name="Shawna Strickland" initials="" lastIdx="2" clrIdx="0"/>
  <p:cmAuthor id="210" name="未知的使用者36" initials="" lastIdx="3" clrIdx="1"/>
  <p:cmAuthor id="211" name="侯 林" initials="侯" lastIdx="2" clrIdx="35"/>
  <p:cmAuthor id="212" name="Daniel Wuu" initials="" lastIdx="1" clrIdx="0"/>
  <p:cmAuthor id="213" name="未知用户56" initials="" lastIdx="1" clrIdx="0"/>
  <p:cmAuthor id="214" name="未知的使用者14" initials="" lastIdx="2" clrIdx="0"/>
  <p:cmAuthor id="215" name="lou cynthia" initials="l" lastIdx="1" clrIdx="0"/>
  <p:cmAuthor id="216" name="方朝军/产品推动室/产品开发推广部/总公司" initials="方" lastIdx="2" clrIdx="0"/>
  <p:cmAuthor id="441412215" name="tonghailan" initials="t" lastIdx="1126972" clrIdx="0"/>
  <p:cmAuthor id="217" name="Ashley Eberenz" initials="" lastIdx="7" clrIdx="1"/>
  <p:cmAuthor id="218" name="不明使用者19" initials="" lastIdx="1" clrIdx="0"/>
  <p:cmAuthor id="219" name="qiantong" initials="" lastIdx="3" clrIdx="1"/>
  <p:cmAuthor id="220" name="未知的使用者74" initials="" lastIdx="1" clrIdx="0"/>
  <p:cmAuthor id="221" name="未知的使用者23" initials="" lastIdx="1" clrIdx="0"/>
  <p:cmAuthor id="222" name="未知的使用者1" initials="" lastIdx="8" clrIdx="0"/>
  <p:cmAuthor id="223" name="116304" initials="" lastIdx="1" clrIdx="1"/>
  <p:cmAuthor id="224" name="未知用户31" initials="未" lastIdx="1" clrIdx="1"/>
  <p:cmAuthor id="225" name="R affer" initials="" lastIdx="1" clrIdx="0"/>
  <p:cmAuthor id="226" name="qihua-DCMS" initials="" lastIdx="0" clrIdx="0"/>
  <p:cmAuthor id="227" name="未知用户55" initials="" lastIdx="1" clrIdx="0"/>
  <p:cmAuthor id="228" name="未知的使用者95" initials="" lastIdx="1" clrIdx="0"/>
  <p:cmAuthor id="229" name="未知的使用者168" initials="未" lastIdx="1" clrIdx="0"/>
  <p:cmAuthor id="230" name="未知的使用者32" initials="" lastIdx="1" clrIdx="0"/>
  <p:cmAuthor id="231" name="未知的使用者49" initials="" lastIdx="1" clrIdx="0"/>
  <p:cmAuthor id="232" name="Unknown User26" initials="U" lastIdx="1" clrIdx="1"/>
  <p:cmAuthor id="233" name="yuexuejun" initials="" lastIdx="3" clrIdx="0"/>
  <p:cmAuthor id="234" name="未知的使用者71" initials="" lastIdx="1" clrIdx="1"/>
  <p:cmAuthor id="235" name="未知的使用者105" initials="" lastIdx="1" clrIdx="0"/>
  <p:cmAuthor id="236" name="Unknown User70" initials="" lastIdx="1" clrIdx="0"/>
  <p:cmAuthor id="237" name="clinchen" initials="" lastIdx="0" clrIdx="1"/>
  <p:cmAuthor id="238" name="未知用户23" initials="" lastIdx="1" clrIdx="0"/>
  <p:cmAuthor id="239" name="hanjuncompany" initials="" lastIdx="1" clrIdx="0"/>
  <p:cmAuthor id="240" name="kathy chen" initials="" lastIdx="3" clrIdx="0"/>
  <p:cmAuthor id="241" name="未知的使用者63" initials="" lastIdx="1" clrIdx="0"/>
  <p:cmAuthor id="242" name="未知的使用者64" initials="" lastIdx="3" clrIdx="1"/>
  <p:cmAuthor id="243" name="未知的使用者47" initials="" lastIdx="1" clrIdx="0"/>
  <p:cmAuthor id="244" name="未知的使用者60" initials="" lastIdx="8" clrIdx="0"/>
  <p:cmAuthor id="245" name="未知的使用者59" initials="" lastIdx="1" clrIdx="0"/>
  <p:cmAuthor id="246" name="未知的使用者54" initials="" lastIdx="1" clrIdx="0"/>
  <p:cmAuthor id="247" name="未知的使用者66" initials="" lastIdx="8" clrIdx="0"/>
  <p:cmAuthor id="248" name="未知的使用者65" initials="" lastIdx="1" clrIdx="0"/>
  <p:cmAuthor id="249" name="未知的使用者106" initials="" lastIdx="3" clrIdx="1"/>
  <p:cmAuthor id="250" name="未知的使用者107" initials="" lastIdx="1" clrIdx="1"/>
  <p:cmAuthor id="251" name="未知的使用者108" initials="" lastIdx="1" clrIdx="0"/>
  <p:cmAuthor id="252" name="未知的使用者86" initials="" lastIdx="1" clrIdx="0"/>
  <p:cmAuthor id="253" name="未知的使用者116" initials="" lastIdx="1" clrIdx="1"/>
  <p:cmAuthor id="254" name="未知的使用者44" initials="" lastIdx="1" clrIdx="0"/>
  <p:cmAuthor id="255" name="未知的使用者37" initials="" lastIdx="1" clrIdx="0"/>
  <p:cmAuthor id="256" name="未知的使用者126" initials="" lastIdx="1" clrIdx="0"/>
  <p:cmAuthor id="257" name="未知的使用者127" initials="" lastIdx="3" clrIdx="1"/>
  <p:cmAuthor id="258" name="未知的使用者128" initials="" lastIdx="1" clrIdx="1"/>
  <p:cmAuthor id="259" name="未知的使用者124" initials="" lastIdx="1" clrIdx="0"/>
  <p:cmAuthor id="260" name="未知的使用者125" initials="" lastIdx="1" clrIdx="0"/>
  <p:cmAuthor id="261" name="Sara Chen" initials="" lastIdx="1" clrIdx="0"/>
  <p:cmAuthor id="262" name="huang gerrard" initials="" lastIdx="1" clrIdx="0"/>
  <p:cmAuthor id="263" name="未知用户170" initials="" lastIdx="1" clrIdx="0"/>
  <p:cmAuthor id="264" name="未知用户171" initials="" lastIdx="5" clrIdx="1"/>
  <p:cmAuthor id="265" name="未知用户172" initials="" lastIdx="1" clrIdx="1"/>
  <p:cmAuthor id="266" name="未知用户173" initials="" lastIdx="1" clrIdx="0"/>
  <p:cmAuthor id="267" name="未知用户149" initials="" lastIdx="1" clrIdx="0"/>
  <p:cmAuthor id="268" name="未知用户150" initials="" lastIdx="1" clrIdx="0"/>
  <p:cmAuthor id="269" name="未知用户151" initials="" lastIdx="2" clrIdx="0"/>
  <p:cmAuthor id="270" name="未知用户152" initials="" lastIdx="8" clrIdx="0"/>
  <p:cmAuthor id="271" name="未知用户153" initials="" lastIdx="8" clrIdx="0"/>
  <p:cmAuthor id="272" name="未知用户154" initials="" lastIdx="1" clrIdx="0"/>
  <p:cmAuthor id="273" name="未知用户155" initials="" lastIdx="1" clrIdx="0"/>
  <p:cmAuthor id="274" name="未知用户41" initials="" lastIdx="8" clrIdx="0"/>
  <p:cmAuthor id="275" name="未知用户44" initials="" lastIdx="1" clrIdx="0"/>
  <p:cmAuthor id="276" name="未知用户45" initials="" lastIdx="1" clrIdx="0"/>
  <p:cmAuthor id="277" name="未知用户156" initials="" lastIdx="10" clrIdx="0"/>
  <p:cmAuthor id="278" name="未知用户64" initials="" lastIdx="1" clrIdx="0"/>
  <p:cmAuthor id="279" name="未知用户65" initials="" lastIdx="1" clrIdx="0"/>
  <p:cmAuthor id="280" name="未知用户68" initials="" lastIdx="1" clrIdx="0"/>
  <p:cmAuthor id="281" name="未知用户69" initials="" lastIdx="2" clrIdx="0"/>
  <p:cmAuthor id="282" name="未知用户70" initials="" lastIdx="1" clrIdx="1"/>
  <p:cmAuthor id="283" name="未知用户71" initials="" lastIdx="1" clrIdx="0"/>
  <p:cmAuthor id="284" name="未知用户72" initials="" lastIdx="1" clrIdx="0"/>
  <p:cmAuthor id="285" name="未知用户73" initials="" lastIdx="2" clrIdx="0"/>
  <p:cmAuthor id="286" name="未知用户49" initials="" lastIdx="1" clrIdx="0"/>
  <p:cmAuthor id="287" name="未知用户50" initials="" lastIdx="1" clrIdx="0"/>
  <p:cmAuthor id="288" name="未知用户52" initials="" lastIdx="1" clrIdx="0"/>
  <p:cmAuthor id="289" name="MA15" initials="" lastIdx="1" clrIdx="0"/>
  <p:cmAuthor id="290" name="未知用户53" initials="" lastIdx="10" clrIdx="0"/>
  <p:cmAuthor id="291" name="未知用户96" initials="" lastIdx="1" clrIdx="0"/>
  <p:cmAuthor id="292" name="未知用户48" initials="" lastIdx="1" clrIdx="0"/>
  <p:cmAuthor id="293" name="未知用户97" initials="" lastIdx="2" clrIdx="0"/>
  <p:cmAuthor id="294" name="未知用户40" initials="" lastIdx="5" clrIdx="1"/>
  <p:cmAuthor id="295" name="未知用户43" initials="" lastIdx="1" clrIdx="0"/>
  <p:cmAuthor id="296" name="未知用户100" initials="" lastIdx="1" clrIdx="0"/>
  <p:cmAuthor id="297" name="未知用户101" initials="" lastIdx="1" clrIdx="0"/>
  <p:cmAuthor id="298" name="未知用户26" initials="" lastIdx="1" clrIdx="0"/>
  <p:cmAuthor id="299" name="未知用户29" initials="" lastIdx="1" clrIdx="0"/>
  <p:cmAuthor id="300" name="未知用户32" initials="" lastIdx="1" clrIdx="0"/>
  <p:cmAuthor id="301" name="未知用户33" initials="" lastIdx="1" clrIdx="0"/>
  <p:cmAuthor id="302" name="未知用户34" initials="" lastIdx="2" clrIdx="0"/>
  <p:cmAuthor id="303" name="未知用户42" initials="" lastIdx="1" clrIdx="0"/>
  <p:cmAuthor id="304" name="未知的使用者109" initials="" lastIdx="5" clrIdx="1"/>
  <p:cmAuthor id="305" name="未知的使用者122" initials="" lastIdx="1" clrIdx="0"/>
  <p:cmAuthor id="306" name="未知的使用者123" initials="" lastIdx="8" clrIdx="0"/>
  <p:cmAuthor id="307" name="未知用户93" initials="" lastIdx="1" clrIdx="0"/>
  <p:cmAuthor id="308" name="未知用户90" initials="" lastIdx="5" clrIdx="1"/>
  <p:cmAuthor id="309" name="未知用户91" initials="" lastIdx="0" clrIdx="1"/>
  <p:cmAuthor id="310" name="未知用户92" initials="" lastIdx="1" clrIdx="0"/>
  <p:cmAuthor id="311" name="未知用户74" initials="" lastIdx="5" clrIdx="1"/>
  <p:cmAuthor id="312" name="未知用户75" initials="" lastIdx="8" clrIdx="0"/>
  <p:cmAuthor id="659281454" name="西赆南琛" initials="西" lastIdx="1" clrIdx="520"/>
  <p:cmAuthor id="313" name="未知用户76" initials="" lastIdx="1" clrIdx="0"/>
  <p:cmAuthor id="314" name="未知用户77" initials="" lastIdx="8" clrIdx="0"/>
  <p:cmAuthor id="315" name="未知用户78" initials="" lastIdx="8" clrIdx="0"/>
  <p:cmAuthor id="316" name="未知用户79" initials="" lastIdx="1" clrIdx="0"/>
  <p:cmAuthor id="317" name="未知用户80" initials="" lastIdx="1" clrIdx="0"/>
  <p:cmAuthor id="318" name="Harry xu" initials="" lastIdx="1" clrIdx="0"/>
  <p:cmAuthor id="319" name="未知用户27" initials="未" lastIdx="1" clrIdx="0"/>
  <p:cmAuthor id="320" name="孟轩君" initials="孟" lastIdx="2" clrIdx="0"/>
  <p:cmAuthor id="321" name="未知用户111" initials="未" lastIdx="1" clrIdx="1"/>
  <p:cmAuthor id="322" name="le" initials="l" lastIdx="2" clrIdx="321"/>
  <p:cmAuthor id="323" name="chensiyuan" initials="c" lastIdx="1" clrIdx="322"/>
  <p:cmAuthor id="324" name="zhanglanxin" initials="z" lastIdx="1" clrIdx="323"/>
  <p:cmAuthor id="325" name="lingc" initials="l" lastIdx="1" clrIdx="324"/>
  <p:cmAuthor id="326" name="dande" initials="d" lastIdx="5" clrIdx="325"/>
  <p:cmAuthor id="327" name="Cecilia" initials="C" lastIdx="1" clrIdx="326"/>
  <p:cmAuthor id="328" name="xueyan" initials="x" lastIdx="1" clrIdx="327"/>
  <p:cmAuthor id="329" name="ZF" initials="ZF" lastIdx="1" clrIdx="328"/>
  <p:cmAuthor id="330" name="KZY" initials="K" lastIdx="1" clrIdx="329"/>
  <p:cmAuthor id="331" name="周芳|zhoufang" initials="周芳" lastIdx="2" clrIdx="330"/>
  <p:cmAuthor id="332" name="wangxinran" initials="w" lastIdx="1" clrIdx="331"/>
  <p:cmAuthor id="333" name="86139" initials="8" lastIdx="1" clrIdx="332"/>
  <p:cmAuthor id="334" name="未知用户113" initials="未" lastIdx="5" clrIdx="1"/>
  <p:cmAuthor id="335" name="simon" initials="s" lastIdx="1" clrIdx="334"/>
  <p:cmAuthor id="287643681" name="殷格非" initials="殷" lastIdx="2" clrIdx="0"/>
  <p:cmAuthor id="336" name="mzj" initials="m" lastIdx="1" clrIdx="335"/>
  <p:cmAuthor id="287643682" name="z r" initials="zr" lastIdx="5" clrIdx="12"/>
  <p:cmAuthor id="337" name="victoryxs" initials="v" lastIdx="1" clrIdx="336"/>
  <p:cmAuthor id="287643683" name="石晓利" initials="C" lastIdx="1" clrIdx="13"/>
  <p:cmAuthor id="338" name="laichenxi" initials="u" lastIdx="1" clrIdx="337"/>
  <p:cmAuthor id="287643684" name="ma yanru" initials="my" lastIdx="1" clrIdx="25"/>
  <p:cmAuthor id="339" name="黄薇（IT）" initials="l" lastIdx="1" clrIdx="338"/>
  <p:cmAuthor id="287643685" name="songlinyan" initials="s" lastIdx="2" clrIdx="44"/>
  <p:cmAuthor id="691587970" name="小延魔法师" initials="小" lastIdx="1126286" clrIdx="0"/>
  <p:cmAuthor id="287643686" name="YaoChunfen" initials="Y" lastIdx="1" clrIdx="39"/>
  <p:cmAuthor id="340" name="jijinpeng@hq.cmcc" initials="j" lastIdx="1" clrIdx="339"/>
  <p:cmAuthor id="691587971" name="震" initials="震" lastIdx="1" clrIdx="51"/>
  <p:cmAuthor id="287643687" name="cheng" initials="c" lastIdx="13" clrIdx="0"/>
  <p:cmAuthor id="341" name="Randolph" initials="R" lastIdx="1" clrIdx="340"/>
  <p:cmAuthor id="691587972" name="NTKO" initials="H" lastIdx="2" clrIdx="45"/>
  <p:cmAuthor id="287643688" name="方少_UbQfrimU" initials="authorId_442114952" lastIdx="0" clrIdx="0"/>
  <p:cmAuthor id="342" name="yangjianhe1" initials="y" lastIdx="1" clrIdx="341"/>
  <p:cmAuthor id="691587973" name="Tianchi Yao" initials="TY" lastIdx="31" clrIdx="72"/>
  <p:cmAuthor id="287643689" name="叶盛_Q3A3IfEf" initials="authorId_506280334" lastIdx="0" clrIdx="0"/>
  <p:cmAuthor id="343" name="未知的使用者102" initials="未" lastIdx="5" clrIdx="1"/>
  <p:cmAuthor id="691587974" name="秀雪 贾" initials="秀贾" lastIdx="3" clrIdx="330"/>
  <p:cmAuthor id="287643690" name="Harley._bEJrUJ7r" initials="authorId_432156705" lastIdx="0" clrIdx="0"/>
  <p:cmAuthor id="344" name="未知的使用者61" initials="未" lastIdx="1" clrIdx="0"/>
  <p:cmAuthor id="691587975" name="xiaoming chang" initials="xc" lastIdx="1" clrIdx="331"/>
  <p:cmAuthor id="287643691" name="罗平_VB7vJb2E" initials="authorId_305049361" lastIdx="0" clrIdx="0"/>
  <p:cmAuthor id="345" name="tc_tjc" initials="t" lastIdx="1" clrIdx="344"/>
  <p:cmAuthor id="691587976" name="周豪特_N7nyVj2I" initials="authorId_419394838" lastIdx="0" clrIdx="0"/>
  <p:cmAuthor id="287643692" name="xixi_nUjqe22E" initials="authorId_359229261" lastIdx="0" clrIdx="0"/>
  <p:cmAuthor id="346" name="张徐" initials="张" lastIdx="1" clrIdx="345"/>
  <p:cmAuthor id="691587977" name="丁华乐_qaMraEby" initials="authorId_616659736" lastIdx="0" clrIdx="0"/>
  <p:cmAuthor id="287643693" name="安安_zm6nYnYZ" initials="authorId_347340296" lastIdx="0" clrIdx="0"/>
  <p:cmAuthor id="347" name="Unknown User25" initials="U" lastIdx="1" clrIdx="0"/>
  <p:cmAuthor id="691587978" name="罗平_QfY3MnyU" initials="authorId_1512265542" lastIdx="0" clrIdx="0"/>
  <p:cmAuthor id="287643694" name="nature_emInFJF7" initials="authorId_313163542" lastIdx="0" clrIdx="0"/>
  <p:cmAuthor id="348" name="未知的使用者169" initials="未" lastIdx="1" clrIdx="0"/>
  <p:cmAuthor id="349" name="未知的使用者183" initials="未" lastIdx="5" clrIdx="1"/>
  <p:cmAuthor id="287643695" name="杨思思_VNjyvY7j" initials="authorId_430925712" lastIdx="0" clrIdx="0"/>
  <p:cmAuthor id="350" name="未知用户162" initials="未知用户162" lastIdx="1" clrIdx="1"/>
  <p:cmAuthor id="287643696" name="周君_MfIffYra" initials="authorId_375419134" lastIdx="0" clrIdx="0"/>
  <p:cmAuthor id="351" name="未知用户163" initials="未知用户163" lastIdx="1" clrIdx="0"/>
  <p:cmAuthor id="352" name="針對所選的門市進行小範圍實驗，捕捉驅動績效的關鍵影響因子" initials="針" lastIdx="1" clrIdx="0"/>
  <p:cmAuthor id="353" name="James" initials="J" lastIdx="1" clrIdx="0"/>
  <p:cmAuthor id="354" name="huqx" initials="h" lastIdx="1" clrIdx="353"/>
  <p:cmAuthor id="355" name="未知用户164" initials="未知用户164" lastIdx="1" clrIdx="0"/>
  <p:cmAuthor id="356" name="未知的使用者184" initials="未" lastIdx="8" clrIdx="0"/>
  <p:cmAuthor id="357" name="未知的使用者185" initials="未" lastIdx="10" clrIdx="0"/>
  <p:cmAuthor id="358" name="未知的使用者186" initials="未" lastIdx="1" clrIdx="0"/>
  <p:cmAuthor id="359" name="未知的使用者175" initials="未" lastIdx="8" clrIdx="0"/>
  <p:cmAuthor id="360" name="未知的使用者176" initials="未" lastIdx="1" clrIdx="0"/>
  <p:cmAuthor id="361" name="未知的使用者187" initials="未" lastIdx="1" clrIdx="0"/>
  <p:cmAuthor id="362" name="未知的使用者178" initials="未" lastIdx="1" clrIdx="0"/>
  <p:cmAuthor id="363" name="未知的使用者179" initials="未" lastIdx="1" clrIdx="0"/>
  <p:cmAuthor id="364" name="未知的使用者180" initials="未" lastIdx="2" clrIdx="0"/>
  <p:cmAuthor id="365" name="未知的使用者181" initials="未" lastIdx="7" clrIdx="1"/>
  <p:cmAuthor id="366" name="未知的使用者170" initials="未" lastIdx="43" clrIdx="1"/>
  <p:cmAuthor id="367" name="未知的使用者190" initials="未" lastIdx="1" clrIdx="1"/>
  <p:cmAuthor id="368" name="未知的使用者191" initials="未" lastIdx="1" clrIdx="0"/>
  <p:cmAuthor id="369" name="未知的使用者141" initials="未" lastIdx="8" clrIdx="0"/>
  <p:cmAuthor id="370" name="未知的使用者142" initials="未" lastIdx="1" clrIdx="0"/>
  <p:cmAuthor id="371" name="未知的使用者143" initials="未" lastIdx="1" clrIdx="0"/>
  <p:cmAuthor id="372" name="未知的使用者144" initials="未" lastIdx="1" clrIdx="0"/>
  <p:cmAuthor id="373" name="未知的使用者145" initials="未" lastIdx="1" clrIdx="0"/>
  <p:cmAuthor id="374" name="未知用户165" initials="未知用户165" lastIdx="1" clrIdx="0"/>
  <p:cmAuthor id="375" name="未知的使用者147" initials="未" lastIdx="1" clrIdx="0"/>
  <p:cmAuthor id="376" name="未知用户166" initials="未知用户166" lastIdx="8" clrIdx="0"/>
  <p:cmAuthor id="377" name="未知的使用者149" initials="未" lastIdx="8" clrIdx="0"/>
  <p:cmAuthor id="378" name="未知用户167" initials="未知用户167" lastIdx="1" clrIdx="0"/>
  <p:cmAuthor id="379" name="未知用户168" initials="未知用户168" lastIdx="1" clrIdx="0"/>
  <p:cmAuthor id="380" name="未知用户169" initials="未知用户169" lastIdx="1" clrIdx="1"/>
  <p:cmAuthor id="381" name="未知用户202" initials="未" lastIdx="8" clrIdx="0"/>
  <p:cmAuthor id="382" name="未知的使用者220" initials="未" lastIdx="7" clrIdx="1"/>
  <p:cmAuthor id="383" name="未知用户133" initials="未" lastIdx="1" clrIdx="0"/>
  <p:cmAuthor id="384" name="未知用户134" initials="未" lastIdx="10" clrIdx="0"/>
  <p:cmAuthor id="385" name="未知用户135" initials="未" lastIdx="1" clrIdx="0"/>
  <p:cmAuthor id="386" name="未知用户205" initials="未" lastIdx="1" clrIdx="0"/>
  <p:cmAuthor id="387" name="未知的使用者157" initials="未" lastIdx="1" clrIdx="0"/>
  <p:cmAuthor id="388" name="未知的使用者204" initials="未" lastIdx="1" clrIdx="0"/>
  <p:cmAuthor id="389" name="Yoyo Wu" initials="Y" lastIdx="2" clrIdx="0"/>
  <p:cmAuthor id="390" name="zhangbin" initials="z" lastIdx="6" clrIdx="0"/>
  <p:cmAuthor id="391" name="Arno.Du(杜明星)" initials="A" lastIdx="0" clrIdx="0"/>
  <p:cmAuthor id="392" name="未知用户174" initials="未知用户174" lastIdx="1" clrIdx="0"/>
  <p:cmAuthor id="393" name="未知用户175" initials="未知用户175" lastIdx="1" clrIdx="1"/>
  <p:cmAuthor id="394" name="Unknown User27" initials="U" lastIdx="1" clrIdx="0"/>
  <p:cmAuthor id="395" name="Unknown User11" initials="U" lastIdx="0" clrIdx="1"/>
  <p:cmAuthor id="396" name="Unknown User112" initials="U" lastIdx="1" clrIdx="0"/>
  <p:cmAuthor id="397" name="Unknown User59" initials="U" lastIdx="1" clrIdx="0"/>
  <p:cmAuthor id="398" name="未知用户176" initials="未知用户176" lastIdx="1" clrIdx="0"/>
  <p:cmAuthor id="399" name="未知的使用者249" initials="未" lastIdx="43" clrIdx="1"/>
  <p:cmAuthor id="400" name="未知的使用者250" initials="未" lastIdx="1" clrIdx="0"/>
  <p:cmAuthor id="401" name="未知的使用者251" initials="未" lastIdx="1" clrIdx="0"/>
  <p:cmAuthor id="402" name="未知的使用者246" initials="未" lastIdx="1" clrIdx="1"/>
  <p:cmAuthor id="403" name="未知的使用者224" initials="未" lastIdx="1" clrIdx="0"/>
  <p:cmAuthor id="404" name="未知的使用者252" initials="未" lastIdx="1" clrIdx="0"/>
  <p:cmAuthor id="405" name="未知的使用者253" initials="未" lastIdx="1" clrIdx="0"/>
  <p:cmAuthor id="406" name="未知的使用者254" initials="未" lastIdx="1" clrIdx="0"/>
  <p:cmAuthor id="407" name="未知的使用者255" initials="未" lastIdx="1" clrIdx="0"/>
  <p:cmAuthor id="408" name="未知的使用者226" initials="未" lastIdx="8" clrIdx="0"/>
  <p:cmAuthor id="410" name="未知用户195" initials="未" lastIdx="1" clrIdx="0"/>
  <p:cmAuthor id="411" name="raymond luan" initials="r" lastIdx="0" clrIdx="0"/>
  <p:cmAuthor id="412" name="未知用户208" initials="未" lastIdx="1" clrIdx="0"/>
  <p:cmAuthor id="413" name="未知用户198" initials="未" lastIdx="1" clrIdx="0"/>
  <p:cmAuthor id="414" name="未知用户209" initials="未" lastIdx="1" clrIdx="0"/>
  <p:cmAuthor id="415" name="未知用户36" initials="未" lastIdx="1" clrIdx="0"/>
  <p:cmAuthor id="416" name="Evonlin" initials="E" lastIdx="2" clrIdx="2"/>
  <p:cmAuthor id="417" name="WANGZF" initials="W" lastIdx="4" clrIdx="2"/>
  <p:cmAuthor id="418" name="未知用户94" initials="未" lastIdx="0" clrIdx="1"/>
  <p:cmAuthor id="445084625" name="晚·峰" initials="晚" lastIdx="1" clrIdx="54"/>
  <p:cmAuthor id="419" name="未知的使用者188" initials="未" lastIdx="1" clrIdx="0"/>
  <p:cmAuthor id="420" name="未知用户118" initials="未" lastIdx="1" clrIdx="0"/>
  <p:cmAuthor id="421" name="未知用户119" initials="未" lastIdx="5" clrIdx="1"/>
  <p:cmAuthor id="422" name="未知用户120" initials="未" lastIdx="8" clrIdx="0"/>
  <p:cmAuthor id="423" name="未知用户121" initials="未" lastIdx="1" clrIdx="0"/>
  <p:cmAuthor id="424" name="未知用户122" initials="未" lastIdx="1" clrIdx="0"/>
  <p:cmAuthor id="425" name="Unknown User68" initials="U" lastIdx="1" clrIdx="0"/>
  <p:cmAuthor id="426" name="梅芬 吳" initials="梅" lastIdx="1" clrIdx="85"/>
  <p:cmAuthor id="427" name="王嘉偉" initials="王" lastIdx="2" clrIdx="0"/>
  <p:cmAuthor id="428" name="未知用户425" initials="未" lastIdx="3" clrIdx="1"/>
  <p:cmAuthor id="429" name="未知的使用者211" initials="" lastIdx="1" clrIdx="0"/>
  <p:cmAuthor id="430" name="未知的使用者134" initials="未" lastIdx="1" clrIdx="0"/>
  <p:cmAuthor id="431" name="未知的使用者136" initials="未" lastIdx="1" clrIdx="0"/>
  <p:cmAuthor id="432" name="未知的使用者139" initials="未" lastIdx="1" clrIdx="0"/>
  <p:cmAuthor id="433" name="未知的使用者140" initials="未" lastIdx="1" clrIdx="1"/>
  <p:cmAuthor id="434" name="未知的使用者197" initials="未" lastIdx="8" clrIdx="0"/>
  <p:cmAuthor id="435" name="王丽君" initials="王" lastIdx="4" clrIdx="0"/>
  <p:cmAuthor id="436" name="Xia Ting" initials="X" lastIdx="1" clrIdx="0"/>
  <p:cmAuthor id="437" name="未知的使用者153" initials="未" lastIdx="1" clrIdx="0"/>
  <p:cmAuthor id="438" name="未知的使用者154" initials="未" lastIdx="1" clrIdx="0"/>
  <p:cmAuthor id="439" name="未知用户10" initials="未" lastIdx="1" clrIdx="0"/>
  <p:cmAuthor id="440" name="未知用户11" initials="未" lastIdx="1" clrIdx="0"/>
  <p:cmAuthor id="441" name="未知的使用者151" initials="未" lastIdx="1" clrIdx="0"/>
  <p:cmAuthor id="442" name="未知的使用者89" initials="未" lastIdx="1" clrIdx="2"/>
  <p:cmAuthor id="443" name="未知的使用者88" initials="未" lastIdx="1" clrIdx="1"/>
  <p:cmAuthor id="444" name="未知用户89" initials="未" lastIdx="11" clrIdx="0"/>
  <p:cmAuthor id="445" name="庆芳 许" initials="庆" lastIdx="1" clrIdx="0"/>
  <p:cmAuthor id="446" name="jerrychou" initials="j" lastIdx="1" clrIdx="4"/>
  <p:cmAuthor id="447" name="不明使用者12" initials="不" lastIdx="3" clrIdx="1"/>
  <p:cmAuthor id="448" name="不明使用者1" initials="不" lastIdx="0" clrIdx="0"/>
  <p:cmAuthor id="449" name="不明使用者2" initials="不" lastIdx="2" clrIdx="0"/>
  <p:cmAuthor id="450" name="不明使用者3" initials="不" lastIdx="1" clrIdx="0"/>
  <p:cmAuthor id="451" name="不明使用者4" initials="不" lastIdx="1" clrIdx="0"/>
  <p:cmAuthor id="452" name="不明使用者6" initials="不" lastIdx="1" clrIdx="0"/>
  <p:cmAuthor id="453" name="不明使用者5" initials="不" lastIdx="11" clrIdx="0"/>
  <p:cmAuthor id="454" name="不明使用者7" initials="不" lastIdx="7" clrIdx="1"/>
  <p:cmAuthor id="455" name="不明使用者8" initials="不" lastIdx="43" clrIdx="1"/>
  <p:cmAuthor id="456" name="不明使用者9" initials="不" lastIdx="1" clrIdx="0"/>
  <p:cmAuthor id="457" name="不明使用者10" initials="不" lastIdx="0" clrIdx="0"/>
  <p:cmAuthor id="458" name="不明使用者11" initials="不" lastIdx="1" clrIdx="0"/>
  <p:cmAuthor id="459" name="未知的使用者227" initials="未" lastIdx="2" clrIdx="0"/>
  <p:cmAuthor id="460" name="未知的使用者270" initials="未" lastIdx="1" clrIdx="0"/>
  <p:cmAuthor id="461" name="未知的使用者228" initials="未" lastIdx="8" clrIdx="0"/>
  <p:cmAuthor id="462" name="未知的使用者229" initials="未" lastIdx="8" clrIdx="0"/>
  <p:cmAuthor id="463" name="未知的使用者230" initials="未" lastIdx="1" clrIdx="0"/>
  <p:cmAuthor id="464" name="未知的使用者231" initials="未" lastIdx="1" clrIdx="0"/>
  <p:cmAuthor id="465" name="未知的使用者256" initials="未" lastIdx="1" clrIdx="0"/>
  <p:cmAuthor id="466" name="未知的使用者233" initials="未" lastIdx="1" clrIdx="0"/>
  <p:cmAuthor id="467" name="未知的使用者234" initials="未" lastIdx="10" clrIdx="0"/>
  <p:cmAuthor id="468" name="未知的使用者235" initials="未" lastIdx="1" clrIdx="0"/>
  <p:cmAuthor id="469" name="未知的使用者236" initials="未" lastIdx="1" clrIdx="0"/>
  <p:cmAuthor id="470" name="未知的使用者257" initials="未" lastIdx="1" clrIdx="0"/>
  <p:cmAuthor id="471" name="未知的使用者237" initials="未" lastIdx="1" clrIdx="0"/>
  <p:cmAuthor id="472" name="未知的使用者238" initials="未" lastIdx="2" clrIdx="0"/>
  <p:cmAuthor id="473" name="未知的使用者239" initials="未" lastIdx="1" clrIdx="1"/>
  <p:cmAuthor id="474" name="未知的使用者240" initials="未" lastIdx="1" clrIdx="0"/>
  <p:cmAuthor id="475" name="未知的使用者241" initials="未" lastIdx="1" clrIdx="0"/>
  <p:cmAuthor id="476" name="未知的使用者242" initials="未" lastIdx="2" clrIdx="0"/>
  <p:cmAuthor id="477" name="未知的使用者243" initials="未" lastIdx="1" clrIdx="0"/>
  <p:cmAuthor id="1167942470" name="咘嘚咘嘚" initials="咘" lastIdx="1" clrIdx="376"/>
  <p:cmAuthor id="478" name="未知的使用者258" initials="未" lastIdx="8" clrIdx="0"/>
  <p:cmAuthor id="1167942471" name="yangpeng01" initials="y" lastIdx="1" clrIdx="1167942470"/>
  <p:cmAuthor id="479" name="未知的使用者259" initials="未" lastIdx="1" clrIdx="0"/>
  <p:cmAuthor id="480" name="未知的使用者260" initials="未" lastIdx="1" clrIdx="0"/>
  <p:cmAuthor id="481" name="未知的使用者261" initials="未" lastIdx="11" clrIdx="0"/>
  <p:cmAuthor id="482" name="未知的使用者262" initials="未" lastIdx="7" clrIdx="1"/>
  <p:cmAuthor id="483" name="未知的使用者263" initials="未" lastIdx="1" clrIdx="2"/>
  <p:cmAuthor id="484" name="未知的使用者264" initials="未" lastIdx="1" clrIdx="0"/>
  <p:cmAuthor id="485" name="未知的使用者265" initials="未" lastIdx="1" clrIdx="0"/>
  <p:cmAuthor id="2000" name="shye_EbMrZnMJ" initials="authorId_858303361" lastIdx="0" clrIdx="0"/>
  <p:cmAuthor id="486" name="未知的使用者266" initials="未" lastIdx="1" clrIdx="1"/>
  <p:cmAuthor id="2001" name="王伟栋_ymIjy2uI" initials="authorId_1008746-10055544" lastIdx="0" clrIdx="0"/>
  <p:cmAuthor id="487" name="未知的使用者267" initials="未" lastIdx="1" clrIdx="0"/>
  <p:cmAuthor id="2002" name="金宇峰_BfyebuM3" initials="authorId_1008746-10054633" lastIdx="0" clrIdx="0"/>
  <p:cmAuthor id="488" name="未知的使用者268" initials="未" lastIdx="2" clrIdx="0"/>
  <p:cmAuthor id="2003" name="administrator" initials="ad" lastIdx="3" clrIdx="23"/>
  <p:cmAuthor id="489" name="未知的使用者269" initials="未" lastIdx="7" clrIdx="1"/>
  <p:cmAuthor id="2004" name="范 斌" initials="范" lastIdx="1" clrIdx="36"/>
  <p:cmAuthor id="490" name="lillian" initials="l" lastIdx="1" clrIdx="0"/>
  <p:cmAuthor id="2005" name="毕邺" initials="党委办公室" lastIdx="2" clrIdx="37"/>
  <p:cmAuthor id="491" name="未知用户197" initials="未" lastIdx="1" clrIdx="0"/>
  <p:cmAuthor id="2006" name="jiaru tiger" initials="jt" lastIdx="2" clrIdx="38"/>
  <p:cmAuthor id="492" name="未知的使用者217" initials="未" lastIdx="1" clrIdx="1"/>
  <p:cmAuthor id="493" name="未知的使用者218" initials="未" lastIdx="1" clrIdx="0"/>
  <p:cmAuthor id="494" name="未知的使用者219" initials="未" lastIdx="2" clrIdx="0"/>
  <p:cmAuthor id="495" name="未知的使用者214" initials="未" lastIdx="1" clrIdx="2"/>
  <p:cmAuthor id="496" name="未知的使用者152" initials="未" lastIdx="8" clrIdx="0"/>
  <p:cmAuthor id="497" name="未知用户142" initials="未" lastIdx="0" clrIdx="1"/>
  <p:cmAuthor id="498" name="罗志军" initials="" lastIdx="1" clrIdx="38"/>
  <p:cmAuthor id="499" name="未知的使用者156" initials="未" lastIdx="1" clrIdx="0"/>
  <p:cmAuthor id="500" name="未知用户143" initials="未" lastIdx="1" clrIdx="0"/>
  <p:cmAuthor id="501" name="Alex" initials="A" lastIdx="1" clrIdx="500"/>
  <p:cmAuthor id="502" name="未知用户246" initials="未" lastIdx="1" clrIdx="0"/>
  <p:cmAuthor id="503" name="未知的使用者129" initials="未" lastIdx="1" clrIdx="0"/>
  <p:cmAuthor id="504" name="未知的使用者130" initials="未" lastIdx="8" clrIdx="0"/>
  <p:cmAuthor id="505" name="未知的使用者131" initials="未" lastIdx="2" clrIdx="0"/>
  <p:cmAuthor id="506" name="未知的使用者132" initials="未" lastIdx="8" clrIdx="0"/>
  <p:cmAuthor id="507" name="未知的使用者164" initials="未" lastIdx="8" clrIdx="0"/>
  <p:cmAuthor id="508" name="未知的使用者172" initials="未" lastIdx="1" clrIdx="0"/>
  <p:cmAuthor id="509" name="未知的使用者174" initials="未" lastIdx="1" clrIdx="0"/>
  <p:cmAuthor id="511" name="未知的使用者247" initials="未" lastIdx="6" clrIdx="0"/>
  <p:cmAuthor id="513" name="未知用户191" initials="未" lastIdx="1" clrIdx="0"/>
  <p:cmAuthor id="515" name="未知的使用者163" initials="未" lastIdx="1" clrIdx="0"/>
  <p:cmAuthor id="517" name="王 一鸣" initials="王" lastIdx="1" clrIdx="0"/>
  <p:cmAuthor id="518" name="alexw" initials="a" lastIdx="2" clrIdx="517"/>
  <p:cmAuthor id="519" name="未知的使用者148" initials="" lastIdx="8" clrIdx="0"/>
  <p:cmAuthor id="520" name="Well Li" initials="W" lastIdx="1" clrIdx="0"/>
  <p:cmAuthor id="521" name="CMIT" initials="C" lastIdx="1" clrIdx="520"/>
  <p:cmAuthor id="522" name="未知用户188" initials="未" lastIdx="1" clrIdx="0"/>
  <p:cmAuthor id="523" name="未知用户189" initials="未" lastIdx="1" clrIdx="0"/>
  <p:cmAuthor id="524" name="未知的使用者159" initials="未" lastIdx="1" clrIdx="1"/>
  <p:cmAuthor id="525" name="未知的使用者160" initials="未" lastIdx="1" clrIdx="0"/>
  <p:cmAuthor id="526" name="张婷婷" initials="c" lastIdx="1" clrIdx="525"/>
  <p:cmAuthor id="8535702" name="曾蓓/贝贝" initials="曾" lastIdx="0" clrIdx="0"/>
  <p:cmAuthor id="381437688" name="谢学斌" initials="谢" lastIdx="0" clrIdx="0"/>
  <p:cmAuthor id="528" name="cs" initials="x" lastIdx="3" clrIdx="527"/>
  <p:cmAuthor id="529" name="孟令坤" initials="MLK" lastIdx="9" clrIdx="528"/>
  <p:cmAuthor id="530" name="未知用户139" initials="未" lastIdx="2" clrIdx="0"/>
  <p:cmAuthor id="532" name="Unknown User24" initials="U" lastIdx="1" clrIdx="0"/>
  <p:cmAuthor id="533" name="未知用户141" initials="未" lastIdx="1" clrIdx="1"/>
  <p:cmAuthor id="534" name="未知用户145" initials="未" lastIdx="2" clrIdx="0"/>
  <p:cmAuthor id="535" name="未知的使用者222" initials="" lastIdx="5" clrIdx="1"/>
  <p:cmAuthor id="536" name="未知用户140" initials="未" lastIdx="0" clrIdx="1"/>
  <p:cmAuthor id="538" name="未知的使用者225" initials="" lastIdx="1" clrIdx="0"/>
  <p:cmAuthor id="539" name="未知用户221" initials="未" lastIdx="1" clrIdx="0"/>
  <p:cmAuthor id="541" name="未知用户207" initials="未" lastIdx="3" clrIdx="1"/>
  <p:cmAuthor id="542" name="未知的使用者137" initials="未" lastIdx="1" clrIdx="0"/>
  <p:cmAuthor id="543" name="heweia@digiwin.com" initials="h" lastIdx="1" clrIdx="86"/>
  <p:cmAuthor id="544" name="MM" initials="M" lastIdx="2" clrIdx="87"/>
  <p:cmAuthor id="545" name="未知用户289" initials="未" lastIdx="1" clrIdx="0"/>
  <p:cmAuthor id="546" name="未知用户206" initials="未" lastIdx="6" clrIdx="0"/>
  <p:cmAuthor id="547" name="未知的使用者207" initials="未" lastIdx="1" clrIdx="0"/>
  <p:cmAuthor id="548" name="未知的使用者208" initials="未" lastIdx="1" clrIdx="0"/>
  <p:cmAuthor id="549" name="zhuzy" initials="z" lastIdx="1" clrIdx="548"/>
  <p:cmAuthor id="550" name="未知的使用者189" initials="未" lastIdx="2" clrIdx="0"/>
  <p:cmAuthor id="553" name="未知的使用者192" initials="未" lastIdx="1" clrIdx="0"/>
  <p:cmAuthor id="554" name="piccotina" initials="p" lastIdx="1" clrIdx="553"/>
  <p:cmAuthor id="555" name="未知的使用者209" initials="未" lastIdx="8" clrIdx="0"/>
  <p:cmAuthor id="556" name="未知用户146" initials="未" lastIdx="5" clrIdx="1"/>
  <p:cmAuthor id="557" name="未知用户157" initials="未" lastIdx="8" clrIdx="0"/>
  <p:cmAuthor id="558" name="未知用户158" initials="未" lastIdx="2" clrIdx="0"/>
  <p:cmAuthor id="559" name="未知用户159" initials="未" lastIdx="1" clrIdx="0"/>
  <p:cmAuthor id="560" name="未知用户160" initials="未" lastIdx="2" clrIdx="0"/>
  <p:cmAuthor id="562" name="順天" initials="順" lastIdx="1" clrIdx="0"/>
  <p:cmAuthor id="563" name=" " initials="" lastIdx="6" clrIdx="85"/>
  <p:cmAuthor id="564" name="未知用户319" initials="未" lastIdx="1" clrIdx="0"/>
  <p:cmAuthor id="565" name="未知用户222" initials="未" lastIdx="1" clrIdx="0"/>
  <p:cmAuthor id="566" name="未知用户87" initials="未" lastIdx="1" clrIdx="0"/>
  <p:cmAuthor id="567" name="未知用户320" initials="未" lastIdx="1" clrIdx="1"/>
  <p:cmAuthor id="568" name="FanJQ" initials="F" lastIdx="1" clrIdx="1"/>
  <p:cmAuthor id="569" name="未知用户211" initials="未" lastIdx="8" clrIdx="0"/>
  <p:cmAuthor id="570" name="未知用户110" initials="未" lastIdx="1" clrIdx="0"/>
  <p:cmAuthor id="571" name="未知用户293" initials="未" lastIdx="1" clrIdx="0"/>
  <p:cmAuthor id="572" name="未知用户201" initials="未" lastIdx="8" clrIdx="0"/>
  <p:cmAuthor id="573" name="未知用户161" initials="未" lastIdx="1" clrIdx="0"/>
  <p:cmAuthor id="574" name="未知用户295" initials="未" lastIdx="1" clrIdx="0"/>
  <p:cmAuthor id="575" name="未知的使用者81" initials="未" lastIdx="1" clrIdx="0"/>
  <p:cmAuthor id="576" name="未知用户327" initials="未" lastIdx="2" clrIdx="0"/>
  <p:cmAuthor id="577" name="未知用户323" initials="未" lastIdx="1" clrIdx="0"/>
  <p:cmAuthor id="578" name="未知用户299" initials="未" lastIdx="3" clrIdx="0"/>
  <p:cmAuthor id="579" name="未知用户300" initials="未" lastIdx="22" clrIdx="0"/>
  <p:cmAuthor id="580" name="未知用户301" initials="未" lastIdx="1" clrIdx="0"/>
  <p:cmAuthor id="581" name="guanhh" initials="g" lastIdx="3" clrIdx="0"/>
  <p:cmAuthor id="582" name="未知的使用者205" initials="未" lastIdx="0" clrIdx="1"/>
  <p:cmAuthor id="583" name="未知的使用者200" initials="未" lastIdx="1" clrIdx="0"/>
  <p:cmAuthor id="584" name="未知的使用者194" initials="未" lastIdx="1" clrIdx="0"/>
  <p:cmAuthor id="585" name="未知的使用者171" initials="未" lastIdx="3" clrIdx="1"/>
  <p:cmAuthor id="586" name="未知的使用者195" initials="未" lastIdx="1" clrIdx="1"/>
  <p:cmAuthor id="587" name="未知的使用者196" initials="未" lastIdx="1" clrIdx="0"/>
  <p:cmAuthor id="588" name="未知的使用者203" initials="未" lastIdx="1" clrIdx="0"/>
  <p:cmAuthor id="210492765" name="施普希（菜菜）" initials="施" lastIdx="0" clrIdx="0"/>
  <p:cmAuthor id="589" name="Sharon" initials="S" lastIdx="1" clrIdx="0"/>
  <p:cmAuthor id="210492766" name="yu 1" initials="y1" lastIdx="1" clrIdx="19"/>
  <p:cmAuthor id="590" name="刘晖" initials="刘" lastIdx="1" clrIdx="0"/>
  <p:cmAuthor id="210492767" name="李 嘉" initials="李" lastIdx="1" clrIdx="26"/>
  <p:cmAuthor id="591" name="未知用户181" initials="未" lastIdx="2" clrIdx="0"/>
  <p:cmAuthor id="210492768" name="gus9@chinaunicom.cn" initials="g" lastIdx="4" clrIdx="27"/>
  <p:cmAuthor id="592" name="ye gusong" initials="y" lastIdx="1" clrIdx="0"/>
  <p:cmAuthor id="593" name="未知用户277" initials="未" lastIdx="1" clrIdx="1"/>
  <p:cmAuthor id="594" name="未知用户278" initials="未" lastIdx="1" clrIdx="0"/>
  <p:cmAuthor id="595" name="未知用户279" initials="未" lastIdx="8" clrIdx="0"/>
  <p:cmAuthor id="596" name="未知用户280" initials="未" lastIdx="1" clrIdx="0"/>
  <p:cmAuthor id="597" name="未知用户256" initials="未" lastIdx="1" clrIdx="0"/>
  <p:cmAuthor id="598" name="未知用户257" initials="未" lastIdx="1" clrIdx="0"/>
  <p:cmAuthor id="599" name="未知用户258" initials="未" lastIdx="8" clrIdx="0"/>
  <p:cmAuthor id="600" name="未知用户259" initials="未" lastIdx="1" clrIdx="0"/>
  <p:cmAuthor id="601" name="未知用户260" initials="未" lastIdx="2" clrIdx="0"/>
  <p:cmAuthor id="602" name="未知用户261" initials="未" lastIdx="1" clrIdx="0"/>
  <p:cmAuthor id="603" name="未知用户262" initials="未" lastIdx="1" clrIdx="0"/>
  <p:cmAuthor id="604" name="未知用户263" initials="未" lastIdx="8" clrIdx="0"/>
  <p:cmAuthor id="605" name="yudi lin" initials="y" lastIdx="0" clrIdx="0"/>
  <p:cmAuthor id="606" name="未知用户249" initials="未" lastIdx="1" clrIdx="0"/>
  <p:cmAuthor id="607" name="liuzga" initials="l" lastIdx="1" clrIdx="3"/>
  <p:cmAuthor id="608" name="49554261@qq.com" initials="4" lastIdx="2" clrIdx="2"/>
  <p:cmAuthor id="609" name="未知用户230" initials="未" lastIdx="1" clrIdx="0"/>
  <p:cmAuthor id="610" name="未知用户231" initials="未" lastIdx="1" clrIdx="0"/>
  <p:cmAuthor id="611" name="未知用户265" initials="未" lastIdx="2" clrIdx="0"/>
  <p:cmAuthor id="612" name="未知用户266" initials="未" lastIdx="1" clrIdx="1"/>
  <p:cmAuthor id="613" name="未知用户267" initials="未" lastIdx="1" clrIdx="0"/>
  <p:cmAuthor id="614" name="未知用户268" initials="未" lastIdx="1" clrIdx="0"/>
  <p:cmAuthor id="615" name="未知用户269" initials="未" lastIdx="2" clrIdx="0"/>
  <p:cmAuthor id="616" name="未知用户237" initials="未" lastIdx="1" clrIdx="49"/>
  <p:cmAuthor id="617" name="未知用户270" initials="未" lastIdx="1" clrIdx="0"/>
  <p:cmAuthor id="618" name="未知用户271" initials="未" lastIdx="1" clrIdx="0"/>
  <p:cmAuthor id="619" name="未知用户284" initials="未" lastIdx="1" clrIdx="0"/>
  <p:cmAuthor id="620" name="未知用户250" initials="未" lastIdx="0" clrIdx="0"/>
  <p:cmAuthor id="621" name="未知用户281" initials="未" lastIdx="1" clrIdx="0"/>
  <p:cmAuthor id="622" name="未知用户272" initials="未" lastIdx="10" clrIdx="0"/>
  <p:cmAuthor id="623" name="未知用户241" initials="未" lastIdx="0" clrIdx="1"/>
  <p:cmAuthor id="624" name="未知用户242" initials="未" lastIdx="3" clrIdx="0"/>
  <p:cmAuthor id="625" name="未知用户282" initials="未" lastIdx="1" clrIdx="0"/>
  <p:cmAuthor id="626" name="未知用户244" initials="未" lastIdx="1" clrIdx="0"/>
  <p:cmAuthor id="627" name="未知用户245" initials="未" lastIdx="10" clrIdx="0"/>
  <p:cmAuthor id="628" name="未知用户283" initials="未" lastIdx="1" clrIdx="0"/>
  <p:cmAuthor id="629" name="莊安君" initials="莊" lastIdx="1" clrIdx="65"/>
  <p:cmAuthor id="630" name="v15194" initials="v" lastIdx="5" clrIdx="87"/>
  <p:cmAuthor id="631" name="未知用户276" initials="未" lastIdx="2" clrIdx="0"/>
  <p:cmAuthor id="632" name="gj" initials="g" lastIdx="1" clrIdx="631"/>
  <p:cmAuthor id="633" name="Carol Kelly" initials="C" lastIdx="1" clrIdx="0"/>
  <p:cmAuthor id="634" name="未知的使用者155" initials="未" lastIdx="1" clrIdx="0"/>
  <p:cmAuthor id="636" name="Unknown User58" initials="U" lastIdx="1" clrIdx="0"/>
  <p:cmAuthor id="637" name="Unknown User55" initials="U" lastIdx="1" clrIdx="1"/>
  <p:cmAuthor id="638" name="未知用户343" initials="未" lastIdx="1" clrIdx="0"/>
  <p:cmAuthor id="639" name="Huipeng Cao" initials="H" lastIdx="1" clrIdx="0"/>
  <p:cmAuthor id="640" name="李 雷雨" initials="李" lastIdx="1" clrIdx="0"/>
  <p:cmAuthor id="641" name="91257" initials="9" lastIdx="0" clrIdx="1"/>
  <p:cmAuthor id="642" name="vicky" initials="v" lastIdx="2" clrIdx="1"/>
  <p:cmAuthor id="643" name="未知用户358" initials="未" lastIdx="1" clrIdx="0"/>
  <p:cmAuthor id="644" name="未知用户359" initials="未" lastIdx="1" clrIdx="0"/>
  <p:cmAuthor id="645" name="未知用户360" initials="未" lastIdx="10" clrIdx="0"/>
  <p:cmAuthor id="646" name="李阳" initials="liyang37@ha.cmcc" lastIdx="1" clrIdx="645"/>
  <p:cmAuthor id="708433798" name="jialuo" initials="j" lastIdx="0" clrIdx="0"/>
  <p:cmAuthor id="647" name="未知用户364" initials="未" lastIdx="2" clrIdx="0"/>
  <p:cmAuthor id="708433799" name="Liuwn02" initials="L" lastIdx="1" clrIdx="708433798"/>
  <p:cmAuthor id="648" name="未知用户288" initials="未" lastIdx="1" clrIdx="0"/>
  <p:cmAuthor id="649" name="未知用户297" initials="未" lastIdx="1" clrIdx="0"/>
  <p:cmAuthor id="708433800" name="Qungang Liu" initials="QL" lastIdx="1" clrIdx="866"/>
  <p:cmAuthor id="650" name="未知用户298" initials="未" lastIdx="1" clrIdx="1"/>
  <p:cmAuthor id="651" name="未知用户307" initials="未" lastIdx="7" clrIdx="0"/>
  <p:cmAuthor id="652" name="王启良" initials="王" lastIdx="1" clrIdx="651"/>
  <p:cmAuthor id="653" name="未知用户315" initials="未" lastIdx="1" clrIdx="0"/>
  <p:cmAuthor id="654" name="未知用户317" initials="未" lastIdx="0" clrIdx="0"/>
  <p:cmAuthor id="655" name="未知用户329" initials="未" lastIdx="9" clrIdx="0"/>
  <p:cmAuthor id="656" name="未知用户333" initials="未" lastIdx="1" clrIdx="0"/>
  <p:cmAuthor id="657" name="未知用户334" initials="未" lastIdx="1" clrIdx="0"/>
  <p:cmAuthor id="658" name="Think" initials="T" lastIdx="6" clrIdx="3"/>
  <p:cmAuthor id="659" name="未知用户341" initials="未" lastIdx="1" clrIdx="0"/>
  <p:cmAuthor id="660" name="未知用户342" initials="未" lastIdx="1" clrIdx="0"/>
  <p:cmAuthor id="661" name="未知用户305" initials="未" lastIdx="1" clrIdx="0"/>
  <p:cmAuthor id="662" name="敢 王" initials="敢" lastIdx="1" clrIdx="0"/>
  <p:cmAuthor id="663" name="邓 勇" initials="邓" lastIdx="1" clrIdx="0"/>
  <p:cmAuthor id="664" name="陈城" initials="陈" lastIdx="0" clrIdx="2"/>
  <p:cmAuthor id="665" name="未知用户366" initials="未" lastIdx="1" clrIdx="0"/>
  <p:cmAuthor id="666" name="yangxy" initials="y" lastIdx="1" clrIdx="88"/>
  <p:cmAuthor id="667" name="未知用户368" initials="未" lastIdx="2" clrIdx="0"/>
  <p:cmAuthor id="668" name="未知用户403" initials="未" lastIdx="1" clrIdx="0"/>
  <p:cmAuthor id="669" name="未知用户402" initials="未" lastIdx="1" clrIdx="0"/>
  <p:cmAuthor id="670" name="未知用户379" initials="未" lastIdx="10" clrIdx="0"/>
  <p:cmAuthor id="671" name="未知用户380" initials="未" lastIdx="1" clrIdx="0"/>
  <p:cmAuthor id="672" name="未知用户405" initials="未" lastIdx="2" clrIdx="0"/>
  <p:cmAuthor id="673" name="未知用户382" initials="未" lastIdx="1" clrIdx="0"/>
  <p:cmAuthor id="674" name="未知用户383" initials="未" lastIdx="1" clrIdx="0"/>
  <p:cmAuthor id="394525608" name="仇怿俊" initials="仇" lastIdx="0" clrIdx="0"/>
  <p:cmAuthor id="675" name="未知用户384" initials="未" lastIdx="1" clrIdx="1"/>
  <p:cmAuthor id="394525609" name="王 钰" initials="王" lastIdx="10" clrIdx="25"/>
  <p:cmAuthor id="676" name="未知用户385" initials="未" lastIdx="7" clrIdx="0"/>
  <p:cmAuthor id="394525610" name="罗 罗" initials="罗" lastIdx="1" clrIdx="37"/>
  <p:cmAuthor id="677" name="未知用户386" initials="未" lastIdx="3" clrIdx="0"/>
  <p:cmAuthor id="394525611" name="ShanQiu LH" initials="SL" lastIdx="1" clrIdx="51"/>
  <p:cmAuthor id="678" name="未知用户387" initials="未" lastIdx="1" clrIdx="0"/>
  <p:cmAuthor id="394525612" name="zheng kedan" initials="zk" lastIdx="1" clrIdx="41"/>
  <p:cmAuthor id="679" name="未知用户388" initials="未" lastIdx="0" clrIdx="0"/>
  <p:cmAuthor id="680" name="未知用户411" initials="未" lastIdx="1" clrIdx="0"/>
  <p:cmAuthor id="681" name="未知用户389" initials="未" lastIdx="9" clrIdx="0"/>
  <p:cmAuthor id="682" name="未知用户390" initials="未" lastIdx="1" clrIdx="0"/>
  <p:cmAuthor id="683" name="未知用户391" initials="未" lastIdx="1" clrIdx="0"/>
  <p:cmAuthor id="684" name="未知用户392" initials="未" lastIdx="2" clrIdx="0"/>
  <p:cmAuthor id="685" name="未知用户393" initials="未" lastIdx="1" clrIdx="0"/>
  <p:cmAuthor id="686" name="未知用户394" initials="未" lastIdx="1" clrIdx="0"/>
  <p:cmAuthor id="687" name="未知用户395" initials="未" lastIdx="0" clrIdx="0"/>
  <p:cmAuthor id="688" name="未知用户396" initials="未" lastIdx="1" clrIdx="0"/>
  <p:cmAuthor id="689" name="未知用户406" initials="未" lastIdx="1" clrIdx="0"/>
  <p:cmAuthor id="690" name="未知用户397" initials="未" lastIdx="1" clrIdx="1"/>
  <p:cmAuthor id="691" name="未知用户407" initials="未" lastIdx="1" clrIdx="0"/>
  <p:cmAuthor id="47245819" name="群智集" initials="群" lastIdx="0" clrIdx="0"/>
  <p:cmAuthor id="692" name="未知用户398" initials="未" lastIdx="1" clrIdx="0"/>
  <p:cmAuthor id="47245820" name="郏 鹏" initials="郏" lastIdx="1" clrIdx="16"/>
  <p:cmAuthor id="693" name="未知用户399" initials="未" lastIdx="1" clrIdx="0"/>
  <p:cmAuthor id="47245821" name="郏鹏" initials="M" lastIdx="1" clrIdx="17"/>
  <p:cmAuthor id="694" name="未知用户400" initials="未" lastIdx="2" clrIdx="0"/>
  <p:cmAuthor id="47245822" name="晓琳 李" initials="晓琳" lastIdx="1" clrIdx="40"/>
  <p:cmAuthor id="695" name="未知用户401" initials="未" lastIdx="2" clrIdx="0"/>
  <p:cmAuthor id="47245823" name="刘海娜|liuhaina" initials="W用" lastIdx="1" clrIdx="36"/>
  <p:cmAuthor id="696" name="未知用户420" initials="未" lastIdx="1" clrIdx="0"/>
  <p:cmAuthor id="697" name="未知用户421" initials="未" lastIdx="1" clrIdx="0"/>
  <p:cmAuthor id="698" name="未知用户422" initials="未" lastIdx="10" clrIdx="0"/>
  <p:cmAuthor id="699" name="未知用户423" initials="未" lastIdx="1" clrIdx="0"/>
  <p:cmAuthor id="700" name="未知用户424" initials="未" lastIdx="2" clrIdx="0"/>
  <p:cmAuthor id="701" name="未知用户419" initials="未" lastIdx="2" clrIdx="0"/>
  <p:cmAuthor id="702" name="Tome" initials="T" lastIdx="1" clrIdx="85"/>
  <p:cmAuthor id="703" name="未知用户426" initials="未" lastIdx="1" clrIdx="0"/>
  <p:cmAuthor id="704" name="未知用户427" initials="未" lastIdx="1" clrIdx="1"/>
  <p:cmAuthor id="705" name="未知用户428" initials="未" lastIdx="7" clrIdx="0"/>
  <p:cmAuthor id="706" name="未知用户429" initials="未" lastIdx="3" clrIdx="0"/>
  <p:cmAuthor id="707" name="未知用户430" initials="未" lastIdx="1" clrIdx="0"/>
  <p:cmAuthor id="708" name="未知用户431" initials="未" lastIdx="1" clrIdx="0"/>
  <p:cmAuthor id="709" name="未知用户432" initials="未" lastIdx="0" clrIdx="0"/>
  <p:cmAuthor id="710" name="未知用户433" initials="未" lastIdx="1" clrIdx="0"/>
  <p:cmAuthor id="711" name="未知用户434" initials="未" lastIdx="9" clrIdx="0"/>
  <p:cmAuthor id="712" name="未知用户435" initials="未" lastIdx="1" clrIdx="0"/>
  <p:cmAuthor id="713" name="未知用户436" initials="未" lastIdx="1" clrIdx="0"/>
  <p:cmAuthor id="714" name="未知用户437" initials="未" lastIdx="2" clrIdx="0"/>
  <p:cmAuthor id="715" name="未知用户438" initials="未" lastIdx="1" clrIdx="0"/>
  <p:cmAuthor id="716" name="未知用户417" initials="未" lastIdx="10" clrIdx="0"/>
  <p:cmAuthor id="717" name="未知用户439" initials="未" lastIdx="1" clrIdx="0"/>
  <p:cmAuthor id="718" name="未知用户440" initials="未" lastIdx="0" clrIdx="0"/>
  <p:cmAuthor id="719" name="未知用户441" initials="未" lastIdx="1" clrIdx="0"/>
  <p:cmAuthor id="720" name="未知用户442" initials="未" lastIdx="1" clrIdx="0"/>
  <p:cmAuthor id="721" name="未知用户443" initials="未" lastIdx="1" clrIdx="1"/>
  <p:cmAuthor id="29922660" name="杨强" initials="杨" lastIdx="0" clrIdx="0"/>
  <p:cmAuthor id="722" name="未知用户444" initials="未" lastIdx="1" clrIdx="0"/>
  <p:cmAuthor id="29922661" name="檀晟 陈" initials="檀晟" lastIdx="1" clrIdx="10"/>
  <p:cmAuthor id="723" name="未知用户445" initials="未" lastIdx="1" clrIdx="0"/>
  <p:cmAuthor id="724" name="未知用户446" initials="未" lastIdx="1" clrIdx="0"/>
  <p:cmAuthor id="725" name="未知用户447" initials="未" lastIdx="2" clrIdx="0"/>
  <p:cmAuthor id="726" name="未知用户448" initials="未" lastIdx="2" clrIdx="0"/>
  <p:cmAuthor id="727" name="未知用户326" initials="未" lastIdx="1" clrIdx="0"/>
  <p:cmAuthor id="728" name="未知用户365" initials="未" lastIdx="1" clrIdx="0"/>
  <p:cmAuthor id="49837067" name="刘浩" initials="刘" lastIdx="180431" clrIdx="0"/>
  <p:cmAuthor id="49837068" name="Vivian Liu" initials="VL" lastIdx="1" clrIdx="1"/>
  <p:cmAuthor id="49837069" name="李 富岩" initials="李" lastIdx="3" clrIdx="10"/>
  <p:cmAuthor id="732" name="未知用户367" initials="未" lastIdx="10" clrIdx="0"/>
  <p:cmAuthor id="49837071" name="YY" initials="Y" lastIdx="1" clrIdx="176"/>
  <p:cmAuthor id="737" name="HZS00" initials="H" lastIdx="4" clrIdx="454"/>
  <p:cmAuthor id="747" name="wenle369@sina.com" initials="w" lastIdx="1" clrIdx="0"/>
  <p:cmAuthor id="752" name="554154816@qq.com" initials="5" lastIdx="0" clrIdx="0"/>
  <p:cmAuthor id="753" name="未知用户192" initials="未" lastIdx="1" clrIdx="0"/>
  <p:cmAuthor id="755" name="未知用户418" initials="未" lastIdx="1" clrIdx="0"/>
  <p:cmAuthor id="1070834129" name="赵永成" initials="赵" lastIdx="1" clrIdx="717"/>
  <p:cmAuthor id="886" name="张因然10112423" initials="1" lastIdx="1" clrIdx="885"/>
  <p:cmAuthor id="314841400" name="小迷糊" initials="小" lastIdx="16" clrIdx="931"/>
  <p:cmAuthor id="902" name="39481" initials="3" lastIdx="1" clrIdx="901"/>
  <p:cmAuthor id="1167942472" name="马晓聪" initials="马" lastIdx="1" clrIdx="1167942471"/>
  <p:cmAuthor id="193636283" name="吴开云" initials="吴" lastIdx="23" clrIdx="60"/>
  <p:cmAuthor id="47245824" name="goforever814" initials="g" lastIdx="1" clrIdx="34"/>
  <p:cmAuthor id="512" name="Ohayolanda" initials="O" lastIdx="9" clrIdx="511"/>
  <p:cmAuthor id="514" name="41586" initials="4" lastIdx="1" clrIdx="513"/>
  <p:cmAuthor id="1138208202" name="黄常宇" initials="黄" lastIdx="1" clrIdx="791"/>
  <p:cmAuthor id="635" name="姚丽娟" initials="姚" lastIdx="2" clrIdx="634"/>
  <p:cmAuthor id="49837070" name="伟哥" initials="伟哥" lastIdx="1" clrIdx="138"/>
  <p:cmAuthor id="49837072" name="朗 月" initials="朗" lastIdx="3" clrIdx="208"/>
  <p:cmAuthor id="663058477" name="Jason" initials="J" lastIdx="1" clrIdx="357"/>
  <p:cmAuthor id="375845188" name="WPS" initials="W" lastIdx="1" clrIdx="17"/>
  <p:cmAuthor id="738822927" name="洋仔" initials="洋" lastIdx="1" clrIdx="869"/>
  <p:cmAuthor id="1124247355" name="储贤民" initials="储" lastIdx="1" clrIdx="1124247354"/>
  <p:cmAuthor id="691587979" name="虞新颖_36fmV3QV" initials="authorId_321496044" lastIdx="0" clrIdx="0"/>
  <p:cmAuthor id="691587980" name="鲁琪_ayIzYrYZ" initials="authorId_602698507" lastIdx="0" clrIdx="0"/>
  <p:cmAuthor id="691587981" name="黄百成_m6Jjq6bQ" initials="authorId_901868002" lastIdx="0" clrIdx="0"/>
  <p:cmAuthor id="759" name="张逸晨" initials="张" lastIdx="1" clrIdx="0"/>
  <p:cmAuthor id="762" name="张洁01-lhq" initials="张" lastIdx="3" clrIdx="0"/>
  <p:cmAuthor id="763" name="池依曼" initials="池" lastIdx="2" clrIdx="72"/>
  <p:cmAuthor id="770" name="亚运 曹" initials="亚" lastIdx="3" clrIdx="2"/>
  <p:cmAuthor id="774" name="富德生命人寿" initials="富" lastIdx="1" clrIdx="0"/>
  <p:cmAuthor id="775" name="袁缘" initials="袁" lastIdx="0" clrIdx="0"/>
  <p:cmAuthor id="407917806" name="lin" initials="l" lastIdx="1" clrIdx="889"/>
  <p:cmAuthor id="1483810881" name="WPS_1679281038" initials="W" lastIdx="1" clrIdx="2"/>
  <p:cmAuthor id="811" name="Xzjd" initials="X" lastIdx="2" clrIdx="0"/>
  <p:cmAuthor id="838166357" name="X13-Y" initials="X" lastIdx="1" clrIdx="893"/>
  <p:cmAuthor id="862" name="guoshasha@hq.cmcc" initials="guoshasha" lastIdx="1" clrIdx="861"/>
  <p:cmAuthor id="893" name="Phoebe" initials="P" lastIdx="1" clrIdx="892"/>
  <p:cmAuthor id="595510092" name="乐燕" initials="乐" lastIdx="1" clrIdx="647"/>
  <p:cmAuthor id="513633834" name="张鑫" initials="张" lastIdx="13" clrIdx="761"/>
  <p:cmAuthor id="1057508075" name="✨ Nicole " initials="✨" lastIdx="1" clrIdx="330"/>
  <p:cmAuthor id="1057508076" name="李凤仪" initials="李" lastIdx="5" clrIdx="1057508075"/>
  <p:cmAuthor id="429932411" name="妍" initials="妍" lastIdx="2" clrIdx="888"/>
  <p:cmAuthor id="245516636" name="李进进" initials="李" lastIdx="2" clrIdx="653"/>
  <p:cmAuthor id="745637841" name="吴体华" initials="吴" lastIdx="1" clrIdx="622"/>
  <p:cmAuthor id="304780015" name=" 胖哒慧" initials="" lastIdx="1" clrIdx="359"/>
  <p:cmAuthor id="258699233" name="永月墨夜" initials="永" lastIdx="1" clrIdx="790"/>
  <p:cmAuthor id="250939266" name="SFY" initials="S" lastIdx="1" clrIdx="634"/>
  <p:cmAuthor id="383674718" name="lihui" initials="l" lastIdx="8" clrIdx="869"/>
  <p:cmAuthor id="625060086" name="Fanny" initials="F" lastIdx="2" clrIdx="815"/>
  <p:cmAuthor id="479997760" name="Daigy" initials="D" lastIdx="1" clrIdx="622"/>
  <p:cmAuthor id="731" name="haoli" initials="h" lastIdx="2" clrIdx="730"/>
  <p:cmAuthor id="748" name="殷 积波" initials="殷" lastIdx="1" clrIdx="22"/>
  <p:cmAuthor id="749" name="启浩" initials="启" lastIdx="2" clrIdx="0"/>
  <p:cmAuthor id="750" name="袨?嗴?傤?" initials="袨" lastIdx="0" clrIdx="0"/>
  <p:cmAuthor id="751" name="林玲 郑" initials="林"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4472C4"/>
    <a:srgbClr val="EF7C1F"/>
    <a:srgbClr val="BB130D"/>
    <a:srgbClr val="BDD7EE"/>
    <a:srgbClr val="808080"/>
    <a:srgbClr val="F1FBFF"/>
    <a:srgbClr val="E1F7EB"/>
    <a:srgbClr val="0162C6"/>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65" autoAdjust="0"/>
    <p:restoredTop sz="94660"/>
  </p:normalViewPr>
  <p:slideViewPr>
    <p:cSldViewPr snapToGrid="0" showGuides="1">
      <p:cViewPr varScale="1">
        <p:scale>
          <a:sx n="111" d="100"/>
          <a:sy n="111" d="100"/>
        </p:scale>
        <p:origin x="816" y="192"/>
      </p:cViewPr>
      <p:guideLst>
        <p:guide orient="horz" pos="1880"/>
        <p:guide pos="3870"/>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latin typeface="微软雅黑" panose="020B0503020204020204" charset="-122"/>
              <a:ea typeface="微软雅黑" panose="020B0503020204020204" charset="-122"/>
              <a:cs typeface="微软雅黑" panose="020B0503020204020204" charset="-122"/>
            </a:endParaRPr>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latin typeface="微软雅黑" panose="020B0503020204020204" charset="-122"/>
                <a:ea typeface="微软雅黑" panose="020B0503020204020204" charset="-122"/>
                <a:cs typeface="微软雅黑" panose="020B0503020204020204" charset="-122"/>
              </a:rPr>
            </a:fld>
            <a:endParaRPr lang="zh-CN" altLang="en-US">
              <a:latin typeface="微软雅黑" panose="020B0503020204020204" charset="-122"/>
              <a:ea typeface="微软雅黑" panose="020B0503020204020204" charset="-122"/>
              <a:cs typeface="微软雅黑" panose="020B0503020204020204" charset="-122"/>
            </a:endParaRPr>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latin typeface="微软雅黑" panose="020B0503020204020204" charset="-122"/>
              <a:ea typeface="微软雅黑" panose="020B0503020204020204" charset="-122"/>
              <a:cs typeface="微软雅黑" panose="020B0503020204020204" charset="-122"/>
            </a:endParaRPr>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latin typeface="微软雅黑" panose="020B0503020204020204" charset="-122"/>
                <a:ea typeface="微软雅黑" panose="020B0503020204020204" charset="-122"/>
                <a:cs typeface="微软雅黑" panose="020B0503020204020204" charset="-122"/>
              </a:rPr>
            </a:fld>
            <a:endParaRPr lang="zh-CN" altLang="en-US">
              <a:latin typeface="微软雅黑" panose="020B0503020204020204" charset="-122"/>
              <a:ea typeface="微软雅黑" panose="020B0503020204020204" charset="-122"/>
              <a:cs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cs typeface="微软雅黑" panose="020B0503020204020204" charset="-122"/>
              </a:defRPr>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cs typeface="微软雅黑" panose="020B0503020204020204" charset="-122"/>
              </a:defRPr>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cs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cs typeface="微软雅黑" panose="020B0503020204020204" charset="-122"/>
              </a:defRPr>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微软雅黑" panose="020B0503020204020204" charset="-122"/>
      </a:defRPr>
    </a:lvl1pPr>
    <a:lvl2pPr marL="457200" algn="l" defTabSz="914400" rtl="0" eaLnBrk="1" latinLnBrk="0" hangingPunct="1">
      <a:defRPr sz="1200" kern="1200">
        <a:solidFill>
          <a:schemeClr val="tx1"/>
        </a:solidFill>
        <a:latin typeface="+mn-lt"/>
        <a:ea typeface="+mn-ea"/>
        <a:cs typeface="微软雅黑" panose="020B0503020204020204" charset="-122"/>
      </a:defRPr>
    </a:lvl2pPr>
    <a:lvl3pPr marL="914400" algn="l" defTabSz="914400" rtl="0" eaLnBrk="1" latinLnBrk="0" hangingPunct="1">
      <a:defRPr sz="1200" kern="1200">
        <a:solidFill>
          <a:schemeClr val="tx1"/>
        </a:solidFill>
        <a:latin typeface="+mn-lt"/>
        <a:ea typeface="+mn-ea"/>
        <a:cs typeface="微软雅黑" panose="020B0503020204020204" charset="-122"/>
      </a:defRPr>
    </a:lvl3pPr>
    <a:lvl4pPr marL="1371600" algn="l" defTabSz="914400" rtl="0" eaLnBrk="1" latinLnBrk="0" hangingPunct="1">
      <a:defRPr sz="1200" kern="1200">
        <a:solidFill>
          <a:schemeClr val="tx1"/>
        </a:solidFill>
        <a:latin typeface="+mn-lt"/>
        <a:ea typeface="+mn-ea"/>
        <a:cs typeface="微软雅黑" panose="020B0503020204020204" charset="-122"/>
      </a:defRPr>
    </a:lvl4pPr>
    <a:lvl5pPr marL="1828800" algn="l" defTabSz="914400" rtl="0" eaLnBrk="1" latinLnBrk="0" hangingPunct="1">
      <a:defRPr sz="1200" kern="1200">
        <a:solidFill>
          <a:schemeClr val="tx1"/>
        </a:solidFill>
        <a:latin typeface="+mn-lt"/>
        <a:ea typeface="+mn-ea"/>
        <a:cs typeface="微软雅黑" panose="020B050302020402020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封面">
    <p:bg>
      <p:bgPr>
        <a:solidFill>
          <a:schemeClr val="bg1"/>
        </a:solidFill>
        <a:effectLst/>
      </p:bgPr>
    </p:bg>
    <p:spTree>
      <p:nvGrpSpPr>
        <p:cNvPr id="1" name=""/>
        <p:cNvGrpSpPr/>
        <p:nvPr/>
      </p:nvGrpSpPr>
      <p:grpSpPr>
        <a:xfrm>
          <a:off x="0" y="0"/>
          <a:ext cx="0" cy="0"/>
          <a:chOff x="0" y="0"/>
          <a:chExt cx="0" cy="0"/>
        </a:xfrm>
      </p:grpSpPr>
      <p:pic>
        <p:nvPicPr>
          <p:cNvPr id="20" name="图片 19"/>
          <p:cNvPicPr>
            <a:picLocks noChangeAspect="1"/>
          </p:cNvPicPr>
          <p:nvPr userDrawn="1"/>
        </p:nvPicPr>
        <p:blipFill>
          <a:blip r:embed="rId2"/>
          <a:srcRect t="6418" r="4908"/>
          <a:stretch>
            <a:fillRect/>
          </a:stretch>
        </p:blipFill>
        <p:spPr>
          <a:xfrm>
            <a:off x="5434330" y="1536700"/>
            <a:ext cx="6757670" cy="5321300"/>
          </a:xfrm>
          <a:prstGeom prst="rect">
            <a:avLst/>
          </a:prstGeom>
        </p:spPr>
      </p:pic>
      <p:pic>
        <p:nvPicPr>
          <p:cNvPr id="22" name="图片 21"/>
          <p:cNvPicPr>
            <a:picLocks noChangeAspect="1"/>
          </p:cNvPicPr>
          <p:nvPr userDrawn="1"/>
        </p:nvPicPr>
        <p:blipFill>
          <a:blip r:embed="rId3"/>
          <a:stretch>
            <a:fillRect/>
          </a:stretch>
        </p:blipFill>
        <p:spPr>
          <a:xfrm>
            <a:off x="0" y="0"/>
            <a:ext cx="5043805" cy="247650"/>
          </a:xfrm>
          <a:prstGeom prst="rect">
            <a:avLst/>
          </a:prstGeom>
        </p:spPr>
      </p:pic>
      <p:pic>
        <p:nvPicPr>
          <p:cNvPr id="24" name="图片 23"/>
          <p:cNvPicPr>
            <a:picLocks noChangeAspect="1"/>
          </p:cNvPicPr>
          <p:nvPr userDrawn="1"/>
        </p:nvPicPr>
        <p:blipFill>
          <a:blip r:embed="rId4"/>
          <a:stretch>
            <a:fillRect/>
          </a:stretch>
        </p:blipFill>
        <p:spPr>
          <a:xfrm>
            <a:off x="0" y="6772275"/>
            <a:ext cx="3733800" cy="85725"/>
          </a:xfrm>
          <a:prstGeom prst="rect">
            <a:avLst/>
          </a:prstGeom>
        </p:spPr>
      </p:pic>
      <p:sp>
        <p:nvSpPr>
          <p:cNvPr id="15" name="对角圆角矩形 14"/>
          <p:cNvSpPr/>
          <p:nvPr userDrawn="1"/>
        </p:nvSpPr>
        <p:spPr>
          <a:xfrm>
            <a:off x="5500370" y="3916680"/>
            <a:ext cx="1253490" cy="102870"/>
          </a:xfrm>
          <a:prstGeom prst="round2Diag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3" name="文本占位符 12"/>
          <p:cNvSpPr>
            <a:spLocks noGrp="1"/>
          </p:cNvSpPr>
          <p:nvPr>
            <p:ph type="body" idx="10" hasCustomPrompt="1"/>
          </p:nvPr>
        </p:nvSpPr>
        <p:spPr>
          <a:xfrm>
            <a:off x="4331970" y="5034915"/>
            <a:ext cx="3589655" cy="532130"/>
          </a:xfrm>
          <a:prstGeom prst="rect">
            <a:avLst/>
          </a:prstGeom>
        </p:spPr>
        <p:txBody>
          <a:bodyPr>
            <a:noAutofit/>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sz="2400" b="1">
                <a:solidFill>
                  <a:srgbClr val="4472C4"/>
                </a:solidFill>
                <a:latin typeface="微软雅黑" panose="020B0503020204020204" charset="-122"/>
                <a:ea typeface="微软雅黑" panose="020B0503020204020204" charset="-122"/>
              </a:defRPr>
            </a:lvl1pPr>
            <a:lvl2pPr algn="ctr">
              <a:defRPr/>
            </a:lvl2pPr>
            <a:lvl3pPr algn="ctr">
              <a:defRPr/>
            </a:lvl3pPr>
            <a:lvl4pPr algn="ctr">
              <a:defRPr/>
            </a:lvl4pPr>
            <a:lvl5pPr algn="ctr">
              <a:defRPr/>
            </a:lvl5pPr>
          </a:lstStyle>
          <a:p>
            <a:pPr lvl="0"/>
            <a:r>
              <a:rPr kumimoji="1" lang="zh-CN" altLang="en-US" dirty="0"/>
              <a:t>单击此处编辑文字</a:t>
            </a:r>
            <a:endParaRPr kumimoji="1" lang="zh-CN" altLang="en-US" dirty="0"/>
          </a:p>
        </p:txBody>
      </p:sp>
      <p:sp>
        <p:nvSpPr>
          <p:cNvPr id="3" name="标题 2"/>
          <p:cNvSpPr>
            <a:spLocks noGrp="1"/>
          </p:cNvSpPr>
          <p:nvPr>
            <p:ph type="title" hasCustomPrompt="1"/>
          </p:nvPr>
        </p:nvSpPr>
        <p:spPr>
          <a:xfrm>
            <a:off x="691515" y="1985010"/>
            <a:ext cx="10869930" cy="1731010"/>
          </a:xfrm>
          <a:prstGeom prst="rect">
            <a:avLst/>
          </a:prstGeom>
        </p:spPr>
        <p:txBody>
          <a:bodyPr>
            <a:noAutofit/>
          </a:bodyPr>
          <a:lstStyle>
            <a:lvl1pPr algn="ctr">
              <a:lnSpc>
                <a:spcPct val="120000"/>
              </a:lnSpc>
              <a:spcBef>
                <a:spcPts val="0"/>
              </a:spcBef>
              <a:spcAft>
                <a:spcPts val="0"/>
              </a:spcAft>
              <a:defRPr sz="5000" b="1">
                <a:solidFill>
                  <a:schemeClr val="tx1">
                    <a:lumMod val="95000"/>
                    <a:lumOff val="5000"/>
                  </a:schemeClr>
                </a:solidFill>
                <a:latin typeface="微软雅黑" panose="020B0503020204020204" charset="-122"/>
                <a:ea typeface="微软雅黑" panose="020B0503020204020204" charset="-122"/>
                <a:cs typeface="微软雅黑" panose="020B0503020204020204" charset="-122"/>
              </a:defRPr>
            </a:lvl1pPr>
          </a:lstStyle>
          <a:p>
            <a:r>
              <a:rPr kumimoji="1" lang="zh-CN" altLang="en-US" dirty="0"/>
              <a:t>单击此处编辑标题</a:t>
            </a:r>
            <a:br>
              <a:rPr kumimoji="1" lang="en-US" altLang="zh-CN" dirty="0"/>
            </a:br>
            <a:r>
              <a:rPr kumimoji="1" lang="zh-CN" altLang="en-US" dirty="0"/>
              <a:t>单击此处编辑母版标题</a:t>
            </a:r>
            <a:endParaRPr kumimoji="1" lang="zh-CN" altLang="en-US" dirty="0"/>
          </a:p>
        </p:txBody>
      </p:sp>
      <p:grpSp>
        <p:nvGrpSpPr>
          <p:cNvPr id="7" name="组合 6"/>
          <p:cNvGrpSpPr/>
          <p:nvPr userDrawn="1"/>
        </p:nvGrpSpPr>
        <p:grpSpPr>
          <a:xfrm>
            <a:off x="10718800" y="161925"/>
            <a:ext cx="1195070" cy="491490"/>
            <a:chOff x="16880" y="255"/>
            <a:chExt cx="1882" cy="774"/>
          </a:xfrm>
        </p:grpSpPr>
        <p:sp>
          <p:nvSpPr>
            <p:cNvPr id="6" name="矩形 5"/>
            <p:cNvSpPr/>
            <p:nvPr userDrawn="1"/>
          </p:nvSpPr>
          <p:spPr>
            <a:xfrm>
              <a:off x="16880" y="257"/>
              <a:ext cx="1811" cy="764"/>
            </a:xfrm>
            <a:prstGeom prst="rect">
              <a:avLst/>
            </a:prstGeom>
            <a:noFill/>
            <a:ln w="19050">
              <a:solidFill>
                <a:srgbClr val="FF29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0" name="TextBox 2"/>
            <p:cNvSpPr txBox="1"/>
            <p:nvPr userDrawn="1"/>
          </p:nvSpPr>
          <p:spPr>
            <a:xfrm>
              <a:off x="16880" y="255"/>
              <a:ext cx="1882" cy="774"/>
            </a:xfrm>
            <a:prstGeom prst="rect">
              <a:avLst/>
            </a:prstGeom>
            <a:noFill/>
            <a:ln>
              <a:noFill/>
            </a:ln>
          </p:spPr>
          <p:txBody>
            <a:bodyPr wrap="square" rtlCol="0">
              <a:spAutoFit/>
            </a:bodyPr>
            <a:lstStyle/>
            <a:p>
              <a:pPr algn="ctr">
                <a:lnSpc>
                  <a:spcPct val="100000"/>
                </a:lnSpc>
                <a:defRPr/>
              </a:pPr>
              <a:r>
                <a:rPr lang="zh-CN" altLang="en-US" sz="1300" b="1" dirty="0">
                  <a:solidFill>
                    <a:srgbClr val="FF2003"/>
                  </a:solidFill>
                  <a:latin typeface="微软雅黑" panose="020B0503020204020204" charset="-122"/>
                  <a:ea typeface="微软雅黑" panose="020B0503020204020204" charset="-122"/>
                  <a:cs typeface="微软雅黑" panose="020B0503020204020204" charset="-122"/>
                  <a:sym typeface="+mn-lt"/>
                </a:rPr>
                <a:t>内部材料</a:t>
              </a:r>
              <a:endParaRPr lang="zh-CN" altLang="en-US" sz="1300" b="1" dirty="0">
                <a:solidFill>
                  <a:srgbClr val="FF2003"/>
                </a:solidFill>
                <a:latin typeface="微软雅黑" panose="020B0503020204020204" charset="-122"/>
                <a:ea typeface="微软雅黑" panose="020B0503020204020204" charset="-122"/>
                <a:cs typeface="微软雅黑" panose="020B0503020204020204" charset="-122"/>
                <a:sym typeface="+mn-lt"/>
              </a:endParaRPr>
            </a:p>
            <a:p>
              <a:pPr algn="ctr">
                <a:lnSpc>
                  <a:spcPct val="100000"/>
                </a:lnSpc>
                <a:defRPr/>
              </a:pPr>
              <a:r>
                <a:rPr lang="zh-CN" altLang="en-US" sz="1300" b="1" dirty="0">
                  <a:solidFill>
                    <a:srgbClr val="FF2003"/>
                  </a:solidFill>
                  <a:latin typeface="微软雅黑" panose="020B0503020204020204" charset="-122"/>
                  <a:ea typeface="微软雅黑" panose="020B0503020204020204" charset="-122"/>
                  <a:cs typeface="微软雅黑" panose="020B0503020204020204" charset="-122"/>
                  <a:sym typeface="+mn-lt"/>
                </a:rPr>
                <a:t>注意保密</a:t>
              </a:r>
              <a:endParaRPr lang="zh-CN" altLang="en-US" sz="1300" b="1" dirty="0">
                <a:solidFill>
                  <a:srgbClr val="FF2003"/>
                </a:solidFill>
                <a:latin typeface="微软雅黑" panose="020B0503020204020204" charset="-122"/>
                <a:ea typeface="微软雅黑" panose="020B0503020204020204" charset="-122"/>
                <a:cs typeface="微软雅黑" panose="020B0503020204020204" charset="-122"/>
                <a:sym typeface="+mn-lt"/>
              </a:endParaRPr>
            </a:p>
          </p:txBody>
        </p:sp>
      </p:grpSp>
      <p:pic>
        <p:nvPicPr>
          <p:cNvPr id="2" name="图片 1" descr="logo"/>
          <p:cNvPicPr>
            <a:picLocks noChangeAspect="1"/>
          </p:cNvPicPr>
          <p:nvPr userDrawn="1"/>
        </p:nvPicPr>
        <p:blipFill>
          <a:blip r:embed="rId5"/>
          <a:stretch>
            <a:fillRect/>
          </a:stretch>
        </p:blipFill>
        <p:spPr>
          <a:xfrm>
            <a:off x="309880" y="472440"/>
            <a:ext cx="2865755" cy="458470"/>
          </a:xfrm>
          <a:prstGeom prst="rect">
            <a:avLst/>
          </a:prstGeom>
        </p:spPr>
      </p:pic>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目录">
    <p:bg>
      <p:bgPr>
        <a:solidFill>
          <a:srgbClr val="FFFFFF">
            <a:alpha val="63000"/>
          </a:srgbClr>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rcRect r="13169"/>
          <a:stretch>
            <a:fillRect/>
          </a:stretch>
        </p:blipFill>
        <p:spPr>
          <a:xfrm>
            <a:off x="8482330" y="3634740"/>
            <a:ext cx="3709670" cy="3223260"/>
          </a:xfrm>
          <a:prstGeom prst="rect">
            <a:avLst/>
          </a:prstGeom>
        </p:spPr>
      </p:pic>
      <p:sp>
        <p:nvSpPr>
          <p:cNvPr id="3" name="文本框 2"/>
          <p:cNvSpPr txBox="1"/>
          <p:nvPr userDrawn="1"/>
        </p:nvSpPr>
        <p:spPr>
          <a:xfrm rot="5400000">
            <a:off x="-537210" y="2618105"/>
            <a:ext cx="3126105" cy="737235"/>
          </a:xfrm>
          <a:prstGeom prst="rect">
            <a:avLst/>
          </a:prstGeom>
          <a:noFill/>
        </p:spPr>
        <p:txBody>
          <a:bodyPr wrap="none" rtlCol="0">
            <a:spAutoFit/>
          </a:bodyPr>
          <a:lstStyle/>
          <a:p>
            <a:r>
              <a:rPr lang="en-US" altLang="zh-CN" sz="4200">
                <a:solidFill>
                  <a:schemeClr val="bg1">
                    <a:lumMod val="85000"/>
                  </a:schemeClr>
                </a:solidFill>
                <a:latin typeface="微软雅黑" panose="020B0503020204020204" charset="-122"/>
                <a:ea typeface="微软雅黑" panose="020B0503020204020204" charset="-122"/>
                <a:cs typeface="微软雅黑" panose="020B0503020204020204" charset="-122"/>
              </a:rPr>
              <a:t>CONTENTS</a:t>
            </a:r>
            <a:endParaRPr lang="en-US" altLang="zh-CN" sz="4200">
              <a:solidFill>
                <a:schemeClr val="bg1">
                  <a:lumMod val="85000"/>
                </a:schemeClr>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userDrawn="1"/>
        </p:nvSpPr>
        <p:spPr>
          <a:xfrm>
            <a:off x="1262380" y="1449070"/>
            <a:ext cx="1043940" cy="1814830"/>
          </a:xfrm>
          <a:prstGeom prst="rect">
            <a:avLst/>
          </a:prstGeom>
          <a:noFill/>
        </p:spPr>
        <p:txBody>
          <a:bodyPr wrap="square" rtlCol="0">
            <a:spAutoFit/>
          </a:bodyPr>
          <a:lstStyle/>
          <a:p>
            <a:pPr>
              <a:lnSpc>
                <a:spcPct val="100000"/>
              </a:lnSpc>
              <a:spcBef>
                <a:spcPts val="0"/>
              </a:spcBef>
              <a:spcAft>
                <a:spcPts val="0"/>
              </a:spcAft>
            </a:pPr>
            <a:r>
              <a:rPr lang="zh-CN" altLang="en-US" sz="5600" b="1">
                <a:solidFill>
                  <a:srgbClr val="000000"/>
                </a:solidFill>
                <a:latin typeface="微软雅黑" panose="020B0503020204020204" charset="-122"/>
                <a:ea typeface="微软雅黑" panose="020B0503020204020204" charset="-122"/>
                <a:cs typeface="微软雅黑" panose="020B0503020204020204" charset="-122"/>
              </a:rPr>
              <a:t>目</a:t>
            </a:r>
            <a:endParaRPr lang="zh-CN" altLang="en-US" sz="5600" b="1">
              <a:solidFill>
                <a:srgbClr val="000000"/>
              </a:solidFill>
              <a:latin typeface="微软雅黑" panose="020B0503020204020204" charset="-122"/>
              <a:ea typeface="微软雅黑" panose="020B0503020204020204" charset="-122"/>
              <a:cs typeface="微软雅黑" panose="020B0503020204020204" charset="-122"/>
            </a:endParaRPr>
          </a:p>
          <a:p>
            <a:pPr>
              <a:lnSpc>
                <a:spcPct val="100000"/>
              </a:lnSpc>
              <a:spcBef>
                <a:spcPts val="0"/>
              </a:spcBef>
              <a:spcAft>
                <a:spcPts val="0"/>
              </a:spcAft>
            </a:pPr>
            <a:r>
              <a:rPr lang="zh-CN" altLang="en-US" sz="5600" b="1">
                <a:solidFill>
                  <a:srgbClr val="000000"/>
                </a:solidFill>
                <a:latin typeface="微软雅黑" panose="020B0503020204020204" charset="-122"/>
                <a:ea typeface="微软雅黑" panose="020B0503020204020204" charset="-122"/>
                <a:cs typeface="微软雅黑" panose="020B0503020204020204" charset="-122"/>
              </a:rPr>
              <a:t>录</a:t>
            </a:r>
            <a:endParaRPr lang="zh-CN" altLang="en-US" sz="5600" b="1">
              <a:solidFill>
                <a:srgbClr val="000000"/>
              </a:solidFill>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userDrawn="1"/>
        </p:nvGrpSpPr>
        <p:grpSpPr>
          <a:xfrm>
            <a:off x="12309475" y="221615"/>
            <a:ext cx="1535430" cy="5960110"/>
            <a:chOff x="19385" y="349"/>
            <a:chExt cx="2418" cy="9386"/>
          </a:xfrm>
        </p:grpSpPr>
        <p:sp>
          <p:nvSpPr>
            <p:cNvPr id="6" name="矩形 5"/>
            <p:cNvSpPr/>
            <p:nvPr userDrawn="1"/>
          </p:nvSpPr>
          <p:spPr>
            <a:xfrm>
              <a:off x="19385" y="349"/>
              <a:ext cx="2419" cy="93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7" name="单圆角矩形 6"/>
            <p:cNvSpPr/>
            <p:nvPr userDrawn="1"/>
          </p:nvSpPr>
          <p:spPr>
            <a:xfrm>
              <a:off x="19599" y="1392"/>
              <a:ext cx="1789" cy="469"/>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4" name="单圆角矩形 13"/>
            <p:cNvSpPr/>
            <p:nvPr userDrawn="1"/>
          </p:nvSpPr>
          <p:spPr>
            <a:xfrm>
              <a:off x="19617" y="6130"/>
              <a:ext cx="1789" cy="469"/>
            </a:xfrm>
            <a:prstGeom prst="round1Rect">
              <a:avLst/>
            </a:prstGeom>
            <a:solidFill>
              <a:srgbClr val="48A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6" name="单圆角矩形 35"/>
            <p:cNvSpPr/>
            <p:nvPr userDrawn="1"/>
          </p:nvSpPr>
          <p:spPr>
            <a:xfrm>
              <a:off x="19599" y="2566"/>
              <a:ext cx="1789" cy="469"/>
            </a:xfrm>
            <a:prstGeom prst="round1Rect">
              <a:avLst/>
            </a:prstGeom>
            <a:solidFill>
              <a:srgbClr val="F1FBFF"/>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7" name="单圆角矩形 36"/>
            <p:cNvSpPr/>
            <p:nvPr userDrawn="1"/>
          </p:nvSpPr>
          <p:spPr>
            <a:xfrm>
              <a:off x="19617" y="6706"/>
              <a:ext cx="1789" cy="469"/>
            </a:xfrm>
            <a:prstGeom prst="round1Rect">
              <a:avLst/>
            </a:prstGeom>
            <a:solidFill>
              <a:srgbClr val="EF7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8" name="单圆角矩形 37"/>
            <p:cNvSpPr/>
            <p:nvPr userDrawn="1"/>
          </p:nvSpPr>
          <p:spPr>
            <a:xfrm>
              <a:off x="19617" y="7279"/>
              <a:ext cx="1789" cy="469"/>
            </a:xfrm>
            <a:prstGeom prst="round1Rect">
              <a:avLst/>
            </a:prstGeom>
            <a:solidFill>
              <a:srgbClr val="BB1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9" name="文本框 38"/>
            <p:cNvSpPr txBox="1"/>
            <p:nvPr userDrawn="1"/>
          </p:nvSpPr>
          <p:spPr>
            <a:xfrm>
              <a:off x="19599" y="779"/>
              <a:ext cx="1128" cy="483"/>
            </a:xfrm>
            <a:prstGeom prst="rect">
              <a:avLst/>
            </a:prstGeom>
            <a:noFill/>
          </p:spPr>
          <p:txBody>
            <a:bodyPr wrap="none" rtlCol="0">
              <a:spAutoFit/>
            </a:bodyPr>
            <a:lstStyle/>
            <a:p>
              <a:pPr algn="l"/>
              <a:r>
                <a:rPr lang="zh-CN" altLang="en-US" sz="1400">
                  <a:latin typeface="微软雅黑" panose="020B0503020204020204" charset="-122"/>
                  <a:ea typeface="微软雅黑" panose="020B0503020204020204" charset="-122"/>
                  <a:cs typeface="微软雅黑" panose="020B0503020204020204" charset="-122"/>
                </a:rPr>
                <a:t>关键色</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40" name="文本框 39"/>
            <p:cNvSpPr txBox="1"/>
            <p:nvPr userDrawn="1"/>
          </p:nvSpPr>
          <p:spPr>
            <a:xfrm>
              <a:off x="19617" y="5549"/>
              <a:ext cx="1128" cy="483"/>
            </a:xfrm>
            <a:prstGeom prst="rect">
              <a:avLst/>
            </a:prstGeom>
            <a:noFill/>
          </p:spPr>
          <p:txBody>
            <a:bodyPr wrap="none" rtlCol="0">
              <a:spAutoFit/>
            </a:bodyPr>
            <a:lstStyle/>
            <a:p>
              <a:pPr algn="l"/>
              <a:r>
                <a:rPr lang="zh-CN" altLang="en-US" sz="1400">
                  <a:latin typeface="微软雅黑" panose="020B0503020204020204" charset="-122"/>
                  <a:ea typeface="微软雅黑" panose="020B0503020204020204" charset="-122"/>
                  <a:cs typeface="微软雅黑" panose="020B0503020204020204" charset="-122"/>
                </a:rPr>
                <a:t>辅助色</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41" name="单圆角矩形 40"/>
            <p:cNvSpPr/>
            <p:nvPr userDrawn="1"/>
          </p:nvSpPr>
          <p:spPr>
            <a:xfrm>
              <a:off x="19617" y="1979"/>
              <a:ext cx="1789" cy="469"/>
            </a:xfrm>
            <a:prstGeom prst="round1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2" name="单圆角矩形 41"/>
            <p:cNvSpPr/>
            <p:nvPr userDrawn="1"/>
          </p:nvSpPr>
          <p:spPr>
            <a:xfrm>
              <a:off x="19599" y="3165"/>
              <a:ext cx="1789" cy="469"/>
            </a:xfrm>
            <a:prstGeom prst="round1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3" name="单圆角矩形 42"/>
            <p:cNvSpPr/>
            <p:nvPr userDrawn="1"/>
          </p:nvSpPr>
          <p:spPr>
            <a:xfrm>
              <a:off x="19599" y="3764"/>
              <a:ext cx="1789" cy="469"/>
            </a:xfrm>
            <a:prstGeom prst="round1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4" name="单圆角矩形 43"/>
            <p:cNvSpPr/>
            <p:nvPr userDrawn="1"/>
          </p:nvSpPr>
          <p:spPr>
            <a:xfrm>
              <a:off x="19617" y="7861"/>
              <a:ext cx="1789" cy="469"/>
            </a:xfrm>
            <a:prstGeom prst="round1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5" name="单圆角矩形 44"/>
            <p:cNvSpPr/>
            <p:nvPr userDrawn="1"/>
          </p:nvSpPr>
          <p:spPr>
            <a:xfrm>
              <a:off x="19617" y="8464"/>
              <a:ext cx="1789" cy="469"/>
            </a:xfrm>
            <a:prstGeom prst="round1Rect">
              <a:avLst/>
            </a:prstGeom>
            <a:solidFill>
              <a:srgbClr val="E1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6" name="单圆角矩形 45"/>
            <p:cNvSpPr/>
            <p:nvPr userDrawn="1"/>
          </p:nvSpPr>
          <p:spPr>
            <a:xfrm>
              <a:off x="19617" y="4363"/>
              <a:ext cx="1789" cy="469"/>
            </a:xfrm>
            <a:prstGeom prst="round1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grpSp>
      <p:pic>
        <p:nvPicPr>
          <p:cNvPr id="8" name="图片 7" descr="logo"/>
          <p:cNvPicPr>
            <a:picLocks noChangeAspect="1"/>
          </p:cNvPicPr>
          <p:nvPr userDrawn="1"/>
        </p:nvPicPr>
        <p:blipFill>
          <a:blip r:embed="rId3"/>
          <a:stretch>
            <a:fillRect/>
          </a:stretch>
        </p:blipFill>
        <p:spPr>
          <a:xfrm>
            <a:off x="9046845" y="195580"/>
            <a:ext cx="2865755" cy="45847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rcRect r="13169"/>
          <a:stretch>
            <a:fillRect/>
          </a:stretch>
        </p:blipFill>
        <p:spPr>
          <a:xfrm>
            <a:off x="8482330" y="3634740"/>
            <a:ext cx="3709670" cy="3223260"/>
          </a:xfrm>
          <a:prstGeom prst="rect">
            <a:avLst/>
          </a:prstGeom>
        </p:spPr>
      </p:pic>
      <p:cxnSp>
        <p:nvCxnSpPr>
          <p:cNvPr id="9" name="直接连接符 3"/>
          <p:cNvCxnSpPr/>
          <p:nvPr userDrawn="1"/>
        </p:nvCxnSpPr>
        <p:spPr>
          <a:xfrm>
            <a:off x="233045" y="697865"/>
            <a:ext cx="1176274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570865" y="-21590"/>
            <a:ext cx="10515600" cy="905510"/>
          </a:xfrm>
        </p:spPr>
        <p:txBody>
          <a:bodyPr/>
          <a:lstStyle>
            <a:lvl1pPr>
              <a:defRPr sz="3000" b="1">
                <a:solidFill>
                  <a:srgbClr val="4472C4"/>
                </a:solidFill>
                <a:latin typeface="微软雅黑" panose="020B0503020204020204" charset="-122"/>
                <a:ea typeface="微软雅黑" panose="020B0503020204020204" charset="-122"/>
              </a:defRPr>
            </a:lvl1pPr>
          </a:lstStyle>
          <a:p>
            <a:r>
              <a:rPr lang="zh-CN" altLang="en-US"/>
              <a:t>单击此处编辑母版标题样式</a:t>
            </a:r>
            <a:endParaRPr lang="zh-CN" altLang="en-US"/>
          </a:p>
        </p:txBody>
      </p:sp>
      <p:grpSp>
        <p:nvGrpSpPr>
          <p:cNvPr id="3" name="组合 2"/>
          <p:cNvGrpSpPr/>
          <p:nvPr userDrawn="1"/>
        </p:nvGrpSpPr>
        <p:grpSpPr>
          <a:xfrm>
            <a:off x="12309475" y="221615"/>
            <a:ext cx="1535430" cy="5960110"/>
            <a:chOff x="19385" y="349"/>
            <a:chExt cx="2418" cy="9386"/>
          </a:xfrm>
        </p:grpSpPr>
        <p:sp>
          <p:nvSpPr>
            <p:cNvPr id="14" name="矩形 13"/>
            <p:cNvSpPr/>
            <p:nvPr userDrawn="1"/>
          </p:nvSpPr>
          <p:spPr>
            <a:xfrm>
              <a:off x="19385" y="349"/>
              <a:ext cx="2419" cy="93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9" name="单圆角矩形 18"/>
            <p:cNvSpPr/>
            <p:nvPr userDrawn="1"/>
          </p:nvSpPr>
          <p:spPr>
            <a:xfrm>
              <a:off x="19599" y="1392"/>
              <a:ext cx="1789" cy="469"/>
            </a:xfrm>
            <a:prstGeom prst="round1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0" name="单圆角矩形 19"/>
            <p:cNvSpPr/>
            <p:nvPr userDrawn="1"/>
          </p:nvSpPr>
          <p:spPr>
            <a:xfrm>
              <a:off x="19617" y="6130"/>
              <a:ext cx="1789" cy="469"/>
            </a:xfrm>
            <a:prstGeom prst="round1Rect">
              <a:avLst/>
            </a:prstGeom>
            <a:solidFill>
              <a:srgbClr val="48A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6" name="单圆角矩形 35"/>
            <p:cNvSpPr/>
            <p:nvPr userDrawn="1"/>
          </p:nvSpPr>
          <p:spPr>
            <a:xfrm>
              <a:off x="19599" y="2566"/>
              <a:ext cx="1789" cy="469"/>
            </a:xfrm>
            <a:prstGeom prst="round1Rect">
              <a:avLst/>
            </a:prstGeom>
            <a:solidFill>
              <a:srgbClr val="F1FBFF"/>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7" name="单圆角矩形 36"/>
            <p:cNvSpPr/>
            <p:nvPr userDrawn="1"/>
          </p:nvSpPr>
          <p:spPr>
            <a:xfrm>
              <a:off x="19617" y="6706"/>
              <a:ext cx="1789" cy="469"/>
            </a:xfrm>
            <a:prstGeom prst="round1Rect">
              <a:avLst/>
            </a:prstGeom>
            <a:solidFill>
              <a:srgbClr val="EF7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8" name="单圆角矩形 37"/>
            <p:cNvSpPr/>
            <p:nvPr userDrawn="1"/>
          </p:nvSpPr>
          <p:spPr>
            <a:xfrm>
              <a:off x="19617" y="7279"/>
              <a:ext cx="1789" cy="469"/>
            </a:xfrm>
            <a:prstGeom prst="round1Rect">
              <a:avLst/>
            </a:prstGeom>
            <a:solidFill>
              <a:srgbClr val="BB1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9" name="文本框 38"/>
            <p:cNvSpPr txBox="1"/>
            <p:nvPr userDrawn="1"/>
          </p:nvSpPr>
          <p:spPr>
            <a:xfrm>
              <a:off x="19599" y="779"/>
              <a:ext cx="1128" cy="483"/>
            </a:xfrm>
            <a:prstGeom prst="rect">
              <a:avLst/>
            </a:prstGeom>
            <a:noFill/>
          </p:spPr>
          <p:txBody>
            <a:bodyPr wrap="none" rtlCol="0">
              <a:spAutoFit/>
            </a:bodyPr>
            <a:lstStyle/>
            <a:p>
              <a:pPr algn="l"/>
              <a:r>
                <a:rPr lang="zh-CN" altLang="en-US" sz="1400">
                  <a:latin typeface="微软雅黑" panose="020B0503020204020204" charset="-122"/>
                  <a:ea typeface="微软雅黑" panose="020B0503020204020204" charset="-122"/>
                  <a:cs typeface="微软雅黑" panose="020B0503020204020204" charset="-122"/>
                </a:rPr>
                <a:t>关键色</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40" name="文本框 39"/>
            <p:cNvSpPr txBox="1"/>
            <p:nvPr userDrawn="1"/>
          </p:nvSpPr>
          <p:spPr>
            <a:xfrm>
              <a:off x="19617" y="5549"/>
              <a:ext cx="1128" cy="483"/>
            </a:xfrm>
            <a:prstGeom prst="rect">
              <a:avLst/>
            </a:prstGeom>
            <a:noFill/>
          </p:spPr>
          <p:txBody>
            <a:bodyPr wrap="none" rtlCol="0">
              <a:spAutoFit/>
            </a:bodyPr>
            <a:lstStyle/>
            <a:p>
              <a:pPr algn="l"/>
              <a:r>
                <a:rPr lang="zh-CN" altLang="en-US" sz="1400">
                  <a:latin typeface="微软雅黑" panose="020B0503020204020204" charset="-122"/>
                  <a:ea typeface="微软雅黑" panose="020B0503020204020204" charset="-122"/>
                  <a:cs typeface="微软雅黑" panose="020B0503020204020204" charset="-122"/>
                </a:rPr>
                <a:t>辅助色</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41" name="单圆角矩形 40"/>
            <p:cNvSpPr/>
            <p:nvPr userDrawn="1"/>
          </p:nvSpPr>
          <p:spPr>
            <a:xfrm>
              <a:off x="19617" y="1979"/>
              <a:ext cx="1789" cy="469"/>
            </a:xfrm>
            <a:prstGeom prst="round1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2" name="单圆角矩形 41"/>
            <p:cNvSpPr/>
            <p:nvPr userDrawn="1"/>
          </p:nvSpPr>
          <p:spPr>
            <a:xfrm>
              <a:off x="19599" y="3165"/>
              <a:ext cx="1789" cy="469"/>
            </a:xfrm>
            <a:prstGeom prst="round1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3" name="单圆角矩形 42"/>
            <p:cNvSpPr/>
            <p:nvPr userDrawn="1"/>
          </p:nvSpPr>
          <p:spPr>
            <a:xfrm>
              <a:off x="19599" y="3764"/>
              <a:ext cx="1789" cy="469"/>
            </a:xfrm>
            <a:prstGeom prst="round1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4" name="单圆角矩形 43"/>
            <p:cNvSpPr/>
            <p:nvPr userDrawn="1"/>
          </p:nvSpPr>
          <p:spPr>
            <a:xfrm>
              <a:off x="19617" y="7861"/>
              <a:ext cx="1789" cy="469"/>
            </a:xfrm>
            <a:prstGeom prst="round1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5" name="单圆角矩形 44"/>
            <p:cNvSpPr/>
            <p:nvPr userDrawn="1"/>
          </p:nvSpPr>
          <p:spPr>
            <a:xfrm>
              <a:off x="19617" y="8464"/>
              <a:ext cx="1789" cy="469"/>
            </a:xfrm>
            <a:prstGeom prst="round1Rect">
              <a:avLst/>
            </a:prstGeom>
            <a:solidFill>
              <a:srgbClr val="E1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6" name="单圆角矩形 45"/>
            <p:cNvSpPr/>
            <p:nvPr userDrawn="1"/>
          </p:nvSpPr>
          <p:spPr>
            <a:xfrm>
              <a:off x="19617" y="4363"/>
              <a:ext cx="1789" cy="469"/>
            </a:xfrm>
            <a:prstGeom prst="round1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grpSp>
      <p:grpSp>
        <p:nvGrpSpPr>
          <p:cNvPr id="21" name="组合 20"/>
          <p:cNvGrpSpPr/>
          <p:nvPr userDrawn="1"/>
        </p:nvGrpSpPr>
        <p:grpSpPr>
          <a:xfrm>
            <a:off x="205740" y="143510"/>
            <a:ext cx="365125" cy="477520"/>
            <a:chOff x="1884" y="2296"/>
            <a:chExt cx="575" cy="752"/>
          </a:xfrm>
        </p:grpSpPr>
        <p:sp>
          <p:nvSpPr>
            <p:cNvPr id="22" name="对角圆角矩形 21"/>
            <p:cNvSpPr/>
            <p:nvPr userDrawn="1"/>
          </p:nvSpPr>
          <p:spPr>
            <a:xfrm>
              <a:off x="1884" y="2448"/>
              <a:ext cx="388" cy="601"/>
            </a:xfrm>
            <a:prstGeom prst="round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3" name="对角圆角矩形 22"/>
            <p:cNvSpPr/>
            <p:nvPr userDrawn="1"/>
          </p:nvSpPr>
          <p:spPr>
            <a:xfrm>
              <a:off x="2071" y="2296"/>
              <a:ext cx="388" cy="601"/>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grpSp>
      <p:pic>
        <p:nvPicPr>
          <p:cNvPr id="5" name="图片 4" descr="logo"/>
          <p:cNvPicPr>
            <a:picLocks noChangeAspect="1"/>
          </p:cNvPicPr>
          <p:nvPr userDrawn="1"/>
        </p:nvPicPr>
        <p:blipFill>
          <a:blip r:embed="rId3"/>
          <a:stretch>
            <a:fillRect/>
          </a:stretch>
        </p:blipFill>
        <p:spPr>
          <a:xfrm>
            <a:off x="9046845" y="176530"/>
            <a:ext cx="2865755" cy="458470"/>
          </a:xfrm>
          <a:prstGeom prst="rect">
            <a:avLst/>
          </a:prstGeom>
        </p:spPr>
      </p:pic>
      <p:sp>
        <p:nvSpPr>
          <p:cNvPr id="8" name="TextBox 3"/>
          <p:cNvSpPr txBox="1"/>
          <p:nvPr userDrawn="1"/>
        </p:nvSpPr>
        <p:spPr>
          <a:xfrm>
            <a:off x="11744008" y="6576854"/>
            <a:ext cx="447675" cy="246221"/>
          </a:xfrm>
          <a:prstGeom prst="rect">
            <a:avLst/>
          </a:prstGeom>
          <a:noFill/>
        </p:spPr>
        <p:txBody>
          <a:bodyPr wrap="none" rtlCol="0" anchor="ctr" anchorCtr="0">
            <a:noAutofit/>
          </a:bodyPr>
          <a:lstStyle/>
          <a:p>
            <a:pPr algn="r">
              <a:lnSpc>
                <a:spcPct val="100000"/>
              </a:lnSpc>
              <a:buClrTx/>
              <a:buSzTx/>
              <a:buFontTx/>
            </a:pPr>
            <a:fld id="{FDA8CB47-5F18-3A4B-AD3A-422A03DFB5D1}" type="slidenum">
              <a:rPr kumimoji="1" lang="zh-CN" altLang="en-US" sz="1600" b="0" baseline="0" smtClean="0">
                <a:solidFill>
                  <a:schemeClr val="bg1">
                    <a:lumMod val="65000"/>
                  </a:schemeClr>
                </a:solidFill>
                <a:latin typeface="微软雅黑" panose="020B0503020204020204" charset="-122"/>
                <a:ea typeface="微软雅黑" panose="020B0503020204020204" charset="-122"/>
                <a:sym typeface="+mn-ea"/>
              </a:rPr>
            </a:fld>
            <a:endParaRPr kumimoji="1" lang="zh-CN" altLang="en-US" sz="1600" b="0" baseline="0" dirty="0">
              <a:solidFill>
                <a:schemeClr val="bg1">
                  <a:lumMod val="65000"/>
                </a:schemeClr>
              </a:solidFill>
              <a:latin typeface="微软雅黑" panose="020B0503020204020204" charset="-122"/>
              <a:ea typeface="微软雅黑" panose="020B0503020204020204" charset="-122"/>
              <a:sym typeface="+mn-e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内页">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rcRect r="13169"/>
          <a:stretch>
            <a:fillRect/>
          </a:stretch>
        </p:blipFill>
        <p:spPr>
          <a:xfrm>
            <a:off x="8482330" y="3634740"/>
            <a:ext cx="3709670" cy="3223260"/>
          </a:xfrm>
          <a:prstGeom prst="rect">
            <a:avLst/>
          </a:prstGeom>
        </p:spPr>
      </p:pic>
      <p:cxnSp>
        <p:nvCxnSpPr>
          <p:cNvPr id="9" name="直接连接符 3"/>
          <p:cNvCxnSpPr/>
          <p:nvPr userDrawn="1"/>
        </p:nvCxnSpPr>
        <p:spPr>
          <a:xfrm>
            <a:off x="233045" y="697865"/>
            <a:ext cx="1176274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570865" y="-21590"/>
            <a:ext cx="10515600" cy="905510"/>
          </a:xfrm>
        </p:spPr>
        <p:txBody>
          <a:bodyPr/>
          <a:lstStyle>
            <a:lvl1pPr>
              <a:defRPr sz="3000" b="1">
                <a:solidFill>
                  <a:srgbClr val="4472C4"/>
                </a:solidFill>
                <a:latin typeface="微软雅黑" panose="020B0503020204020204" charset="-122"/>
                <a:ea typeface="微软雅黑" panose="020B0503020204020204" charset="-122"/>
              </a:defRPr>
            </a:lvl1pPr>
          </a:lstStyle>
          <a:p>
            <a:r>
              <a:rPr lang="zh-CN" altLang="en-US"/>
              <a:t>单击此处编辑母版标题样式</a:t>
            </a:r>
            <a:endParaRPr lang="zh-CN" altLang="en-US"/>
          </a:p>
        </p:txBody>
      </p:sp>
      <p:grpSp>
        <p:nvGrpSpPr>
          <p:cNvPr id="3" name="组合 2"/>
          <p:cNvGrpSpPr/>
          <p:nvPr userDrawn="1"/>
        </p:nvGrpSpPr>
        <p:grpSpPr>
          <a:xfrm>
            <a:off x="12309475" y="221615"/>
            <a:ext cx="1535430" cy="5960110"/>
            <a:chOff x="19385" y="349"/>
            <a:chExt cx="2418" cy="9386"/>
          </a:xfrm>
        </p:grpSpPr>
        <p:sp>
          <p:nvSpPr>
            <p:cNvPr id="14" name="矩形 13"/>
            <p:cNvSpPr/>
            <p:nvPr userDrawn="1"/>
          </p:nvSpPr>
          <p:spPr>
            <a:xfrm>
              <a:off x="19385" y="349"/>
              <a:ext cx="2419" cy="93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单圆角矩形 18"/>
            <p:cNvSpPr/>
            <p:nvPr userDrawn="1"/>
          </p:nvSpPr>
          <p:spPr>
            <a:xfrm>
              <a:off x="19599" y="1392"/>
              <a:ext cx="1789" cy="469"/>
            </a:xfrm>
            <a:prstGeom prst="round1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单圆角矩形 19"/>
            <p:cNvSpPr/>
            <p:nvPr userDrawn="1"/>
          </p:nvSpPr>
          <p:spPr>
            <a:xfrm>
              <a:off x="19617" y="6130"/>
              <a:ext cx="1789" cy="469"/>
            </a:xfrm>
            <a:prstGeom prst="round1Rect">
              <a:avLst/>
            </a:prstGeom>
            <a:solidFill>
              <a:srgbClr val="48A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单圆角矩形 35"/>
            <p:cNvSpPr/>
            <p:nvPr userDrawn="1"/>
          </p:nvSpPr>
          <p:spPr>
            <a:xfrm>
              <a:off x="19599" y="2566"/>
              <a:ext cx="1789" cy="469"/>
            </a:xfrm>
            <a:prstGeom prst="round1Rect">
              <a:avLst/>
            </a:prstGeom>
            <a:solidFill>
              <a:srgbClr val="F1FBFF"/>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单圆角矩形 36"/>
            <p:cNvSpPr/>
            <p:nvPr userDrawn="1"/>
          </p:nvSpPr>
          <p:spPr>
            <a:xfrm>
              <a:off x="19617" y="6706"/>
              <a:ext cx="1789" cy="469"/>
            </a:xfrm>
            <a:prstGeom prst="round1Rect">
              <a:avLst/>
            </a:prstGeom>
            <a:solidFill>
              <a:srgbClr val="EF7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单圆角矩形 37"/>
            <p:cNvSpPr/>
            <p:nvPr userDrawn="1"/>
          </p:nvSpPr>
          <p:spPr>
            <a:xfrm>
              <a:off x="19617" y="7279"/>
              <a:ext cx="1789" cy="469"/>
            </a:xfrm>
            <a:prstGeom prst="round1Rect">
              <a:avLst/>
            </a:prstGeom>
            <a:solidFill>
              <a:srgbClr val="BB1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userDrawn="1"/>
          </p:nvSpPr>
          <p:spPr>
            <a:xfrm>
              <a:off x="19599" y="779"/>
              <a:ext cx="1128" cy="483"/>
            </a:xfrm>
            <a:prstGeom prst="rect">
              <a:avLst/>
            </a:prstGeom>
            <a:noFill/>
          </p:spPr>
          <p:txBody>
            <a:bodyPr wrap="none" rtlCol="0">
              <a:spAutoFit/>
            </a:bodyPr>
            <a:lstStyle/>
            <a:p>
              <a:pPr algn="l"/>
              <a:r>
                <a:rPr lang="zh-CN" altLang="en-US" sz="1400">
                  <a:latin typeface="微软雅黑" panose="020B0503020204020204" charset="-122"/>
                  <a:ea typeface="微软雅黑" panose="020B0503020204020204" charset="-122"/>
                </a:rPr>
                <a:t>关键色</a:t>
              </a:r>
              <a:endParaRPr lang="zh-CN" altLang="en-US" sz="1400">
                <a:latin typeface="微软雅黑" panose="020B0503020204020204" charset="-122"/>
                <a:ea typeface="微软雅黑" panose="020B0503020204020204" charset="-122"/>
              </a:endParaRPr>
            </a:p>
          </p:txBody>
        </p:sp>
        <p:sp>
          <p:nvSpPr>
            <p:cNvPr id="40" name="文本框 39"/>
            <p:cNvSpPr txBox="1"/>
            <p:nvPr userDrawn="1"/>
          </p:nvSpPr>
          <p:spPr>
            <a:xfrm>
              <a:off x="19617" y="5549"/>
              <a:ext cx="1128" cy="483"/>
            </a:xfrm>
            <a:prstGeom prst="rect">
              <a:avLst/>
            </a:prstGeom>
            <a:noFill/>
          </p:spPr>
          <p:txBody>
            <a:bodyPr wrap="none" rtlCol="0">
              <a:spAutoFit/>
            </a:bodyPr>
            <a:lstStyle/>
            <a:p>
              <a:pPr algn="l"/>
              <a:r>
                <a:rPr lang="zh-CN" altLang="en-US" sz="1400">
                  <a:latin typeface="微软雅黑" panose="020B0503020204020204" charset="-122"/>
                  <a:ea typeface="微软雅黑" panose="020B0503020204020204" charset="-122"/>
                </a:rPr>
                <a:t>辅助色</a:t>
              </a:r>
              <a:endParaRPr lang="zh-CN" altLang="en-US" sz="1400">
                <a:latin typeface="微软雅黑" panose="020B0503020204020204" charset="-122"/>
                <a:ea typeface="微软雅黑" panose="020B0503020204020204" charset="-122"/>
              </a:endParaRPr>
            </a:p>
          </p:txBody>
        </p:sp>
        <p:sp>
          <p:nvSpPr>
            <p:cNvPr id="41" name="单圆角矩形 40"/>
            <p:cNvSpPr/>
            <p:nvPr userDrawn="1"/>
          </p:nvSpPr>
          <p:spPr>
            <a:xfrm>
              <a:off x="19617" y="1979"/>
              <a:ext cx="1789" cy="469"/>
            </a:xfrm>
            <a:prstGeom prst="round1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单圆角矩形 41"/>
            <p:cNvSpPr/>
            <p:nvPr userDrawn="1"/>
          </p:nvSpPr>
          <p:spPr>
            <a:xfrm>
              <a:off x="19599" y="3165"/>
              <a:ext cx="1789" cy="469"/>
            </a:xfrm>
            <a:prstGeom prst="round1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单圆角矩形 42"/>
            <p:cNvSpPr/>
            <p:nvPr userDrawn="1"/>
          </p:nvSpPr>
          <p:spPr>
            <a:xfrm>
              <a:off x="19599" y="3764"/>
              <a:ext cx="1789" cy="469"/>
            </a:xfrm>
            <a:prstGeom prst="round1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单圆角矩形 43"/>
            <p:cNvSpPr/>
            <p:nvPr userDrawn="1"/>
          </p:nvSpPr>
          <p:spPr>
            <a:xfrm>
              <a:off x="19617" y="7861"/>
              <a:ext cx="1789" cy="469"/>
            </a:xfrm>
            <a:prstGeom prst="round1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单圆角矩形 44"/>
            <p:cNvSpPr/>
            <p:nvPr userDrawn="1"/>
          </p:nvSpPr>
          <p:spPr>
            <a:xfrm>
              <a:off x="19617" y="8464"/>
              <a:ext cx="1789" cy="469"/>
            </a:xfrm>
            <a:prstGeom prst="round1Rect">
              <a:avLst/>
            </a:prstGeom>
            <a:solidFill>
              <a:srgbClr val="E1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单圆角矩形 45"/>
            <p:cNvSpPr/>
            <p:nvPr userDrawn="1"/>
          </p:nvSpPr>
          <p:spPr>
            <a:xfrm>
              <a:off x="19617" y="4363"/>
              <a:ext cx="1789" cy="469"/>
            </a:xfrm>
            <a:prstGeom prst="round1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userDrawn="1"/>
        </p:nvGrpSpPr>
        <p:grpSpPr>
          <a:xfrm>
            <a:off x="205740" y="143510"/>
            <a:ext cx="365125" cy="477520"/>
            <a:chOff x="1884" y="2296"/>
            <a:chExt cx="575" cy="752"/>
          </a:xfrm>
        </p:grpSpPr>
        <p:sp>
          <p:nvSpPr>
            <p:cNvPr id="22" name="对角圆角矩形 21"/>
            <p:cNvSpPr/>
            <p:nvPr userDrawn="1"/>
          </p:nvSpPr>
          <p:spPr>
            <a:xfrm>
              <a:off x="1884" y="2448"/>
              <a:ext cx="388" cy="601"/>
            </a:xfrm>
            <a:prstGeom prst="round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对角圆角矩形 22"/>
            <p:cNvSpPr/>
            <p:nvPr userDrawn="1"/>
          </p:nvSpPr>
          <p:spPr>
            <a:xfrm>
              <a:off x="2071" y="2296"/>
              <a:ext cx="388" cy="601"/>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descr="logo"/>
          <p:cNvPicPr>
            <a:picLocks noChangeAspect="1"/>
          </p:cNvPicPr>
          <p:nvPr userDrawn="1"/>
        </p:nvPicPr>
        <p:blipFill>
          <a:blip r:embed="rId3"/>
          <a:stretch>
            <a:fillRect/>
          </a:stretch>
        </p:blipFill>
        <p:spPr>
          <a:xfrm>
            <a:off x="9046845" y="176530"/>
            <a:ext cx="2865755" cy="458470"/>
          </a:xfrm>
          <a:prstGeom prst="rect">
            <a:avLst/>
          </a:prstGeom>
        </p:spPr>
      </p:pic>
      <p:sp>
        <p:nvSpPr>
          <p:cNvPr id="6" name="TextBox 3"/>
          <p:cNvSpPr txBox="1"/>
          <p:nvPr userDrawn="1"/>
        </p:nvSpPr>
        <p:spPr>
          <a:xfrm>
            <a:off x="11744008" y="6576854"/>
            <a:ext cx="447675" cy="246221"/>
          </a:xfrm>
          <a:prstGeom prst="rect">
            <a:avLst/>
          </a:prstGeom>
          <a:noFill/>
        </p:spPr>
        <p:txBody>
          <a:bodyPr wrap="none" rtlCol="0" anchor="ctr" anchorCtr="0">
            <a:noAutofit/>
          </a:bodyPr>
          <a:lstStyle/>
          <a:p>
            <a:pPr algn="r">
              <a:lnSpc>
                <a:spcPct val="100000"/>
              </a:lnSpc>
              <a:buClrTx/>
              <a:buSzTx/>
              <a:buFontTx/>
            </a:pPr>
            <a:fld id="{FDA8CB47-5F18-3A4B-AD3A-422A03DFB5D1}" type="slidenum">
              <a:rPr kumimoji="1" lang="zh-CN" altLang="en-US" sz="1600" b="1" smtClean="0">
                <a:solidFill>
                  <a:schemeClr val="accent2"/>
                </a:solidFill>
                <a:latin typeface="微软雅黑" panose="020B0503020204020204" charset="-122"/>
                <a:ea typeface="微软雅黑" panose="020B0503020204020204" charset="-122"/>
                <a:sym typeface="+mn-ea"/>
              </a:rPr>
            </a:fld>
            <a:endParaRPr kumimoji="1" lang="zh-CN" altLang="en-US" sz="1600" b="1" dirty="0">
              <a:solidFill>
                <a:schemeClr val="accent2"/>
              </a:solidFill>
              <a:latin typeface="微软雅黑" panose="020B0503020204020204" charset="-122"/>
              <a:ea typeface="微软雅黑" panose="020B0503020204020204" charset="-122"/>
              <a:sym typeface="+mn-e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目录">
    <p:bg>
      <p:bgPr>
        <a:solidFill>
          <a:srgbClr val="FFFFFF">
            <a:alpha val="63000"/>
          </a:srgbClr>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rcRect r="13169"/>
          <a:stretch>
            <a:fillRect/>
          </a:stretch>
        </p:blipFill>
        <p:spPr>
          <a:xfrm>
            <a:off x="8482330" y="3634740"/>
            <a:ext cx="3709670" cy="3223260"/>
          </a:xfrm>
          <a:prstGeom prst="rect">
            <a:avLst/>
          </a:prstGeom>
        </p:spPr>
      </p:pic>
      <p:grpSp>
        <p:nvGrpSpPr>
          <p:cNvPr id="2" name="组合 1"/>
          <p:cNvGrpSpPr/>
          <p:nvPr userDrawn="1"/>
        </p:nvGrpSpPr>
        <p:grpSpPr>
          <a:xfrm>
            <a:off x="12309475" y="221615"/>
            <a:ext cx="1535430" cy="5960110"/>
            <a:chOff x="19385" y="349"/>
            <a:chExt cx="2418" cy="9386"/>
          </a:xfrm>
        </p:grpSpPr>
        <p:sp>
          <p:nvSpPr>
            <p:cNvPr id="6" name="矩形 5"/>
            <p:cNvSpPr/>
            <p:nvPr userDrawn="1"/>
          </p:nvSpPr>
          <p:spPr>
            <a:xfrm>
              <a:off x="19385" y="349"/>
              <a:ext cx="2419" cy="93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7" name="单圆角矩形 6"/>
            <p:cNvSpPr/>
            <p:nvPr userDrawn="1"/>
          </p:nvSpPr>
          <p:spPr>
            <a:xfrm>
              <a:off x="19599" y="1392"/>
              <a:ext cx="1789" cy="469"/>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4" name="单圆角矩形 13"/>
            <p:cNvSpPr/>
            <p:nvPr userDrawn="1"/>
          </p:nvSpPr>
          <p:spPr>
            <a:xfrm>
              <a:off x="19617" y="6130"/>
              <a:ext cx="1789" cy="469"/>
            </a:xfrm>
            <a:prstGeom prst="round1Rect">
              <a:avLst/>
            </a:prstGeom>
            <a:solidFill>
              <a:srgbClr val="48A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6" name="单圆角矩形 35"/>
            <p:cNvSpPr/>
            <p:nvPr userDrawn="1"/>
          </p:nvSpPr>
          <p:spPr>
            <a:xfrm>
              <a:off x="19599" y="2566"/>
              <a:ext cx="1789" cy="469"/>
            </a:xfrm>
            <a:prstGeom prst="round1Rect">
              <a:avLst/>
            </a:prstGeom>
            <a:solidFill>
              <a:srgbClr val="F1FBFF"/>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7" name="单圆角矩形 36"/>
            <p:cNvSpPr/>
            <p:nvPr userDrawn="1"/>
          </p:nvSpPr>
          <p:spPr>
            <a:xfrm>
              <a:off x="19617" y="6706"/>
              <a:ext cx="1789" cy="469"/>
            </a:xfrm>
            <a:prstGeom prst="round1Rect">
              <a:avLst/>
            </a:prstGeom>
            <a:solidFill>
              <a:srgbClr val="EF7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8" name="单圆角矩形 37"/>
            <p:cNvSpPr/>
            <p:nvPr userDrawn="1"/>
          </p:nvSpPr>
          <p:spPr>
            <a:xfrm>
              <a:off x="19617" y="7279"/>
              <a:ext cx="1789" cy="469"/>
            </a:xfrm>
            <a:prstGeom prst="round1Rect">
              <a:avLst/>
            </a:prstGeom>
            <a:solidFill>
              <a:srgbClr val="BB1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9" name="文本框 38"/>
            <p:cNvSpPr txBox="1"/>
            <p:nvPr userDrawn="1"/>
          </p:nvSpPr>
          <p:spPr>
            <a:xfrm>
              <a:off x="19599" y="779"/>
              <a:ext cx="1128" cy="483"/>
            </a:xfrm>
            <a:prstGeom prst="rect">
              <a:avLst/>
            </a:prstGeom>
            <a:noFill/>
          </p:spPr>
          <p:txBody>
            <a:bodyPr wrap="none" rtlCol="0">
              <a:spAutoFit/>
            </a:bodyPr>
            <a:lstStyle/>
            <a:p>
              <a:pPr algn="l"/>
              <a:r>
                <a:rPr lang="zh-CN" altLang="en-US" sz="1400">
                  <a:latin typeface="微软雅黑" panose="020B0503020204020204" charset="-122"/>
                  <a:ea typeface="微软雅黑" panose="020B0503020204020204" charset="-122"/>
                  <a:cs typeface="微软雅黑" panose="020B0503020204020204" charset="-122"/>
                </a:rPr>
                <a:t>关键色</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40" name="文本框 39"/>
            <p:cNvSpPr txBox="1"/>
            <p:nvPr userDrawn="1"/>
          </p:nvSpPr>
          <p:spPr>
            <a:xfrm>
              <a:off x="19617" y="5549"/>
              <a:ext cx="1128" cy="483"/>
            </a:xfrm>
            <a:prstGeom prst="rect">
              <a:avLst/>
            </a:prstGeom>
            <a:noFill/>
          </p:spPr>
          <p:txBody>
            <a:bodyPr wrap="none" rtlCol="0">
              <a:spAutoFit/>
            </a:bodyPr>
            <a:lstStyle/>
            <a:p>
              <a:pPr algn="l"/>
              <a:r>
                <a:rPr lang="zh-CN" altLang="en-US" sz="1400">
                  <a:latin typeface="微软雅黑" panose="020B0503020204020204" charset="-122"/>
                  <a:ea typeface="微软雅黑" panose="020B0503020204020204" charset="-122"/>
                  <a:cs typeface="微软雅黑" panose="020B0503020204020204" charset="-122"/>
                </a:rPr>
                <a:t>辅助色</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41" name="单圆角矩形 40"/>
            <p:cNvSpPr/>
            <p:nvPr userDrawn="1"/>
          </p:nvSpPr>
          <p:spPr>
            <a:xfrm>
              <a:off x="19617" y="1979"/>
              <a:ext cx="1789" cy="469"/>
            </a:xfrm>
            <a:prstGeom prst="round1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2" name="单圆角矩形 41"/>
            <p:cNvSpPr/>
            <p:nvPr userDrawn="1"/>
          </p:nvSpPr>
          <p:spPr>
            <a:xfrm>
              <a:off x="19599" y="3165"/>
              <a:ext cx="1789" cy="469"/>
            </a:xfrm>
            <a:prstGeom prst="round1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3" name="单圆角矩形 42"/>
            <p:cNvSpPr/>
            <p:nvPr userDrawn="1"/>
          </p:nvSpPr>
          <p:spPr>
            <a:xfrm>
              <a:off x="19599" y="3764"/>
              <a:ext cx="1789" cy="469"/>
            </a:xfrm>
            <a:prstGeom prst="round1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4" name="单圆角矩形 43"/>
            <p:cNvSpPr/>
            <p:nvPr userDrawn="1"/>
          </p:nvSpPr>
          <p:spPr>
            <a:xfrm>
              <a:off x="19617" y="7861"/>
              <a:ext cx="1789" cy="469"/>
            </a:xfrm>
            <a:prstGeom prst="round1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5" name="单圆角矩形 44"/>
            <p:cNvSpPr/>
            <p:nvPr userDrawn="1"/>
          </p:nvSpPr>
          <p:spPr>
            <a:xfrm>
              <a:off x="19617" y="8464"/>
              <a:ext cx="1789" cy="469"/>
            </a:xfrm>
            <a:prstGeom prst="round1Rect">
              <a:avLst/>
            </a:prstGeom>
            <a:solidFill>
              <a:srgbClr val="E1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6" name="单圆角矩形 45"/>
            <p:cNvSpPr/>
            <p:nvPr userDrawn="1"/>
          </p:nvSpPr>
          <p:spPr>
            <a:xfrm>
              <a:off x="19617" y="4363"/>
              <a:ext cx="1789" cy="469"/>
            </a:xfrm>
            <a:prstGeom prst="round1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grpSp>
      <p:pic>
        <p:nvPicPr>
          <p:cNvPr id="8" name="图片 7" descr="logo"/>
          <p:cNvPicPr>
            <a:picLocks noChangeAspect="1"/>
          </p:cNvPicPr>
          <p:nvPr userDrawn="1"/>
        </p:nvPicPr>
        <p:blipFill>
          <a:blip r:embed="rId3"/>
          <a:stretch>
            <a:fillRect/>
          </a:stretch>
        </p:blipFill>
        <p:spPr>
          <a:xfrm>
            <a:off x="9046845" y="195580"/>
            <a:ext cx="2865755" cy="45847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封底">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rcRect t="6418" r="4908"/>
          <a:stretch>
            <a:fillRect/>
          </a:stretch>
        </p:blipFill>
        <p:spPr>
          <a:xfrm>
            <a:off x="5434330" y="1536700"/>
            <a:ext cx="6757670" cy="5321300"/>
          </a:xfrm>
          <a:prstGeom prst="rect">
            <a:avLst/>
          </a:prstGeom>
        </p:spPr>
      </p:pic>
      <p:sp>
        <p:nvSpPr>
          <p:cNvPr id="23" name="对角圆角矩形 22"/>
          <p:cNvSpPr/>
          <p:nvPr userDrawn="1"/>
        </p:nvSpPr>
        <p:spPr>
          <a:xfrm>
            <a:off x="4498340" y="4498340"/>
            <a:ext cx="3194685" cy="495300"/>
          </a:xfrm>
          <a:prstGeom prst="round2Diag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3" name="文本占位符 12"/>
          <p:cNvSpPr>
            <a:spLocks noGrp="1"/>
          </p:cNvSpPr>
          <p:nvPr>
            <p:ph type="body" idx="10" hasCustomPrompt="1"/>
          </p:nvPr>
        </p:nvSpPr>
        <p:spPr>
          <a:xfrm>
            <a:off x="4301378" y="4443095"/>
            <a:ext cx="3589655" cy="1142365"/>
          </a:xfrm>
          <a:prstGeom prst="rect">
            <a:avLst/>
          </a:prstGeom>
        </p:spPr>
        <p:txBody>
          <a:bodyPr>
            <a:noAutofit/>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sz="2400">
                <a:solidFill>
                  <a:schemeClr val="bg1"/>
                </a:solidFill>
                <a:latin typeface="微软雅黑" panose="020B0503020204020204" charset="-122"/>
                <a:ea typeface="微软雅黑" panose="020B0503020204020204" charset="-122"/>
              </a:defRPr>
            </a:lvl1pPr>
            <a:lvl2pPr algn="ctr">
              <a:defRPr/>
            </a:lvl2pPr>
            <a:lvl3pPr algn="ctr">
              <a:defRPr/>
            </a:lvl3pPr>
            <a:lvl4pPr algn="ctr">
              <a:defRPr/>
            </a:lvl4pPr>
            <a:lvl5pPr algn="ctr">
              <a:defRPr/>
            </a:lvl5pPr>
          </a:lstStyle>
          <a:p>
            <a:pPr lvl="0"/>
            <a:r>
              <a:rPr kumimoji="1" lang="zh-CN" altLang="en-US" dirty="0"/>
              <a:t>单击此处编辑文字</a:t>
            </a:r>
            <a:endParaRPr kumimoji="1" lang="zh-CN" altLang="en-US" dirty="0"/>
          </a:p>
        </p:txBody>
      </p:sp>
      <p:sp>
        <p:nvSpPr>
          <p:cNvPr id="10" name="标题 9"/>
          <p:cNvSpPr>
            <a:spLocks noGrp="1"/>
          </p:cNvSpPr>
          <p:nvPr>
            <p:ph type="title" hasCustomPrompt="1"/>
          </p:nvPr>
        </p:nvSpPr>
        <p:spPr>
          <a:xfrm>
            <a:off x="755015" y="1945640"/>
            <a:ext cx="10436860" cy="1740535"/>
          </a:xfrm>
          <a:prstGeom prst="rect">
            <a:avLst/>
          </a:prstGeom>
        </p:spPr>
        <p:txBody>
          <a:bodyPr>
            <a:normAutofit/>
          </a:bodyPr>
          <a:lstStyle>
            <a:lvl1pPr marL="0" marR="0" lvl="0" algn="ctr" defTabSz="914400" rtl="0" eaLnBrk="1" fontAlgn="auto" latinLnBrk="0" hangingPunct="1">
              <a:lnSpc>
                <a:spcPct val="120000"/>
              </a:lnSpc>
              <a:spcBef>
                <a:spcPts val="0"/>
              </a:spcBef>
              <a:spcAft>
                <a:spcPts val="0"/>
              </a:spcAft>
              <a:buNone/>
              <a:defRPr kumimoji="1" lang="zh-CN" altLang="en-US" sz="4600" b="1" i="0" u="none" strike="noStrike" kern="1200" cap="none" spc="0" normalizeH="0" baseline="0" noProof="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defRPr>
            </a:lvl1pPr>
          </a:lstStyle>
          <a:p>
            <a:r>
              <a:rPr kumimoji="1" lang="zh-CN" altLang="en-US" dirty="0"/>
              <a:t>单击此处编辑母版标题样式</a:t>
            </a:r>
            <a:br>
              <a:rPr kumimoji="1" lang="en-US" altLang="zh-CN" dirty="0"/>
            </a:br>
            <a:r>
              <a:rPr kumimoji="1" lang="zh-CN" altLang="en-US" dirty="0"/>
              <a:t>单击此处编辑母版</a:t>
            </a:r>
            <a:endParaRPr kumimoji="1" lang="zh-CN" altLang="en-US" dirty="0"/>
          </a:p>
        </p:txBody>
      </p:sp>
      <p:pic>
        <p:nvPicPr>
          <p:cNvPr id="6" name="图片 5"/>
          <p:cNvPicPr>
            <a:picLocks noChangeAspect="1"/>
          </p:cNvPicPr>
          <p:nvPr userDrawn="1"/>
        </p:nvPicPr>
        <p:blipFill>
          <a:blip r:embed="rId3"/>
          <a:stretch>
            <a:fillRect/>
          </a:stretch>
        </p:blipFill>
        <p:spPr>
          <a:xfrm>
            <a:off x="0" y="0"/>
            <a:ext cx="5043805" cy="247650"/>
          </a:xfrm>
          <a:prstGeom prst="rect">
            <a:avLst/>
          </a:prstGeom>
        </p:spPr>
      </p:pic>
      <p:pic>
        <p:nvPicPr>
          <p:cNvPr id="8" name="图片 7"/>
          <p:cNvPicPr>
            <a:picLocks noChangeAspect="1"/>
          </p:cNvPicPr>
          <p:nvPr userDrawn="1"/>
        </p:nvPicPr>
        <p:blipFill>
          <a:blip r:embed="rId4"/>
          <a:stretch>
            <a:fillRect/>
          </a:stretch>
        </p:blipFill>
        <p:spPr>
          <a:xfrm>
            <a:off x="0" y="6772275"/>
            <a:ext cx="3733800" cy="85725"/>
          </a:xfrm>
          <a:prstGeom prst="rect">
            <a:avLst/>
          </a:prstGeom>
        </p:spPr>
      </p:pic>
      <p:pic>
        <p:nvPicPr>
          <p:cNvPr id="4" name="图片 3" descr="logo"/>
          <p:cNvPicPr>
            <a:picLocks noChangeAspect="1"/>
          </p:cNvPicPr>
          <p:nvPr userDrawn="1"/>
        </p:nvPicPr>
        <p:blipFill>
          <a:blip r:embed="rId5"/>
          <a:stretch>
            <a:fillRect/>
          </a:stretch>
        </p:blipFill>
        <p:spPr>
          <a:xfrm>
            <a:off x="309880" y="472440"/>
            <a:ext cx="2865755" cy="45847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封底">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rcRect t="6418" r="4908"/>
          <a:stretch>
            <a:fillRect/>
          </a:stretch>
        </p:blipFill>
        <p:spPr>
          <a:xfrm>
            <a:off x="5434330" y="1536700"/>
            <a:ext cx="6757670" cy="5321300"/>
          </a:xfrm>
          <a:prstGeom prst="rect">
            <a:avLst/>
          </a:prstGeom>
        </p:spPr>
      </p:pic>
      <p:sp>
        <p:nvSpPr>
          <p:cNvPr id="10" name="标题 9"/>
          <p:cNvSpPr>
            <a:spLocks noGrp="1"/>
          </p:cNvSpPr>
          <p:nvPr>
            <p:ph type="title" hasCustomPrompt="1"/>
          </p:nvPr>
        </p:nvSpPr>
        <p:spPr>
          <a:xfrm>
            <a:off x="755015" y="1945640"/>
            <a:ext cx="10436860" cy="1740535"/>
          </a:xfrm>
          <a:prstGeom prst="rect">
            <a:avLst/>
          </a:prstGeom>
        </p:spPr>
        <p:txBody>
          <a:bodyPr>
            <a:normAutofit/>
          </a:bodyPr>
          <a:lstStyle>
            <a:lvl1pPr marL="0" marR="0" lvl="0" algn="ctr" defTabSz="914400" rtl="0" eaLnBrk="1" fontAlgn="auto" latinLnBrk="0" hangingPunct="1">
              <a:lnSpc>
                <a:spcPct val="120000"/>
              </a:lnSpc>
              <a:spcBef>
                <a:spcPts val="0"/>
              </a:spcBef>
              <a:spcAft>
                <a:spcPts val="0"/>
              </a:spcAft>
              <a:buNone/>
              <a:defRPr kumimoji="1" lang="zh-CN" altLang="en-US" sz="4600" b="1" i="0" u="none" strike="noStrike" kern="1200" cap="none" spc="0" normalizeH="0" baseline="0" noProof="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defRPr>
            </a:lvl1pPr>
          </a:lstStyle>
          <a:p>
            <a:r>
              <a:rPr kumimoji="1" lang="zh-CN" altLang="en-US" dirty="0"/>
              <a:t>单击此处编辑母版标题样式</a:t>
            </a:r>
            <a:br>
              <a:rPr kumimoji="1" lang="en-US" altLang="zh-CN" dirty="0"/>
            </a:br>
            <a:r>
              <a:rPr kumimoji="1" lang="zh-CN" altLang="en-US" dirty="0"/>
              <a:t>单击此处编辑母版</a:t>
            </a:r>
            <a:endParaRPr kumimoji="1" lang="zh-CN" altLang="en-US" dirty="0"/>
          </a:p>
        </p:txBody>
      </p:sp>
      <p:pic>
        <p:nvPicPr>
          <p:cNvPr id="6" name="图片 5"/>
          <p:cNvPicPr>
            <a:picLocks noChangeAspect="1"/>
          </p:cNvPicPr>
          <p:nvPr userDrawn="1"/>
        </p:nvPicPr>
        <p:blipFill>
          <a:blip r:embed="rId3"/>
          <a:stretch>
            <a:fillRect/>
          </a:stretch>
        </p:blipFill>
        <p:spPr>
          <a:xfrm>
            <a:off x="0" y="0"/>
            <a:ext cx="5043805" cy="247650"/>
          </a:xfrm>
          <a:prstGeom prst="rect">
            <a:avLst/>
          </a:prstGeom>
        </p:spPr>
      </p:pic>
      <p:pic>
        <p:nvPicPr>
          <p:cNvPr id="8" name="图片 7"/>
          <p:cNvPicPr>
            <a:picLocks noChangeAspect="1"/>
          </p:cNvPicPr>
          <p:nvPr userDrawn="1"/>
        </p:nvPicPr>
        <p:blipFill>
          <a:blip r:embed="rId4"/>
          <a:stretch>
            <a:fillRect/>
          </a:stretch>
        </p:blipFill>
        <p:spPr>
          <a:xfrm>
            <a:off x="0" y="6772275"/>
            <a:ext cx="3733800" cy="85725"/>
          </a:xfrm>
          <a:prstGeom prst="rect">
            <a:avLst/>
          </a:prstGeom>
        </p:spPr>
      </p:pic>
      <p:pic>
        <p:nvPicPr>
          <p:cNvPr id="4" name="图片 3" descr="logo"/>
          <p:cNvPicPr>
            <a:picLocks noChangeAspect="1"/>
          </p:cNvPicPr>
          <p:nvPr userDrawn="1"/>
        </p:nvPicPr>
        <p:blipFill>
          <a:blip r:embed="rId5"/>
          <a:stretch>
            <a:fillRect/>
          </a:stretch>
        </p:blipFill>
        <p:spPr>
          <a:xfrm>
            <a:off x="309880" y="472440"/>
            <a:ext cx="2865755" cy="458470"/>
          </a:xfrm>
          <a:prstGeom prst="rect">
            <a:avLst/>
          </a:prstGeom>
        </p:spPr>
      </p:pic>
    </p:spTree>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_内容">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526096" y="296516"/>
            <a:ext cx="9703754" cy="611184"/>
          </a:xfrm>
          <a:prstGeom prst="rect">
            <a:avLst/>
          </a:prstGeom>
        </p:spPr>
        <p:txBody>
          <a:bodyPr vert="horz" lIns="91440" tIns="45720" rIns="91440" bIns="45720" rtlCol="0" anchor="ctr">
            <a:normAutofit/>
          </a:bodyPr>
          <a:lstStyle>
            <a:lvl1pPr algn="l">
              <a:defRPr sz="2800" b="1">
                <a:solidFill>
                  <a:schemeClr val="accent1"/>
                </a:solidFill>
                <a:latin typeface="微软雅黑" panose="020B0503020204020204" charset="-122"/>
                <a:ea typeface="微软雅黑" panose="020B0503020204020204" charset="-122"/>
              </a:defRPr>
            </a:lvl1pPr>
          </a:lstStyle>
          <a:p>
            <a:r>
              <a:rPr lang="zh-CN" altLang="en-US" dirty="0"/>
              <a:t>单击此处编辑标题</a:t>
            </a:r>
            <a:endParaRPr lang="en-US" dirty="0"/>
          </a:p>
        </p:txBody>
      </p:sp>
      <p:pic>
        <p:nvPicPr>
          <p:cNvPr id="2" name="图片 1"/>
          <p:cNvPicPr>
            <a:picLocks noChangeAspect="1"/>
          </p:cNvPicPr>
          <p:nvPr userDrawn="1"/>
        </p:nvPicPr>
        <p:blipFill>
          <a:blip r:embed="rId2" cstate="print"/>
          <a:stretch>
            <a:fillRect/>
          </a:stretch>
        </p:blipFill>
        <p:spPr>
          <a:xfrm>
            <a:off x="10073221" y="-79719"/>
            <a:ext cx="1852076" cy="1389056"/>
          </a:xfrm>
          <a:prstGeom prst="rect">
            <a:avLst/>
          </a:prstGeom>
        </p:spPr>
      </p:pic>
      <p:cxnSp>
        <p:nvCxnSpPr>
          <p:cNvPr id="6" name="Straight Connector 5"/>
          <p:cNvCxnSpPr/>
          <p:nvPr userDrawn="1"/>
        </p:nvCxnSpPr>
        <p:spPr>
          <a:xfrm>
            <a:off x="0" y="920401"/>
            <a:ext cx="12191999"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11604943" y="6499146"/>
            <a:ext cx="447675" cy="246221"/>
          </a:xfrm>
          <a:prstGeom prst="rect">
            <a:avLst/>
          </a:prstGeom>
          <a:noFill/>
        </p:spPr>
        <p:txBody>
          <a:bodyPr wrap="none" rtlCol="0" anchor="ctr" anchorCtr="0">
            <a:noAutofit/>
          </a:bodyPr>
          <a:lstStyle/>
          <a:p>
            <a:pPr algn="ctr">
              <a:lnSpc>
                <a:spcPct val="100000"/>
              </a:lnSpc>
              <a:buClrTx/>
              <a:buSzTx/>
              <a:buFontTx/>
            </a:pPr>
            <a:fld id="{FDA8CB47-5F18-3A4B-AD3A-422A03DFB5D1}" type="slidenum">
              <a:rPr kumimoji="1" lang="zh-CN" altLang="en-US" sz="1200" b="1" smtClean="0">
                <a:solidFill>
                  <a:schemeClr val="accent2"/>
                </a:solidFill>
                <a:latin typeface="微软雅黑" panose="020B0503020204020204" charset="-122"/>
                <a:ea typeface="微软雅黑" panose="020B0503020204020204" charset="-122"/>
                <a:sym typeface="+mn-ea"/>
              </a:rPr>
            </a:fld>
            <a:endParaRPr kumimoji="1" lang="zh-CN" altLang="en-US" sz="1200" b="1" dirty="0">
              <a:solidFill>
                <a:schemeClr val="accent2"/>
              </a:solidFill>
              <a:latin typeface="微软雅黑" panose="020B0503020204020204" charset="-122"/>
              <a:ea typeface="微软雅黑" panose="020B0503020204020204" charset="-122"/>
              <a:sym typeface="+mn-e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000" kern="1200">
          <a:solidFill>
            <a:schemeClr val="tx1"/>
          </a:solidFill>
          <a:latin typeface="微软雅黑" panose="020B0503020204020204" charset="-122"/>
          <a:ea typeface="+mj-ea"/>
          <a:cs typeface="微软雅黑" panose="020B050302020402020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微软雅黑" panose="020B050302020402020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微软雅黑" panose="020B050302020402020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cs typeface="微软雅黑" panose="020B050302020402020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cs typeface="微软雅黑" panose="020B050302020402020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cs typeface="微软雅黑" panose="020B050302020402020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image" Target="../media/image15.svg"/><Relationship Id="rId8" Type="http://schemas.openxmlformats.org/officeDocument/2006/relationships/image" Target="../media/image14.png"/><Relationship Id="rId7" Type="http://schemas.openxmlformats.org/officeDocument/2006/relationships/tags" Target="../tags/tag10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tags" Target="../tags/tag102.xml"/><Relationship Id="rId36" Type="http://schemas.openxmlformats.org/officeDocument/2006/relationships/slideLayout" Target="../slideLayouts/slideLayout3.xml"/><Relationship Id="rId35" Type="http://schemas.openxmlformats.org/officeDocument/2006/relationships/tags" Target="../tags/tag126.xml"/><Relationship Id="rId34" Type="http://schemas.openxmlformats.org/officeDocument/2006/relationships/tags" Target="../tags/tag125.xml"/><Relationship Id="rId33" Type="http://schemas.openxmlformats.org/officeDocument/2006/relationships/tags" Target="../tags/tag124.xml"/><Relationship Id="rId32" Type="http://schemas.openxmlformats.org/officeDocument/2006/relationships/tags" Target="../tags/tag123.xml"/><Relationship Id="rId31" Type="http://schemas.openxmlformats.org/officeDocument/2006/relationships/tags" Target="../tags/tag122.xml"/><Relationship Id="rId30" Type="http://schemas.openxmlformats.org/officeDocument/2006/relationships/image" Target="../media/image9.png"/><Relationship Id="rId3" Type="http://schemas.openxmlformats.org/officeDocument/2006/relationships/image" Target="../media/image11.svg"/><Relationship Id="rId29" Type="http://schemas.openxmlformats.org/officeDocument/2006/relationships/tags" Target="../tags/tag121.xml"/><Relationship Id="rId28" Type="http://schemas.openxmlformats.org/officeDocument/2006/relationships/tags" Target="../tags/tag120.xml"/><Relationship Id="rId27" Type="http://schemas.openxmlformats.org/officeDocument/2006/relationships/tags" Target="../tags/tag119.xml"/><Relationship Id="rId26" Type="http://schemas.openxmlformats.org/officeDocument/2006/relationships/tags" Target="../tags/tag118.xml"/><Relationship Id="rId25" Type="http://schemas.openxmlformats.org/officeDocument/2006/relationships/tags" Target="../tags/tag117.xml"/><Relationship Id="rId24" Type="http://schemas.openxmlformats.org/officeDocument/2006/relationships/tags" Target="../tags/tag116.xml"/><Relationship Id="rId23" Type="http://schemas.openxmlformats.org/officeDocument/2006/relationships/tags" Target="../tags/tag115.xml"/><Relationship Id="rId22" Type="http://schemas.openxmlformats.org/officeDocument/2006/relationships/tags" Target="../tags/tag114.xml"/><Relationship Id="rId21" Type="http://schemas.openxmlformats.org/officeDocument/2006/relationships/tags" Target="../tags/tag113.xml"/><Relationship Id="rId20" Type="http://schemas.openxmlformats.org/officeDocument/2006/relationships/tags" Target="../tags/tag112.xml"/><Relationship Id="rId2" Type="http://schemas.openxmlformats.org/officeDocument/2006/relationships/image" Target="../media/image10.png"/><Relationship Id="rId19" Type="http://schemas.openxmlformats.org/officeDocument/2006/relationships/tags" Target="../tags/tag111.xml"/><Relationship Id="rId18" Type="http://schemas.openxmlformats.org/officeDocument/2006/relationships/tags" Target="../tags/tag110.xml"/><Relationship Id="rId17" Type="http://schemas.openxmlformats.org/officeDocument/2006/relationships/tags" Target="../tags/tag109.xml"/><Relationship Id="rId16" Type="http://schemas.openxmlformats.org/officeDocument/2006/relationships/tags" Target="../tags/tag108.xml"/><Relationship Id="rId15" Type="http://schemas.openxmlformats.org/officeDocument/2006/relationships/tags" Target="../tags/tag107.xml"/><Relationship Id="rId14" Type="http://schemas.openxmlformats.org/officeDocument/2006/relationships/tags" Target="../tags/tag106.xml"/><Relationship Id="rId13" Type="http://schemas.openxmlformats.org/officeDocument/2006/relationships/image" Target="../media/image17.png"/><Relationship Id="rId12" Type="http://schemas.openxmlformats.org/officeDocument/2006/relationships/image" Target="../media/image16.GIF"/><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tags" Target="../tags/tag101.xml"/></Relationships>
</file>

<file path=ppt/slides/_rels/slide11.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image" Target="../media/image20.png"/><Relationship Id="rId5" Type="http://schemas.openxmlformats.org/officeDocument/2006/relationships/tags" Target="../tags/tag129.xml"/><Relationship Id="rId4" Type="http://schemas.openxmlformats.org/officeDocument/2006/relationships/image" Target="../media/image19.png"/><Relationship Id="rId3" Type="http://schemas.openxmlformats.org/officeDocument/2006/relationships/tags" Target="../tags/tag128.xml"/><Relationship Id="rId2" Type="http://schemas.openxmlformats.org/officeDocument/2006/relationships/image" Target="../media/image18.png"/><Relationship Id="rId19" Type="http://schemas.openxmlformats.org/officeDocument/2006/relationships/slideLayout" Target="../slideLayouts/slideLayout3.xml"/><Relationship Id="rId18" Type="http://schemas.openxmlformats.org/officeDocument/2006/relationships/tags" Target="../tags/tag138.xml"/><Relationship Id="rId17" Type="http://schemas.openxmlformats.org/officeDocument/2006/relationships/tags" Target="../tags/tag137.xml"/><Relationship Id="rId16" Type="http://schemas.openxmlformats.org/officeDocument/2006/relationships/tags" Target="../tags/tag136.xml"/><Relationship Id="rId15" Type="http://schemas.openxmlformats.org/officeDocument/2006/relationships/tags" Target="../tags/tag135.xml"/><Relationship Id="rId14" Type="http://schemas.openxmlformats.org/officeDocument/2006/relationships/tags" Target="../tags/tag134.xml"/><Relationship Id="rId13" Type="http://schemas.openxmlformats.org/officeDocument/2006/relationships/image" Target="../media/image9.png"/><Relationship Id="rId12" Type="http://schemas.openxmlformats.org/officeDocument/2006/relationships/tags" Target="../tags/tag133.xml"/><Relationship Id="rId11" Type="http://schemas.openxmlformats.org/officeDocument/2006/relationships/image" Target="../media/image17.png"/><Relationship Id="rId10" Type="http://schemas.openxmlformats.org/officeDocument/2006/relationships/image" Target="../media/image21.GIF"/><Relationship Id="rId1" Type="http://schemas.openxmlformats.org/officeDocument/2006/relationships/tags" Target="../tags/tag127.xml"/></Relationships>
</file>

<file path=ppt/slides/_rels/slide12.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19.png"/><Relationship Id="rId5" Type="http://schemas.openxmlformats.org/officeDocument/2006/relationships/tags" Target="../tags/tag141.xml"/><Relationship Id="rId4" Type="http://schemas.openxmlformats.org/officeDocument/2006/relationships/image" Target="../media/image8.png"/><Relationship Id="rId3" Type="http://schemas.openxmlformats.org/officeDocument/2006/relationships/tags" Target="../tags/tag140.xml"/><Relationship Id="rId2" Type="http://schemas.openxmlformats.org/officeDocument/2006/relationships/image" Target="../media/image20.png"/><Relationship Id="rId11" Type="http://schemas.openxmlformats.org/officeDocument/2006/relationships/slideLayout" Target="../slideLayouts/slideLayout3.xml"/><Relationship Id="rId10" Type="http://schemas.openxmlformats.org/officeDocument/2006/relationships/image" Target="../media/image25.png"/><Relationship Id="rId1" Type="http://schemas.openxmlformats.org/officeDocument/2006/relationships/tags" Target="../tags/tag139.xml"/></Relationships>
</file>

<file path=ppt/slides/_rels/slide13.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image" Target="../media/image18.png"/><Relationship Id="rId5" Type="http://schemas.openxmlformats.org/officeDocument/2006/relationships/tags" Target="../tags/tag144.xml"/><Relationship Id="rId4" Type="http://schemas.openxmlformats.org/officeDocument/2006/relationships/image" Target="../media/image20.png"/><Relationship Id="rId3" Type="http://schemas.openxmlformats.org/officeDocument/2006/relationships/tags" Target="../tags/tag143.xml"/><Relationship Id="rId2" Type="http://schemas.openxmlformats.org/officeDocument/2006/relationships/image" Target="../media/image19.png"/><Relationship Id="rId15" Type="http://schemas.openxmlformats.org/officeDocument/2006/relationships/slideLayout" Target="../slideLayouts/slideLayout3.xml"/><Relationship Id="rId14" Type="http://schemas.openxmlformats.org/officeDocument/2006/relationships/tags" Target="../tags/tag152.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tags" Target="../tags/tag142.xml"/></Relationships>
</file>

<file path=ppt/slides/_rels/slide14.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image" Target="../media/image8.png"/><Relationship Id="rId5" Type="http://schemas.openxmlformats.org/officeDocument/2006/relationships/tags" Target="../tags/tag155.xml"/><Relationship Id="rId4" Type="http://schemas.openxmlformats.org/officeDocument/2006/relationships/image" Target="../media/image26.png"/><Relationship Id="rId3" Type="http://schemas.openxmlformats.org/officeDocument/2006/relationships/tags" Target="../tags/tag154.xml"/><Relationship Id="rId2" Type="http://schemas.openxmlformats.org/officeDocument/2006/relationships/image" Target="../media/image10.png"/><Relationship Id="rId15" Type="http://schemas.openxmlformats.org/officeDocument/2006/relationships/slideLayout" Target="../slideLayouts/slideLayout3.xml"/><Relationship Id="rId14" Type="http://schemas.openxmlformats.org/officeDocument/2006/relationships/image" Target="../media/image27.png"/><Relationship Id="rId13" Type="http://schemas.openxmlformats.org/officeDocument/2006/relationships/tags" Target="../tags/tag161.xml"/><Relationship Id="rId12" Type="http://schemas.openxmlformats.org/officeDocument/2006/relationships/tags" Target="../tags/tag160.xml"/><Relationship Id="rId11" Type="http://schemas.openxmlformats.org/officeDocument/2006/relationships/tags" Target="../tags/tag159.xml"/><Relationship Id="rId10" Type="http://schemas.openxmlformats.org/officeDocument/2006/relationships/image" Target="../media/image9.png"/><Relationship Id="rId1" Type="http://schemas.openxmlformats.org/officeDocument/2006/relationships/tags" Target="../tags/tag153.xml"/></Relationships>
</file>

<file path=ppt/slides/_rels/slide15.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png"/><Relationship Id="rId7" Type="http://schemas.openxmlformats.org/officeDocument/2006/relationships/tags" Target="../tags/tag165.xml"/><Relationship Id="rId6" Type="http://schemas.openxmlformats.org/officeDocument/2006/relationships/image" Target="../media/image18.png"/><Relationship Id="rId5" Type="http://schemas.openxmlformats.org/officeDocument/2006/relationships/tags" Target="../tags/tag164.xml"/><Relationship Id="rId4" Type="http://schemas.openxmlformats.org/officeDocument/2006/relationships/image" Target="../media/image20.png"/><Relationship Id="rId3" Type="http://schemas.openxmlformats.org/officeDocument/2006/relationships/tags" Target="../tags/tag163.xml"/><Relationship Id="rId29" Type="http://schemas.openxmlformats.org/officeDocument/2006/relationships/notesSlide" Target="../notesSlides/notesSlide3.xml"/><Relationship Id="rId28" Type="http://schemas.openxmlformats.org/officeDocument/2006/relationships/slideLayout" Target="../slideLayouts/slideLayout3.xml"/><Relationship Id="rId27" Type="http://schemas.openxmlformats.org/officeDocument/2006/relationships/tags" Target="../tags/tag177.xml"/><Relationship Id="rId26" Type="http://schemas.openxmlformats.org/officeDocument/2006/relationships/tags" Target="../tags/tag176.xml"/><Relationship Id="rId25" Type="http://schemas.openxmlformats.org/officeDocument/2006/relationships/tags" Target="../tags/tag175.xml"/><Relationship Id="rId24" Type="http://schemas.openxmlformats.org/officeDocument/2006/relationships/tags" Target="../tags/tag174.xml"/><Relationship Id="rId23" Type="http://schemas.openxmlformats.org/officeDocument/2006/relationships/tags" Target="../tags/tag173.xml"/><Relationship Id="rId22" Type="http://schemas.openxmlformats.org/officeDocument/2006/relationships/tags" Target="../tags/tag172.xml"/><Relationship Id="rId21" Type="http://schemas.openxmlformats.org/officeDocument/2006/relationships/image" Target="../media/image35.png"/><Relationship Id="rId20" Type="http://schemas.openxmlformats.org/officeDocument/2006/relationships/image" Target="../media/image34.png"/><Relationship Id="rId2" Type="http://schemas.openxmlformats.org/officeDocument/2006/relationships/image" Target="../media/image19.png"/><Relationship Id="rId19" Type="http://schemas.openxmlformats.org/officeDocument/2006/relationships/tags" Target="../tags/tag171.xml"/><Relationship Id="rId18" Type="http://schemas.openxmlformats.org/officeDocument/2006/relationships/tags" Target="../tags/tag170.xml"/><Relationship Id="rId17" Type="http://schemas.openxmlformats.org/officeDocument/2006/relationships/tags" Target="../tags/tag169.xml"/><Relationship Id="rId16" Type="http://schemas.openxmlformats.org/officeDocument/2006/relationships/tags" Target="../tags/tag168.xml"/><Relationship Id="rId15" Type="http://schemas.openxmlformats.org/officeDocument/2006/relationships/tags" Target="../tags/tag167.xml"/><Relationship Id="rId14" Type="http://schemas.openxmlformats.org/officeDocument/2006/relationships/image" Target="../media/image33.png"/><Relationship Id="rId13" Type="http://schemas.openxmlformats.org/officeDocument/2006/relationships/image" Target="../media/image32.png"/><Relationship Id="rId12" Type="http://schemas.openxmlformats.org/officeDocument/2006/relationships/image" Target="../media/image31.png"/><Relationship Id="rId11" Type="http://schemas.openxmlformats.org/officeDocument/2006/relationships/tags" Target="../tags/tag166.xml"/><Relationship Id="rId10" Type="http://schemas.openxmlformats.org/officeDocument/2006/relationships/image" Target="../media/image30.png"/><Relationship Id="rId1" Type="http://schemas.openxmlformats.org/officeDocument/2006/relationships/tags" Target="../tags/tag162.xml"/></Relationships>
</file>

<file path=ppt/slides/_rels/slide16.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image" Target="../media/image18.png"/><Relationship Id="rId5" Type="http://schemas.openxmlformats.org/officeDocument/2006/relationships/tags" Target="../tags/tag180.xml"/><Relationship Id="rId4" Type="http://schemas.openxmlformats.org/officeDocument/2006/relationships/image" Target="../media/image20.png"/><Relationship Id="rId3" Type="http://schemas.openxmlformats.org/officeDocument/2006/relationships/tags" Target="../tags/tag179.xml"/><Relationship Id="rId2" Type="http://schemas.openxmlformats.org/officeDocument/2006/relationships/image" Target="../media/image19.png"/><Relationship Id="rId18" Type="http://schemas.openxmlformats.org/officeDocument/2006/relationships/notesSlide" Target="../notesSlides/notesSlide4.xml"/><Relationship Id="rId17" Type="http://schemas.openxmlformats.org/officeDocument/2006/relationships/slideLayout" Target="../slideLayouts/slideLayout3.xml"/><Relationship Id="rId16" Type="http://schemas.openxmlformats.org/officeDocument/2006/relationships/tags" Target="../tags/tag189.xml"/><Relationship Id="rId15" Type="http://schemas.openxmlformats.org/officeDocument/2006/relationships/tags" Target="../tags/tag188.xml"/><Relationship Id="rId14" Type="http://schemas.openxmlformats.org/officeDocument/2006/relationships/tags" Target="../tags/tag187.xml"/><Relationship Id="rId13" Type="http://schemas.openxmlformats.org/officeDocument/2006/relationships/tags" Target="../tags/tag186.xml"/><Relationship Id="rId12" Type="http://schemas.openxmlformats.org/officeDocument/2006/relationships/image" Target="../media/image9.png"/><Relationship Id="rId11" Type="http://schemas.openxmlformats.org/officeDocument/2006/relationships/tags" Target="../tags/tag185.xml"/><Relationship Id="rId10" Type="http://schemas.openxmlformats.org/officeDocument/2006/relationships/tags" Target="../tags/tag184.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image" Target="../media/image20.png"/><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image" Target="../media/image18.png"/><Relationship Id="rId32" Type="http://schemas.openxmlformats.org/officeDocument/2006/relationships/slideLayout" Target="../slideLayouts/slideLayout3.xml"/><Relationship Id="rId31" Type="http://schemas.openxmlformats.org/officeDocument/2006/relationships/tags" Target="../tags/tag216.xml"/><Relationship Id="rId30" Type="http://schemas.openxmlformats.org/officeDocument/2006/relationships/tags" Target="../tags/tag215.xml"/><Relationship Id="rId3" Type="http://schemas.openxmlformats.org/officeDocument/2006/relationships/tags" Target="../tags/tag191.xml"/><Relationship Id="rId29" Type="http://schemas.openxmlformats.org/officeDocument/2006/relationships/tags" Target="../tags/tag214.xml"/><Relationship Id="rId28" Type="http://schemas.openxmlformats.org/officeDocument/2006/relationships/tags" Target="../tags/tag213.xml"/><Relationship Id="rId27" Type="http://schemas.openxmlformats.org/officeDocument/2006/relationships/tags" Target="../tags/tag212.xml"/><Relationship Id="rId26" Type="http://schemas.openxmlformats.org/officeDocument/2006/relationships/tags" Target="../tags/tag211.xml"/><Relationship Id="rId25" Type="http://schemas.openxmlformats.org/officeDocument/2006/relationships/tags" Target="../tags/tag210.xml"/><Relationship Id="rId24" Type="http://schemas.openxmlformats.org/officeDocument/2006/relationships/tags" Target="../tags/tag209.xml"/><Relationship Id="rId23" Type="http://schemas.openxmlformats.org/officeDocument/2006/relationships/tags" Target="../tags/tag208.xml"/><Relationship Id="rId22" Type="http://schemas.openxmlformats.org/officeDocument/2006/relationships/tags" Target="../tags/tag207.xml"/><Relationship Id="rId21" Type="http://schemas.openxmlformats.org/officeDocument/2006/relationships/tags" Target="../tags/tag206.xml"/><Relationship Id="rId20" Type="http://schemas.openxmlformats.org/officeDocument/2006/relationships/tags" Target="../tags/tag205.xml"/><Relationship Id="rId2" Type="http://schemas.openxmlformats.org/officeDocument/2006/relationships/image" Target="../media/image19.png"/><Relationship Id="rId19" Type="http://schemas.openxmlformats.org/officeDocument/2006/relationships/tags" Target="../tags/tag204.xml"/><Relationship Id="rId18" Type="http://schemas.openxmlformats.org/officeDocument/2006/relationships/image" Target="../media/image9.png"/><Relationship Id="rId17" Type="http://schemas.openxmlformats.org/officeDocument/2006/relationships/tags" Target="../tags/tag203.xml"/><Relationship Id="rId16" Type="http://schemas.openxmlformats.org/officeDocument/2006/relationships/tags" Target="../tags/tag202.xml"/><Relationship Id="rId15" Type="http://schemas.openxmlformats.org/officeDocument/2006/relationships/tags" Target="../tags/tag201.xml"/><Relationship Id="rId14" Type="http://schemas.openxmlformats.org/officeDocument/2006/relationships/tags" Target="../tags/tag200.xml"/><Relationship Id="rId13" Type="http://schemas.openxmlformats.org/officeDocument/2006/relationships/tags" Target="../tags/tag199.xml"/><Relationship Id="rId12" Type="http://schemas.openxmlformats.org/officeDocument/2006/relationships/tags" Target="../tags/tag198.xml"/><Relationship Id="rId11" Type="http://schemas.openxmlformats.org/officeDocument/2006/relationships/tags" Target="../tags/tag197.xml"/><Relationship Id="rId10" Type="http://schemas.openxmlformats.org/officeDocument/2006/relationships/tags" Target="../tags/tag196.xml"/><Relationship Id="rId1" Type="http://schemas.openxmlformats.org/officeDocument/2006/relationships/tags" Target="../tags/tag190.xml"/></Relationships>
</file>

<file path=ppt/slides/_rels/slide19.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7.svg"/><Relationship Id="rId7" Type="http://schemas.openxmlformats.org/officeDocument/2006/relationships/image" Target="../media/image36.png"/><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image" Target="../media/image18.png"/><Relationship Id="rId3" Type="http://schemas.openxmlformats.org/officeDocument/2006/relationships/tags" Target="../tags/tag218.xml"/><Relationship Id="rId27" Type="http://schemas.openxmlformats.org/officeDocument/2006/relationships/slideLayout" Target="../slideLayouts/slideLayout3.xml"/><Relationship Id="rId26" Type="http://schemas.openxmlformats.org/officeDocument/2006/relationships/tags" Target="../tags/tag226.xml"/><Relationship Id="rId25" Type="http://schemas.openxmlformats.org/officeDocument/2006/relationships/tags" Target="../tags/tag225.xml"/><Relationship Id="rId24" Type="http://schemas.openxmlformats.org/officeDocument/2006/relationships/tags" Target="../tags/tag224.xml"/><Relationship Id="rId23" Type="http://schemas.openxmlformats.org/officeDocument/2006/relationships/tags" Target="../tags/tag223.xml"/><Relationship Id="rId22" Type="http://schemas.openxmlformats.org/officeDocument/2006/relationships/image" Target="../media/image20.png"/><Relationship Id="rId21" Type="http://schemas.openxmlformats.org/officeDocument/2006/relationships/tags" Target="../tags/tag222.xml"/><Relationship Id="rId20" Type="http://schemas.openxmlformats.org/officeDocument/2006/relationships/tags" Target="../tags/tag221.xml"/><Relationship Id="rId2" Type="http://schemas.openxmlformats.org/officeDocument/2006/relationships/image" Target="../media/image19.png"/><Relationship Id="rId19" Type="http://schemas.openxmlformats.org/officeDocument/2006/relationships/image" Target="../media/image48.svg"/><Relationship Id="rId18" Type="http://schemas.openxmlformats.org/officeDocument/2006/relationships/image" Target="../media/image47.png"/><Relationship Id="rId17" Type="http://schemas.openxmlformats.org/officeDocument/2006/relationships/image" Target="../media/image46.svg"/><Relationship Id="rId16" Type="http://schemas.openxmlformats.org/officeDocument/2006/relationships/image" Target="../media/image45.png"/><Relationship Id="rId15" Type="http://schemas.openxmlformats.org/officeDocument/2006/relationships/image" Target="../media/image44.svg"/><Relationship Id="rId14" Type="http://schemas.openxmlformats.org/officeDocument/2006/relationships/image" Target="../media/image43.png"/><Relationship Id="rId13" Type="http://schemas.openxmlformats.org/officeDocument/2006/relationships/image" Target="../media/image42.svg"/><Relationship Id="rId12" Type="http://schemas.openxmlformats.org/officeDocument/2006/relationships/image" Target="../media/image41.png"/><Relationship Id="rId11" Type="http://schemas.openxmlformats.org/officeDocument/2006/relationships/image" Target="../media/image40.svg"/><Relationship Id="rId10" Type="http://schemas.openxmlformats.org/officeDocument/2006/relationships/image" Target="../media/image39.png"/><Relationship Id="rId1" Type="http://schemas.openxmlformats.org/officeDocument/2006/relationships/tags" Target="../tags/tag217.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3" Type="http://schemas.openxmlformats.org/officeDocument/2006/relationships/slideLayout" Target="../slideLayouts/slideLayout2.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tags" Target="../tags/tag231.xml"/><Relationship Id="rId7" Type="http://schemas.openxmlformats.org/officeDocument/2006/relationships/tags" Target="../tags/tag230.xml"/><Relationship Id="rId6" Type="http://schemas.openxmlformats.org/officeDocument/2006/relationships/image" Target="../media/image18.png"/><Relationship Id="rId5" Type="http://schemas.openxmlformats.org/officeDocument/2006/relationships/tags" Target="../tags/tag229.xml"/><Relationship Id="rId4" Type="http://schemas.openxmlformats.org/officeDocument/2006/relationships/image" Target="../media/image20.png"/><Relationship Id="rId3" Type="http://schemas.openxmlformats.org/officeDocument/2006/relationships/tags" Target="../tags/tag228.xml"/><Relationship Id="rId23" Type="http://schemas.openxmlformats.org/officeDocument/2006/relationships/notesSlide" Target="../notesSlides/notesSlide5.xml"/><Relationship Id="rId22" Type="http://schemas.openxmlformats.org/officeDocument/2006/relationships/slideLayout" Target="../slideLayouts/slideLayout3.xml"/><Relationship Id="rId21" Type="http://schemas.openxmlformats.org/officeDocument/2006/relationships/tags" Target="../tags/tag243.xml"/><Relationship Id="rId20" Type="http://schemas.openxmlformats.org/officeDocument/2006/relationships/tags" Target="../tags/tag242.xml"/><Relationship Id="rId2" Type="http://schemas.openxmlformats.org/officeDocument/2006/relationships/image" Target="../media/image19.png"/><Relationship Id="rId19" Type="http://schemas.openxmlformats.org/officeDocument/2006/relationships/tags" Target="../tags/tag241.xml"/><Relationship Id="rId18" Type="http://schemas.openxmlformats.org/officeDocument/2006/relationships/tags" Target="../tags/tag240.xml"/><Relationship Id="rId17" Type="http://schemas.openxmlformats.org/officeDocument/2006/relationships/tags" Target="../tags/tag239.xml"/><Relationship Id="rId16" Type="http://schemas.openxmlformats.org/officeDocument/2006/relationships/tags" Target="../tags/tag238.xml"/><Relationship Id="rId15" Type="http://schemas.openxmlformats.org/officeDocument/2006/relationships/tags" Target="../tags/tag237.xml"/><Relationship Id="rId14" Type="http://schemas.openxmlformats.org/officeDocument/2006/relationships/tags" Target="../tags/tag236.xml"/><Relationship Id="rId13" Type="http://schemas.openxmlformats.org/officeDocument/2006/relationships/tags" Target="../tags/tag235.xml"/><Relationship Id="rId12" Type="http://schemas.openxmlformats.org/officeDocument/2006/relationships/tags" Target="../tags/tag234.xml"/><Relationship Id="rId11" Type="http://schemas.openxmlformats.org/officeDocument/2006/relationships/tags" Target="../tags/tag233.xml"/><Relationship Id="rId10" Type="http://schemas.openxmlformats.org/officeDocument/2006/relationships/image" Target="../media/image9.png"/><Relationship Id="rId1" Type="http://schemas.openxmlformats.org/officeDocument/2006/relationships/tags" Target="../tags/tag227.xml"/></Relationships>
</file>

<file path=ppt/slides/_rels/slide21.xml.rels><?xml version="1.0" encoding="UTF-8" standalone="yes"?>
<Relationships xmlns="http://schemas.openxmlformats.org/package/2006/relationships"><Relationship Id="rId9" Type="http://schemas.openxmlformats.org/officeDocument/2006/relationships/tags" Target="../tags/tag252.xml"/><Relationship Id="rId8" Type="http://schemas.openxmlformats.org/officeDocument/2006/relationships/tags" Target="../tags/tag251.xml"/><Relationship Id="rId7" Type="http://schemas.openxmlformats.org/officeDocument/2006/relationships/tags" Target="../tags/tag250.xml"/><Relationship Id="rId6" Type="http://schemas.openxmlformats.org/officeDocument/2006/relationships/tags" Target="../tags/tag249.xml"/><Relationship Id="rId5" Type="http://schemas.openxmlformats.org/officeDocument/2006/relationships/tags" Target="../tags/tag248.xml"/><Relationship Id="rId4" Type="http://schemas.openxmlformats.org/officeDocument/2006/relationships/tags" Target="../tags/tag247.xml"/><Relationship Id="rId34" Type="http://schemas.openxmlformats.org/officeDocument/2006/relationships/notesSlide" Target="../notesSlides/notesSlide6.xml"/><Relationship Id="rId33" Type="http://schemas.openxmlformats.org/officeDocument/2006/relationships/slideLayout" Target="../slideLayouts/slideLayout3.xml"/><Relationship Id="rId32" Type="http://schemas.openxmlformats.org/officeDocument/2006/relationships/image" Target="../media/image52.png"/><Relationship Id="rId31" Type="http://schemas.openxmlformats.org/officeDocument/2006/relationships/image" Target="../media/image51.png"/><Relationship Id="rId30" Type="http://schemas.openxmlformats.org/officeDocument/2006/relationships/image" Target="../media/image50.png"/><Relationship Id="rId3" Type="http://schemas.openxmlformats.org/officeDocument/2006/relationships/tags" Target="../tags/tag246.xml"/><Relationship Id="rId29" Type="http://schemas.openxmlformats.org/officeDocument/2006/relationships/tags" Target="../tags/tag271.xml"/><Relationship Id="rId28" Type="http://schemas.openxmlformats.org/officeDocument/2006/relationships/tags" Target="../tags/tag270.xml"/><Relationship Id="rId27" Type="http://schemas.openxmlformats.org/officeDocument/2006/relationships/tags" Target="../tags/tag269.xml"/><Relationship Id="rId26" Type="http://schemas.openxmlformats.org/officeDocument/2006/relationships/tags" Target="../tags/tag268.xml"/><Relationship Id="rId25" Type="http://schemas.openxmlformats.org/officeDocument/2006/relationships/tags" Target="../tags/tag267.xml"/><Relationship Id="rId24" Type="http://schemas.openxmlformats.org/officeDocument/2006/relationships/tags" Target="../tags/tag266.xml"/><Relationship Id="rId23" Type="http://schemas.openxmlformats.org/officeDocument/2006/relationships/tags" Target="../tags/tag265.xml"/><Relationship Id="rId22" Type="http://schemas.openxmlformats.org/officeDocument/2006/relationships/tags" Target="../tags/tag264.xml"/><Relationship Id="rId21" Type="http://schemas.openxmlformats.org/officeDocument/2006/relationships/tags" Target="../tags/tag263.xml"/><Relationship Id="rId20" Type="http://schemas.openxmlformats.org/officeDocument/2006/relationships/tags" Target="../tags/tag262.xml"/><Relationship Id="rId2" Type="http://schemas.openxmlformats.org/officeDocument/2006/relationships/tags" Target="../tags/tag245.xml"/><Relationship Id="rId19" Type="http://schemas.openxmlformats.org/officeDocument/2006/relationships/tags" Target="../tags/tag261.xml"/><Relationship Id="rId18" Type="http://schemas.openxmlformats.org/officeDocument/2006/relationships/tags" Target="../tags/tag260.xml"/><Relationship Id="rId17" Type="http://schemas.openxmlformats.org/officeDocument/2006/relationships/tags" Target="../tags/tag259.xml"/><Relationship Id="rId16" Type="http://schemas.openxmlformats.org/officeDocument/2006/relationships/tags" Target="../tags/tag258.xml"/><Relationship Id="rId15" Type="http://schemas.openxmlformats.org/officeDocument/2006/relationships/tags" Target="../tags/tag257.xml"/><Relationship Id="rId14" Type="http://schemas.openxmlformats.org/officeDocument/2006/relationships/tags" Target="../tags/tag256.xml"/><Relationship Id="rId13" Type="http://schemas.openxmlformats.org/officeDocument/2006/relationships/tags" Target="../tags/tag255.xml"/><Relationship Id="rId12" Type="http://schemas.openxmlformats.org/officeDocument/2006/relationships/tags" Target="../tags/tag254.xml"/><Relationship Id="rId11" Type="http://schemas.openxmlformats.org/officeDocument/2006/relationships/image" Target="../media/image49.png"/><Relationship Id="rId10" Type="http://schemas.openxmlformats.org/officeDocument/2006/relationships/tags" Target="../tags/tag253.xml"/><Relationship Id="rId1" Type="http://schemas.openxmlformats.org/officeDocument/2006/relationships/tags" Target="../tags/tag244.xml"/></Relationships>
</file>

<file path=ppt/slides/_rels/slide22.xml.rels><?xml version="1.0" encoding="UTF-8" standalone="yes"?>
<Relationships xmlns="http://schemas.openxmlformats.org/package/2006/relationships"><Relationship Id="rId9" Type="http://schemas.openxmlformats.org/officeDocument/2006/relationships/tags" Target="../tags/tag280.xml"/><Relationship Id="rId8" Type="http://schemas.openxmlformats.org/officeDocument/2006/relationships/tags" Target="../tags/tag279.xml"/><Relationship Id="rId7" Type="http://schemas.openxmlformats.org/officeDocument/2006/relationships/tags" Target="../tags/tag278.xml"/><Relationship Id="rId6" Type="http://schemas.openxmlformats.org/officeDocument/2006/relationships/tags" Target="../tags/tag277.xml"/><Relationship Id="rId5" Type="http://schemas.openxmlformats.org/officeDocument/2006/relationships/tags" Target="../tags/tag276.xml"/><Relationship Id="rId4" Type="http://schemas.openxmlformats.org/officeDocument/2006/relationships/tags" Target="../tags/tag275.xml"/><Relationship Id="rId3" Type="http://schemas.openxmlformats.org/officeDocument/2006/relationships/tags" Target="../tags/tag274.xml"/><Relationship Id="rId2" Type="http://schemas.openxmlformats.org/officeDocument/2006/relationships/tags" Target="../tags/tag273.xml"/><Relationship Id="rId13" Type="http://schemas.openxmlformats.org/officeDocument/2006/relationships/slideLayout" Target="../slideLayouts/slideLayout2.xml"/><Relationship Id="rId12" Type="http://schemas.openxmlformats.org/officeDocument/2006/relationships/tags" Target="../tags/tag283.xml"/><Relationship Id="rId11" Type="http://schemas.openxmlformats.org/officeDocument/2006/relationships/tags" Target="../tags/tag282.xml"/><Relationship Id="rId10" Type="http://schemas.openxmlformats.org/officeDocument/2006/relationships/tags" Target="../tags/tag281.xml"/><Relationship Id="rId1" Type="http://schemas.openxmlformats.org/officeDocument/2006/relationships/tags" Target="../tags/tag272.xml"/></Relationships>
</file>

<file path=ppt/slides/_rels/slide23.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tags" Target="../tags/tag291.xml"/><Relationship Id="rId7" Type="http://schemas.openxmlformats.org/officeDocument/2006/relationships/tags" Target="../tags/tag290.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37" Type="http://schemas.openxmlformats.org/officeDocument/2006/relationships/slideLayout" Target="../slideLayouts/slideLayout3.xml"/><Relationship Id="rId36" Type="http://schemas.openxmlformats.org/officeDocument/2006/relationships/tags" Target="../tags/tag317.xml"/><Relationship Id="rId35" Type="http://schemas.openxmlformats.org/officeDocument/2006/relationships/tags" Target="../tags/tag316.xml"/><Relationship Id="rId34" Type="http://schemas.openxmlformats.org/officeDocument/2006/relationships/tags" Target="../tags/tag315.xml"/><Relationship Id="rId33" Type="http://schemas.openxmlformats.org/officeDocument/2006/relationships/tags" Target="../tags/tag314.xml"/><Relationship Id="rId32" Type="http://schemas.openxmlformats.org/officeDocument/2006/relationships/tags" Target="../tags/tag313.xml"/><Relationship Id="rId31" Type="http://schemas.openxmlformats.org/officeDocument/2006/relationships/tags" Target="../tags/tag312.xml"/><Relationship Id="rId30" Type="http://schemas.openxmlformats.org/officeDocument/2006/relationships/tags" Target="../tags/tag311.xml"/><Relationship Id="rId3" Type="http://schemas.openxmlformats.org/officeDocument/2006/relationships/tags" Target="../tags/tag286.xml"/><Relationship Id="rId29" Type="http://schemas.openxmlformats.org/officeDocument/2006/relationships/tags" Target="../tags/tag310.xml"/><Relationship Id="rId28" Type="http://schemas.openxmlformats.org/officeDocument/2006/relationships/tags" Target="../tags/tag309.xml"/><Relationship Id="rId27" Type="http://schemas.openxmlformats.org/officeDocument/2006/relationships/tags" Target="../tags/tag308.xml"/><Relationship Id="rId26" Type="http://schemas.openxmlformats.org/officeDocument/2006/relationships/tags" Target="../tags/tag307.xml"/><Relationship Id="rId25" Type="http://schemas.openxmlformats.org/officeDocument/2006/relationships/tags" Target="../tags/tag306.xml"/><Relationship Id="rId24" Type="http://schemas.openxmlformats.org/officeDocument/2006/relationships/tags" Target="../tags/tag305.xml"/><Relationship Id="rId23" Type="http://schemas.openxmlformats.org/officeDocument/2006/relationships/tags" Target="../tags/tag304.xml"/><Relationship Id="rId22" Type="http://schemas.openxmlformats.org/officeDocument/2006/relationships/tags" Target="../tags/tag303.xml"/><Relationship Id="rId21" Type="http://schemas.openxmlformats.org/officeDocument/2006/relationships/tags" Target="../tags/tag302.xml"/><Relationship Id="rId20" Type="http://schemas.openxmlformats.org/officeDocument/2006/relationships/tags" Target="../tags/tag301.xml"/><Relationship Id="rId2" Type="http://schemas.openxmlformats.org/officeDocument/2006/relationships/tags" Target="../tags/tag285.xml"/><Relationship Id="rId19" Type="http://schemas.openxmlformats.org/officeDocument/2006/relationships/image" Target="../media/image18.png"/><Relationship Id="rId18" Type="http://schemas.openxmlformats.org/officeDocument/2006/relationships/tags" Target="../tags/tag300.xml"/><Relationship Id="rId17" Type="http://schemas.openxmlformats.org/officeDocument/2006/relationships/tags" Target="../tags/tag299.xml"/><Relationship Id="rId16" Type="http://schemas.openxmlformats.org/officeDocument/2006/relationships/tags" Target="../tags/tag298.xml"/><Relationship Id="rId15" Type="http://schemas.openxmlformats.org/officeDocument/2006/relationships/tags" Target="../tags/tag297.xml"/><Relationship Id="rId14" Type="http://schemas.openxmlformats.org/officeDocument/2006/relationships/tags" Target="../tags/tag296.xml"/><Relationship Id="rId13" Type="http://schemas.openxmlformats.org/officeDocument/2006/relationships/tags" Target="../tags/tag295.xml"/><Relationship Id="rId12" Type="http://schemas.openxmlformats.org/officeDocument/2006/relationships/tags" Target="../tags/tag294.xml"/><Relationship Id="rId11" Type="http://schemas.openxmlformats.org/officeDocument/2006/relationships/tags" Target="../tags/tag293.xml"/><Relationship Id="rId10" Type="http://schemas.openxmlformats.org/officeDocument/2006/relationships/tags" Target="../tags/tag292.xml"/><Relationship Id="rId1" Type="http://schemas.openxmlformats.org/officeDocument/2006/relationships/tags" Target="../tags/tag284.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20.xml"/><Relationship Id="rId3" Type="http://schemas.openxmlformats.org/officeDocument/2006/relationships/tags" Target="../tags/tag319.xml"/><Relationship Id="rId2" Type="http://schemas.openxmlformats.org/officeDocument/2006/relationships/image" Target="../media/image18.png"/><Relationship Id="rId1" Type="http://schemas.openxmlformats.org/officeDocument/2006/relationships/tags" Target="../tags/tag3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2" Type="http://schemas.openxmlformats.org/officeDocument/2006/relationships/slideLayout" Target="../slideLayouts/slideLayout3.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tags" Target="../tags/tag13.xml"/></Relationships>
</file>

<file path=ppt/slides/_rels/slide4.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9" Type="http://schemas.openxmlformats.org/officeDocument/2006/relationships/slideLayout" Target="../slideLayouts/slideLayout3.xml"/><Relationship Id="rId48" Type="http://schemas.openxmlformats.org/officeDocument/2006/relationships/tags" Target="../tags/tag71.xml"/><Relationship Id="rId47" Type="http://schemas.openxmlformats.org/officeDocument/2006/relationships/tags" Target="../tags/tag70.xml"/><Relationship Id="rId46" Type="http://schemas.openxmlformats.org/officeDocument/2006/relationships/tags" Target="../tags/tag69.xml"/><Relationship Id="rId45" Type="http://schemas.openxmlformats.org/officeDocument/2006/relationships/tags" Target="../tags/tag68.xml"/><Relationship Id="rId44" Type="http://schemas.openxmlformats.org/officeDocument/2006/relationships/tags" Target="../tags/tag67.xml"/><Relationship Id="rId43" Type="http://schemas.openxmlformats.org/officeDocument/2006/relationships/tags" Target="../tags/tag66.xml"/><Relationship Id="rId42" Type="http://schemas.openxmlformats.org/officeDocument/2006/relationships/tags" Target="../tags/tag65.xml"/><Relationship Id="rId41" Type="http://schemas.openxmlformats.org/officeDocument/2006/relationships/tags" Target="../tags/tag64.xml"/><Relationship Id="rId40" Type="http://schemas.openxmlformats.org/officeDocument/2006/relationships/tags" Target="../tags/tag63.xml"/><Relationship Id="rId4" Type="http://schemas.openxmlformats.org/officeDocument/2006/relationships/tags" Target="../tags/tag27.xml"/><Relationship Id="rId39" Type="http://schemas.openxmlformats.org/officeDocument/2006/relationships/tags" Target="../tags/tag62.xml"/><Relationship Id="rId38" Type="http://schemas.openxmlformats.org/officeDocument/2006/relationships/tags" Target="../tags/tag61.xml"/><Relationship Id="rId37" Type="http://schemas.openxmlformats.org/officeDocument/2006/relationships/tags" Target="../tags/tag60.xml"/><Relationship Id="rId36" Type="http://schemas.openxmlformats.org/officeDocument/2006/relationships/tags" Target="../tags/tag59.xml"/><Relationship Id="rId35" Type="http://schemas.openxmlformats.org/officeDocument/2006/relationships/tags" Target="../tags/tag58.xml"/><Relationship Id="rId34" Type="http://schemas.openxmlformats.org/officeDocument/2006/relationships/tags" Target="../tags/tag57.xml"/><Relationship Id="rId33" Type="http://schemas.openxmlformats.org/officeDocument/2006/relationships/tags" Target="../tags/tag56.xml"/><Relationship Id="rId32" Type="http://schemas.openxmlformats.org/officeDocument/2006/relationships/tags" Target="../tags/tag55.xml"/><Relationship Id="rId31" Type="http://schemas.openxmlformats.org/officeDocument/2006/relationships/tags" Target="../tags/tag54.xml"/><Relationship Id="rId30" Type="http://schemas.openxmlformats.org/officeDocument/2006/relationships/tags" Target="../tags/tag53.xml"/><Relationship Id="rId3" Type="http://schemas.openxmlformats.org/officeDocument/2006/relationships/tags" Target="../tags/tag26.xml"/><Relationship Id="rId29" Type="http://schemas.openxmlformats.org/officeDocument/2006/relationships/tags" Target="../tags/tag52.xml"/><Relationship Id="rId28" Type="http://schemas.openxmlformats.org/officeDocument/2006/relationships/tags" Target="../tags/tag51.xml"/><Relationship Id="rId27" Type="http://schemas.openxmlformats.org/officeDocument/2006/relationships/tags" Target="../tags/tag50.xml"/><Relationship Id="rId26" Type="http://schemas.openxmlformats.org/officeDocument/2006/relationships/tags" Target="../tags/tag49.xml"/><Relationship Id="rId25" Type="http://schemas.openxmlformats.org/officeDocument/2006/relationships/tags" Target="../tags/tag48.xml"/><Relationship Id="rId24" Type="http://schemas.openxmlformats.org/officeDocument/2006/relationships/tags" Target="../tags/tag47.xml"/><Relationship Id="rId23" Type="http://schemas.openxmlformats.org/officeDocument/2006/relationships/tags" Target="../tags/tag46.xml"/><Relationship Id="rId22" Type="http://schemas.openxmlformats.org/officeDocument/2006/relationships/tags" Target="../tags/tag45.xml"/><Relationship Id="rId21" Type="http://schemas.openxmlformats.org/officeDocument/2006/relationships/tags" Target="../tags/tag44.xml"/><Relationship Id="rId20" Type="http://schemas.openxmlformats.org/officeDocument/2006/relationships/tags" Target="../tags/tag43.xml"/><Relationship Id="rId2" Type="http://schemas.openxmlformats.org/officeDocument/2006/relationships/tags" Target="../tags/tag25.xml"/><Relationship Id="rId19" Type="http://schemas.openxmlformats.org/officeDocument/2006/relationships/tags" Target="../tags/tag42.xml"/><Relationship Id="rId18" Type="http://schemas.openxmlformats.org/officeDocument/2006/relationships/tags" Target="../tags/tag41.xml"/><Relationship Id="rId17" Type="http://schemas.openxmlformats.org/officeDocument/2006/relationships/tags" Target="../tags/tag40.xml"/><Relationship Id="rId16" Type="http://schemas.openxmlformats.org/officeDocument/2006/relationships/tags" Target="../tags/tag39.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tags" Target="../tags/tag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3" Type="http://schemas.openxmlformats.org/officeDocument/2006/relationships/slideLayout" Target="../slideLayouts/slideLayout2.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tags" Target="../tags/tag72.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image" Target="../media/image9.png"/><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image" Target="../media/image8.png"/><Relationship Id="rId2" Type="http://schemas.openxmlformats.org/officeDocument/2006/relationships/image" Target="../media/image7.png"/><Relationship Id="rId18" Type="http://schemas.openxmlformats.org/officeDocument/2006/relationships/slideLayout" Target="../slideLayouts/slideLayout3.xml"/><Relationship Id="rId17" Type="http://schemas.openxmlformats.org/officeDocument/2006/relationships/tags" Target="../tags/tag100.xml"/><Relationship Id="rId16" Type="http://schemas.openxmlformats.org/officeDocument/2006/relationships/tags" Target="../tags/tag99.xml"/><Relationship Id="rId15" Type="http://schemas.openxmlformats.org/officeDocument/2006/relationships/tags" Target="../tags/tag98.xml"/><Relationship Id="rId14" Type="http://schemas.openxmlformats.org/officeDocument/2006/relationships/tags" Target="../tags/tag97.xml"/><Relationship Id="rId13" Type="http://schemas.openxmlformats.org/officeDocument/2006/relationships/tags" Target="../tags/tag96.xml"/><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tags" Target="../tags/tag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idx="10"/>
          </p:nvPr>
        </p:nvSpPr>
        <p:spPr>
          <a:xfrm>
            <a:off x="3665220" y="4495165"/>
            <a:ext cx="4742815" cy="532130"/>
          </a:xfrm>
        </p:spPr>
        <p:txBody>
          <a:bodyPr/>
          <a:lstStyle/>
          <a:p>
            <a:r>
              <a:rPr lang="zh-CN">
                <a:solidFill>
                  <a:srgbClr val="0070C0"/>
                </a:solidFill>
                <a:sym typeface="+mn-ea"/>
              </a:rPr>
              <a:t>数智化部</a:t>
            </a:r>
            <a:endParaRPr lang="zh-CN">
              <a:solidFill>
                <a:srgbClr val="0070C0"/>
              </a:solidFill>
              <a:sym typeface="+mn-ea"/>
            </a:endParaRPr>
          </a:p>
          <a:p>
            <a:r>
              <a:rPr lang="zh-CN">
                <a:solidFill>
                  <a:srgbClr val="0070C0"/>
                </a:solidFill>
                <a:sym typeface="+mn-ea"/>
              </a:rPr>
              <a:t>中台管理处（中台运营支撑中心）</a:t>
            </a:r>
            <a:endParaRPr lang="zh-CN">
              <a:solidFill>
                <a:srgbClr val="0070C0"/>
              </a:solidFill>
              <a:sym typeface="+mn-ea"/>
            </a:endParaRPr>
          </a:p>
          <a:p>
            <a:r>
              <a:rPr lang="en-US" altLang="zh-CN">
                <a:solidFill>
                  <a:srgbClr val="0070C0"/>
                </a:solidFill>
              </a:rPr>
              <a:t>2025</a:t>
            </a:r>
            <a:r>
              <a:rPr lang="zh-CN" altLang="en-US">
                <a:solidFill>
                  <a:srgbClr val="0070C0"/>
                </a:solidFill>
              </a:rPr>
              <a:t>年</a:t>
            </a:r>
            <a:r>
              <a:rPr lang="en-US" altLang="zh-CN">
                <a:solidFill>
                  <a:srgbClr val="0070C0"/>
                </a:solidFill>
              </a:rPr>
              <a:t>6</a:t>
            </a:r>
            <a:r>
              <a:rPr lang="zh-CN" altLang="en-US">
                <a:solidFill>
                  <a:srgbClr val="0070C0"/>
                </a:solidFill>
              </a:rPr>
              <a:t>月</a:t>
            </a:r>
            <a:endParaRPr lang="zh-CN" altLang="en-US">
              <a:solidFill>
                <a:srgbClr val="0070C0"/>
              </a:solidFill>
            </a:endParaRPr>
          </a:p>
        </p:txBody>
      </p:sp>
      <p:sp>
        <p:nvSpPr>
          <p:cNvPr id="2" name="标题 1"/>
          <p:cNvSpPr>
            <a:spLocks noGrp="1"/>
          </p:cNvSpPr>
          <p:nvPr>
            <p:ph type="title"/>
          </p:nvPr>
        </p:nvSpPr>
        <p:spPr/>
        <p:txBody>
          <a:bodyPr/>
          <a:lstStyle/>
          <a:p>
            <a:r>
              <a:rPr lang="en-US" altLang="zh-CN" sz="5400">
                <a:solidFill>
                  <a:srgbClr val="0070C0"/>
                </a:solidFill>
                <a:sym typeface="+mn-ea"/>
              </a:rPr>
              <a:t>AI数智化</a:t>
            </a:r>
            <a:r>
              <a:rPr lang="zh-CN" altLang="zh-CN" sz="5400">
                <a:solidFill>
                  <a:srgbClr val="0070C0"/>
                </a:solidFill>
                <a:sym typeface="+mn-ea"/>
              </a:rPr>
              <a:t>能力</a:t>
            </a:r>
            <a:r>
              <a:rPr lang="en-US" altLang="zh-CN" sz="5400">
                <a:solidFill>
                  <a:srgbClr val="0070C0"/>
                </a:solidFill>
                <a:sym typeface="+mn-ea"/>
              </a:rPr>
              <a:t>产品</a:t>
            </a:r>
            <a:r>
              <a:rPr lang="zh-CN" altLang="en-US" sz="5400">
                <a:solidFill>
                  <a:srgbClr val="0070C0"/>
                </a:solidFill>
                <a:sym typeface="+mn-ea"/>
              </a:rPr>
              <a:t>宣讲</a:t>
            </a:r>
            <a:endParaRPr lang="zh-CN" altLang="en-US" sz="5400" dirty="0">
              <a:solidFill>
                <a:srgbClr val="0070C0"/>
              </a:solidFill>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buClrTx/>
              <a:buSzTx/>
              <a:buFontTx/>
            </a:pPr>
            <a:r>
              <a:rPr lang="en-US" altLang="zh-CN" sz="3000" noProof="0" dirty="0">
                <a:ln>
                  <a:noFill/>
                </a:ln>
                <a:solidFill>
                  <a:srgbClr val="0070C0"/>
                </a:solidFill>
                <a:effectLst/>
                <a:uLnTx/>
                <a:uFillTx/>
                <a:cs typeface="+mn-ea"/>
                <a:sym typeface="+mn-ea"/>
              </a:rPr>
              <a:t>你说我记智能语音记录解决方案</a:t>
            </a:r>
            <a:endParaRPr lang="en-US" altLang="zh-CN" sz="3000" noProof="0" dirty="0">
              <a:ln>
                <a:noFill/>
              </a:ln>
              <a:solidFill>
                <a:srgbClr val="0070C0"/>
              </a:solidFill>
              <a:effectLst/>
              <a:uLnTx/>
              <a:uFillTx/>
              <a:cs typeface="+mn-ea"/>
              <a:sym typeface="+mn-ea"/>
            </a:endParaRPr>
          </a:p>
        </p:txBody>
      </p:sp>
      <p:grpSp>
        <p:nvGrpSpPr>
          <p:cNvPr id="6" name="组合 5"/>
          <p:cNvGrpSpPr/>
          <p:nvPr/>
        </p:nvGrpSpPr>
        <p:grpSpPr>
          <a:xfrm>
            <a:off x="0" y="707390"/>
            <a:ext cx="12192635" cy="935990"/>
            <a:chOff x="0" y="1114"/>
            <a:chExt cx="19201" cy="1474"/>
          </a:xfrm>
        </p:grpSpPr>
        <p:sp>
          <p:nvSpPr>
            <p:cNvPr id="7" name="文本框 6"/>
            <p:cNvSpPr txBox="1"/>
            <p:nvPr/>
          </p:nvSpPr>
          <p:spPr>
            <a:xfrm>
              <a:off x="1" y="1114"/>
              <a:ext cx="19200" cy="1474"/>
            </a:xfrm>
            <a:prstGeom prst="rect">
              <a:avLst/>
            </a:prstGeom>
            <a:solidFill>
              <a:srgbClr val="E8EAF1"/>
            </a:solidFill>
          </p:spPr>
          <p:txBody>
            <a:bodyPr wrap="square" lIns="359964" tIns="46795" rIns="359964" bIns="46795" rtlCol="0" anchor="ctr" anchorCtr="0">
              <a:noAutofit/>
            </a:bodyPr>
            <a:lstStyle>
              <a:defPPr>
                <a:defRPr lang="en-US"/>
              </a:defPPr>
              <a:lvl1pPr indent="457200">
                <a:lnSpc>
                  <a:spcPct val="120000"/>
                </a:lnSpc>
                <a:defRPr sz="1600" b="1">
                  <a:solidFill>
                    <a:srgbClr val="0070C0"/>
                  </a:solidFill>
                  <a:latin typeface="微软雅黑" panose="020B0503020204020204" charset="-122"/>
                  <a:ea typeface="微软雅黑" panose="020B0503020204020204" charset="-122"/>
                  <a:cs typeface="+mn-ea"/>
                </a:defRPr>
              </a:lvl1pPr>
            </a:lstStyle>
            <a:p>
              <a:pPr lvl="0" algn="just" defTabSz="457200">
                <a:spcBef>
                  <a:spcPts val="0"/>
                </a:spcBef>
                <a:spcAft>
                  <a:spcPts val="0"/>
                </a:spcAft>
                <a:buClrTx/>
                <a:buSzTx/>
                <a:buFontTx/>
                <a:defRPr/>
              </a:pPr>
              <a:endParaRPr lang="zh-CN" altLang="en-US" noProof="0" dirty="0">
                <a:ln>
                  <a:noFill/>
                </a:ln>
                <a:effectLst/>
                <a:uLnTx/>
                <a:uFillTx/>
                <a:sym typeface="+mn-lt"/>
              </a:endParaRPr>
            </a:p>
          </p:txBody>
        </p:sp>
        <p:sp>
          <p:nvSpPr>
            <p:cNvPr id="8" name="文本框 7"/>
            <p:cNvSpPr txBox="1"/>
            <p:nvPr/>
          </p:nvSpPr>
          <p:spPr>
            <a:xfrm>
              <a:off x="0" y="1274"/>
              <a:ext cx="19201" cy="1154"/>
            </a:xfrm>
            <a:prstGeom prst="rect">
              <a:avLst/>
            </a:prstGeom>
            <a:noFill/>
            <a:extLst>
              <a:ext uri="{909E8E84-426E-40DD-AFC4-6F175D3DCCD1}">
                <a14:hiddenFill xmlns:a14="http://schemas.microsoft.com/office/drawing/2010/main">
                  <a:solidFill>
                    <a:srgbClr val="BFE5FF">
                      <a:alpha val="36000"/>
                    </a:srgbClr>
                  </a:solidFill>
                </a14:hiddenFill>
              </a:ext>
            </a:extLst>
          </p:spPr>
          <p:txBody>
            <a:bodyPr wrap="square" lIns="180000" rIns="180000" rtlCol="0">
              <a:noAutofit/>
            </a:bodyPr>
            <a:lstStyle/>
            <a:p>
              <a:pPr marR="0" lvl="0" indent="360045" algn="just" defTabSz="457200" rtl="0" fontAlgn="auto">
                <a:lnSpc>
                  <a:spcPct val="140000"/>
                </a:lnSpc>
                <a:spcBef>
                  <a:spcPts val="0"/>
                </a:spcBef>
                <a:spcAft>
                  <a:spcPts val="0"/>
                </a:spcAft>
                <a:buClrTx/>
                <a:buSzTx/>
                <a:buFontTx/>
                <a:buNone/>
                <a:defRPr/>
              </a:pP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你说我记提供录音、转写、校对、检索等一站式功能，以及基于AI技术能够对转写文本进行润色、纠错及纪要总结，适用于会议记录、沟通协作、关键内容提炼、知识沉淀等核心办公场景。</a:t>
              </a: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a:p>
              <a:pPr marR="0" lvl="0" indent="360045" algn="just" defTabSz="457200" rtl="0" fontAlgn="auto">
                <a:lnSpc>
                  <a:spcPct val="140000"/>
                </a:lnSpc>
                <a:spcBef>
                  <a:spcPts val="0"/>
                </a:spcBef>
                <a:spcAft>
                  <a:spcPts val="0"/>
                </a:spcAft>
                <a:buClrTx/>
                <a:buSzTx/>
                <a:buFontTx/>
                <a:buNone/>
                <a:defRPr/>
              </a:pP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p:txBody>
        </p:sp>
      </p:grpSp>
      <p:pic>
        <p:nvPicPr>
          <p:cNvPr id="5" name="图形 16"/>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3277235" y="2000885"/>
            <a:ext cx="5655945" cy="3217545"/>
          </a:xfrm>
          <a:prstGeom prst="rect">
            <a:avLst/>
          </a:prstGeom>
        </p:spPr>
      </p:pic>
      <p:pic>
        <p:nvPicPr>
          <p:cNvPr id="9" name="图形 270"/>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9079230" y="2000885"/>
            <a:ext cx="2676525" cy="3261995"/>
          </a:xfrm>
          <a:prstGeom prst="rect">
            <a:avLst/>
          </a:prstGeom>
        </p:spPr>
      </p:pic>
      <p:pic>
        <p:nvPicPr>
          <p:cNvPr id="10" name="图形 6"/>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437515" y="2000885"/>
            <a:ext cx="2676525" cy="3220720"/>
          </a:xfrm>
          <a:prstGeom prst="rect">
            <a:avLst/>
          </a:prstGeom>
        </p:spPr>
      </p:pic>
      <p:sp>
        <p:nvSpPr>
          <p:cNvPr id="85" name="矩形 22"/>
          <p:cNvSpPr/>
          <p:nvPr>
            <p:custDataLst>
              <p:tags r:id="rId10"/>
            </p:custDataLst>
          </p:nvPr>
        </p:nvSpPr>
        <p:spPr>
          <a:xfrm>
            <a:off x="438150" y="5285105"/>
            <a:ext cx="5488305" cy="1334770"/>
          </a:xfrm>
          <a:prstGeom prst="roundRect">
            <a:avLst>
              <a:gd name="adj" fmla="val 1051"/>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b="1">
              <a:solidFill>
                <a:schemeClr val="bg1"/>
              </a:solidFill>
              <a:latin typeface="微软雅黑" panose="020B0503020204020204" charset="-122"/>
              <a:ea typeface="微软雅黑" panose="020B0503020204020204" charset="-122"/>
              <a:sym typeface="+mn-lt"/>
            </a:endParaRPr>
          </a:p>
        </p:txBody>
      </p:sp>
      <p:sp>
        <p:nvSpPr>
          <p:cNvPr id="86" name="矩形 22"/>
          <p:cNvSpPr/>
          <p:nvPr>
            <p:custDataLst>
              <p:tags r:id="rId11"/>
            </p:custDataLst>
          </p:nvPr>
        </p:nvSpPr>
        <p:spPr>
          <a:xfrm>
            <a:off x="6190615" y="5285740"/>
            <a:ext cx="5565775" cy="1334770"/>
          </a:xfrm>
          <a:prstGeom prst="roundRect">
            <a:avLst>
              <a:gd name="adj" fmla="val 1051"/>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b="1">
              <a:solidFill>
                <a:schemeClr val="bg1"/>
              </a:solidFill>
              <a:latin typeface="微软雅黑" panose="020B0503020204020204" charset="-122"/>
              <a:ea typeface="微软雅黑" panose="020B0503020204020204" charset="-122"/>
              <a:sym typeface="+mn-lt"/>
            </a:endParaRPr>
          </a:p>
        </p:txBody>
      </p:sp>
      <p:sp>
        <p:nvSpPr>
          <p:cNvPr id="21" name="文本框 20"/>
          <p:cNvSpPr txBox="1"/>
          <p:nvPr/>
        </p:nvSpPr>
        <p:spPr>
          <a:xfrm>
            <a:off x="586740" y="5351145"/>
            <a:ext cx="5339715" cy="725170"/>
          </a:xfrm>
          <a:prstGeom prst="rect">
            <a:avLst/>
          </a:prstGeom>
          <a:noFill/>
        </p:spPr>
        <p:txBody>
          <a:bodyPr wrap="square" rtlCol="0" anchor="t">
            <a:noAutofit/>
          </a:bodyPr>
          <a:p>
            <a:pPr marL="171450" indent="-171450" algn="just" fontAlgn="auto">
              <a:lnSpc>
                <a:spcPct val="150000"/>
              </a:lnSpc>
              <a:spcBef>
                <a:spcPts val="0"/>
              </a:spcBef>
              <a:spcAft>
                <a:spcPts val="0"/>
              </a:spcAft>
              <a:buFont typeface="Arial" panose="020B0604020202020204" pitchFamily="34" charset="0"/>
              <a:buChar char="•"/>
            </a:pPr>
            <a:r>
              <a:rPr lang="zh-CN" altLang="en-US" sz="1200" dirty="0">
                <a:solidFill>
                  <a:schemeClr val="tx1"/>
                </a:solidFill>
                <a:latin typeface="微软雅黑" panose="020B0503020204020204" charset="-122"/>
                <a:ea typeface="微软雅黑" panose="020B0503020204020204" charset="-122"/>
              </a:rPr>
              <a:t>已落地广东、广西、江西等</a:t>
            </a:r>
            <a:r>
              <a:rPr lang="en-US" altLang="zh-CN" sz="1200" dirty="0">
                <a:solidFill>
                  <a:schemeClr val="tx1"/>
                </a:solidFill>
                <a:latin typeface="微软雅黑" panose="020B0503020204020204" charset="-122"/>
                <a:ea typeface="微软雅黑" panose="020B0503020204020204" charset="-122"/>
              </a:rPr>
              <a:t>31</a:t>
            </a:r>
            <a:r>
              <a:rPr lang="zh-CN" altLang="en-US" sz="1200" dirty="0">
                <a:solidFill>
                  <a:schemeClr val="tx1"/>
                </a:solidFill>
                <a:latin typeface="微软雅黑" panose="020B0503020204020204" charset="-122"/>
                <a:ea typeface="微软雅黑" panose="020B0503020204020204" charset="-122"/>
              </a:rPr>
              <a:t>个省份公司，集成进星火党建、</a:t>
            </a:r>
            <a:r>
              <a:rPr lang="en-US" altLang="zh-CN" sz="1200" dirty="0">
                <a:solidFill>
                  <a:schemeClr val="tx1"/>
                </a:solidFill>
                <a:latin typeface="微软雅黑" panose="020B0503020204020204" charset="-122"/>
                <a:ea typeface="微软雅黑" panose="020B0503020204020204" charset="-122"/>
              </a:rPr>
              <a:t>AI Office</a:t>
            </a:r>
            <a:r>
              <a:rPr lang="zh-CN" altLang="en-US" sz="1200" dirty="0">
                <a:solidFill>
                  <a:schemeClr val="tx1"/>
                </a:solidFill>
                <a:latin typeface="微软雅黑" panose="020B0503020204020204" charset="-122"/>
                <a:ea typeface="微软雅黑" panose="020B0503020204020204" charset="-122"/>
              </a:rPr>
              <a:t>及各省</a:t>
            </a:r>
            <a:r>
              <a:rPr lang="en-US" altLang="zh-CN" sz="1200" dirty="0">
                <a:solidFill>
                  <a:schemeClr val="tx1"/>
                </a:solidFill>
                <a:latin typeface="微软雅黑" panose="020B0503020204020204" charset="-122"/>
                <a:ea typeface="微软雅黑" panose="020B0503020204020204" charset="-122"/>
              </a:rPr>
              <a:t>MOA</a:t>
            </a:r>
            <a:r>
              <a:rPr lang="zh-CN" altLang="en-US" sz="1200" dirty="0">
                <a:solidFill>
                  <a:schemeClr val="tx1"/>
                </a:solidFill>
                <a:latin typeface="微软雅黑" panose="020B0503020204020204" charset="-122"/>
                <a:ea typeface="微软雅黑" panose="020B0503020204020204" charset="-122"/>
              </a:rPr>
              <a:t>等</a:t>
            </a:r>
            <a:r>
              <a:rPr lang="en-US" altLang="zh-CN" sz="1200" dirty="0">
                <a:solidFill>
                  <a:schemeClr val="tx1"/>
                </a:solidFill>
                <a:latin typeface="微软雅黑" panose="020B0503020204020204" charset="-122"/>
                <a:ea typeface="微软雅黑" panose="020B0503020204020204" charset="-122"/>
              </a:rPr>
              <a:t>APP</a:t>
            </a:r>
            <a:r>
              <a:rPr lang="zh-CN" altLang="en-US" sz="1200" dirty="0">
                <a:solidFill>
                  <a:schemeClr val="tx1"/>
                </a:solidFill>
                <a:latin typeface="微软雅黑" panose="020B0503020204020204" charset="-122"/>
                <a:ea typeface="微软雅黑" panose="020B0503020204020204" charset="-122"/>
              </a:rPr>
              <a:t>应用。</a:t>
            </a:r>
            <a:endParaRPr lang="zh-CN" altLang="en-US" sz="1200" dirty="0">
              <a:solidFill>
                <a:schemeClr val="tx1"/>
              </a:solidFill>
              <a:latin typeface="微软雅黑" panose="020B0503020204020204" charset="-122"/>
              <a:ea typeface="微软雅黑" panose="020B0503020204020204" charset="-122"/>
            </a:endParaRPr>
          </a:p>
        </p:txBody>
      </p:sp>
      <p:sp>
        <p:nvSpPr>
          <p:cNvPr id="88" name="圆角矩形 24"/>
          <p:cNvSpPr txBox="1"/>
          <p:nvPr/>
        </p:nvSpPr>
        <p:spPr>
          <a:xfrm>
            <a:off x="437515" y="5285105"/>
            <a:ext cx="311785" cy="1334770"/>
          </a:xfrm>
          <a:prstGeom prst="roundRect">
            <a:avLst>
              <a:gd name="adj" fmla="val 8068"/>
            </a:avLst>
          </a:prstGeom>
          <a:solidFill>
            <a:srgbClr val="4472C4"/>
          </a:solidFill>
          <a:ln>
            <a:solidFill>
              <a:sysClr val="window" lastClr="FFFFFF"/>
            </a:solidFill>
          </a:ln>
        </p:spPr>
        <p:txBody>
          <a:bodyPr vert="horz" wrap="square" lIns="91440" tIns="45720" rIns="91440" bIns="45720" numCol="1" spcCol="0" rtlCol="0" fromWordArt="0" anchor="ctr" anchorCtr="0" forceAA="0" compatLnSpc="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rPr>
              <a:t>内部应用</a:t>
            </a:r>
            <a:endPar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9" name="圆角矩形 24"/>
          <p:cNvSpPr txBox="1"/>
          <p:nvPr/>
        </p:nvSpPr>
        <p:spPr>
          <a:xfrm>
            <a:off x="6190615" y="5285105"/>
            <a:ext cx="311785" cy="1334770"/>
          </a:xfrm>
          <a:prstGeom prst="roundRect">
            <a:avLst>
              <a:gd name="adj" fmla="val 8068"/>
            </a:avLst>
          </a:prstGeom>
          <a:solidFill>
            <a:srgbClr val="4472C4"/>
          </a:solidFill>
          <a:ln>
            <a:solidFill>
              <a:sysClr val="window" lastClr="FFFFFF"/>
            </a:solidFill>
          </a:ln>
        </p:spPr>
        <p:txBody>
          <a:bodyPr vert="horz" wrap="square" lIns="91440" tIns="45720" rIns="91440" bIns="45720" numCol="1" spcCol="0" rtlCol="0" fromWordArt="0" anchor="ctr" anchorCtr="0" forceAA="0" compatLnSpc="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rPr>
              <a:t>客户案例</a:t>
            </a:r>
            <a:endPar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92" name="文本框 91"/>
          <p:cNvSpPr txBox="1"/>
          <p:nvPr/>
        </p:nvSpPr>
        <p:spPr>
          <a:xfrm>
            <a:off x="6642735" y="5619750"/>
            <a:ext cx="5076190" cy="955040"/>
          </a:xfrm>
          <a:prstGeom prst="rect">
            <a:avLst/>
          </a:prstGeom>
          <a:noFill/>
        </p:spPr>
        <p:txBody>
          <a:bodyPr wrap="square" rtlCol="0">
            <a:noAutofit/>
          </a:bodyPr>
          <a:p>
            <a:pPr marL="171450" lvl="0" indent="-171450" algn="just" fontAlgn="auto">
              <a:lnSpc>
                <a:spcPct val="150000"/>
              </a:lnSpc>
              <a:buClrTx/>
              <a:buSzTx/>
              <a:buFont typeface="Arial" panose="020B0604020202020204" pitchFamily="34" charset="0"/>
              <a:buChar char="•"/>
            </a:pPr>
            <a:r>
              <a:rPr kumimoji="1" lang="zh-CN" altLang="en-US" sz="1200" dirty="0">
                <a:latin typeface="微软雅黑" panose="020B0503020204020204" charset="-122"/>
                <a:ea typeface="微软雅黑" panose="020B0503020204020204" charset="-122"/>
                <a:sym typeface="+mn-ea"/>
              </a:rPr>
              <a:t>以标准化</a:t>
            </a:r>
            <a:r>
              <a:rPr kumimoji="1" lang="en-US" altLang="zh-CN" sz="1200" dirty="0">
                <a:latin typeface="微软雅黑" panose="020B0503020204020204" charset="-122"/>
                <a:ea typeface="微软雅黑" panose="020B0503020204020204" charset="-122"/>
                <a:sym typeface="+mn-ea"/>
              </a:rPr>
              <a:t>SDK</a:t>
            </a:r>
            <a:r>
              <a:rPr kumimoji="1" lang="zh-CN" altLang="en-US" sz="1200" dirty="0">
                <a:latin typeface="微软雅黑" panose="020B0503020204020204" charset="-122"/>
                <a:ea typeface="微软雅黑" panose="020B0503020204020204" charset="-122"/>
                <a:sym typeface="+mn-ea"/>
              </a:rPr>
              <a:t>方式，</a:t>
            </a:r>
            <a:r>
              <a:rPr kumimoji="1" lang="en-US" altLang="zh-CN" sz="1200" dirty="0">
                <a:latin typeface="微软雅黑" panose="020B0503020204020204" charset="-122"/>
                <a:ea typeface="微软雅黑" panose="020B0503020204020204" charset="-122"/>
                <a:sym typeface="+mn-ea"/>
              </a:rPr>
              <a:t>1</a:t>
            </a:r>
            <a:r>
              <a:rPr kumimoji="1" lang="zh-CN" altLang="en-US" sz="1200" dirty="0">
                <a:latin typeface="微软雅黑" panose="020B0503020204020204" charset="-122"/>
                <a:ea typeface="微软雅黑" panose="020B0503020204020204" charset="-122"/>
                <a:sym typeface="+mn-ea"/>
              </a:rPr>
              <a:t>周集成进入客户智慧党建平台，应用于党员“三会一课”、日常办公，帮助企业员工节省</a:t>
            </a:r>
            <a:r>
              <a:rPr kumimoji="1" lang="en-US" altLang="zh-CN" sz="1200" dirty="0">
                <a:latin typeface="微软雅黑" panose="020B0503020204020204" charset="-122"/>
                <a:ea typeface="微软雅黑" panose="020B0503020204020204" charset="-122"/>
                <a:sym typeface="+mn-ea"/>
              </a:rPr>
              <a:t>80%</a:t>
            </a:r>
            <a:r>
              <a:rPr kumimoji="1" lang="zh-CN" altLang="en-US" sz="1200" dirty="0">
                <a:latin typeface="微软雅黑" panose="020B0503020204020204" charset="-122"/>
                <a:ea typeface="微软雅黑" panose="020B0503020204020204" charset="-122"/>
                <a:sym typeface="+mn-ea"/>
              </a:rPr>
              <a:t>会议记录整理时间。，获得领导及同事的高度评价。</a:t>
            </a:r>
            <a:endParaRPr kumimoji="1" lang="zh-CN" altLang="en-US" sz="1200" dirty="0">
              <a:latin typeface="微软雅黑" panose="020B0503020204020204" charset="-122"/>
              <a:ea typeface="微软雅黑" panose="020B0503020204020204" charset="-122"/>
              <a:sym typeface="+mn-ea"/>
            </a:endParaRPr>
          </a:p>
        </p:txBody>
      </p:sp>
      <p:sp>
        <p:nvSpPr>
          <p:cNvPr id="24" name="TextBox 35"/>
          <p:cNvSpPr/>
          <p:nvPr/>
        </p:nvSpPr>
        <p:spPr bwMode="gray">
          <a:xfrm>
            <a:off x="6643370" y="5285740"/>
            <a:ext cx="2435860" cy="429260"/>
          </a:xfrm>
          <a:prstGeom prst="rect">
            <a:avLst/>
          </a:prstGeom>
          <a:gradFill>
            <a:gsLst>
              <a:gs pos="0">
                <a:srgbClr val="08BAFC">
                  <a:alpha val="0"/>
                </a:srgbClr>
              </a:gs>
              <a:gs pos="100000">
                <a:srgbClr val="00B0F0">
                  <a:alpha val="0"/>
                </a:srgbClr>
              </a:gs>
              <a:gs pos="47000">
                <a:srgbClr val="0162C6">
                  <a:alpha val="1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171450" indent="-171450" algn="just">
              <a:lnSpc>
                <a:spcPct val="150000"/>
              </a:lnSpc>
              <a:spcBef>
                <a:spcPts val="0"/>
              </a:spcBef>
              <a:spcAft>
                <a:spcPts val="0"/>
              </a:spcAft>
              <a:buClrTx/>
              <a:buSzTx/>
              <a:buFont typeface="Arial" panose="020B0604020202020204" pitchFamily="34" charset="0"/>
              <a:buChar char="•"/>
            </a:pPr>
            <a:r>
              <a:rPr lang="zh-CN" altLang="en-US" sz="1200" b="1" dirty="0">
                <a:solidFill>
                  <a:schemeClr val="tx1"/>
                </a:solidFill>
                <a:latin typeface="微软雅黑" panose="020B0503020204020204" charset="-122"/>
                <a:ea typeface="微软雅黑" panose="020B0503020204020204" charset="-122"/>
                <a:sym typeface="+mn-lt"/>
              </a:rPr>
              <a:t>落地项目：中汽中心智慧党建</a:t>
            </a:r>
            <a:endParaRPr lang="en-US" altLang="zh-CN" sz="1000" b="1" dirty="0">
              <a:solidFill>
                <a:schemeClr val="tx1"/>
              </a:solidFill>
              <a:latin typeface="微软雅黑" panose="020B0503020204020204" charset="-122"/>
              <a:ea typeface="微软雅黑" panose="020B0503020204020204" charset="-122"/>
              <a:sym typeface="+mn-lt"/>
            </a:endParaRPr>
          </a:p>
        </p:txBody>
      </p:sp>
      <p:sp>
        <p:nvSpPr>
          <p:cNvPr id="26" name="文本框 25"/>
          <p:cNvSpPr txBox="1"/>
          <p:nvPr/>
        </p:nvSpPr>
        <p:spPr>
          <a:xfrm>
            <a:off x="712470" y="2251075"/>
            <a:ext cx="2094865" cy="2676525"/>
          </a:xfrm>
          <a:prstGeom prst="rect">
            <a:avLst/>
          </a:prstGeom>
          <a:noFill/>
        </p:spPr>
        <p:txBody>
          <a:bodyPr wrap="square">
            <a:spAutoFit/>
          </a:bodyPr>
          <a:p>
            <a:pPr>
              <a:lnSpc>
                <a:spcPct val="150000"/>
              </a:lnSpc>
            </a:pPr>
            <a:r>
              <a:rPr lang="zh-CN" altLang="en-US" sz="1400" dirty="0">
                <a:latin typeface="微软雅黑" panose="020B0503020204020204" charset="-122"/>
                <a:ea typeface="微软雅黑" panose="020B0503020204020204" charset="-122"/>
              </a:rPr>
              <a:t>会议</a:t>
            </a:r>
            <a:r>
              <a:rPr lang="en-US" altLang="zh-CN" sz="1400" dirty="0">
                <a:latin typeface="微软雅黑" panose="020B0503020204020204" charset="-122"/>
                <a:ea typeface="微软雅黑" panose="020B0503020204020204" charset="-122"/>
              </a:rPr>
              <a:t>/</a:t>
            </a:r>
            <a:r>
              <a:rPr lang="zh-CN" altLang="en-US" sz="1400" dirty="0">
                <a:latin typeface="微软雅黑" panose="020B0503020204020204" charset="-122"/>
                <a:ea typeface="微软雅黑" panose="020B0503020204020204" charset="-122"/>
              </a:rPr>
              <a:t>沟通，人工记录速度慢，</a:t>
            </a:r>
            <a:r>
              <a:rPr lang="zh-CN" altLang="en-US" sz="1400" b="1" dirty="0">
                <a:solidFill>
                  <a:srgbClr val="BB130D"/>
                </a:solidFill>
                <a:latin typeface="微软雅黑" panose="020B0503020204020204" charset="-122"/>
                <a:ea typeface="微软雅黑" panose="020B0503020204020204" charset="-122"/>
              </a:rPr>
              <a:t>易遗漏</a:t>
            </a:r>
            <a:r>
              <a:rPr lang="zh-CN" altLang="en-US" sz="1400" dirty="0">
                <a:latin typeface="微软雅黑" panose="020B0503020204020204" charset="-122"/>
                <a:ea typeface="微软雅黑" panose="020B0503020204020204" charset="-122"/>
              </a:rPr>
              <a:t>关键信息</a:t>
            </a:r>
            <a:endParaRPr lang="en-US" altLang="zh-CN" sz="1400" dirty="0">
              <a:latin typeface="微软雅黑" panose="020B0503020204020204" charset="-122"/>
              <a:ea typeface="微软雅黑" panose="020B0503020204020204" charset="-122"/>
            </a:endParaRPr>
          </a:p>
          <a:p>
            <a:pPr>
              <a:lnSpc>
                <a:spcPct val="150000"/>
              </a:lnSpc>
            </a:pPr>
            <a:endParaRPr lang="en-US" altLang="zh-CN" sz="1400" dirty="0">
              <a:latin typeface="微软雅黑" panose="020B0503020204020204" charset="-122"/>
              <a:ea typeface="微软雅黑" panose="020B0503020204020204" charset="-122"/>
            </a:endParaRPr>
          </a:p>
          <a:p>
            <a:pPr>
              <a:lnSpc>
                <a:spcPct val="150000"/>
              </a:lnSpc>
            </a:pPr>
            <a:r>
              <a:rPr lang="zh-CN" altLang="en-US" sz="1400" dirty="0">
                <a:latin typeface="微软雅黑" panose="020B0503020204020204" charset="-122"/>
                <a:ea typeface="微软雅黑" panose="020B0503020204020204" charset="-122"/>
              </a:rPr>
              <a:t>事后回顾会议或沟通内容，总结要点</a:t>
            </a:r>
            <a:r>
              <a:rPr lang="zh-CN" altLang="en-US" sz="1400" b="1" dirty="0">
                <a:solidFill>
                  <a:srgbClr val="BB130D"/>
                </a:solidFill>
                <a:latin typeface="微软雅黑" panose="020B0503020204020204" charset="-122"/>
                <a:ea typeface="微软雅黑" panose="020B0503020204020204" charset="-122"/>
              </a:rPr>
              <a:t>费时费力</a:t>
            </a:r>
            <a:endParaRPr lang="en-US" altLang="zh-CN" sz="1400" b="1" dirty="0">
              <a:solidFill>
                <a:srgbClr val="FF0000"/>
              </a:solidFill>
              <a:latin typeface="微软雅黑" panose="020B0503020204020204" charset="-122"/>
              <a:ea typeface="微软雅黑" panose="020B0503020204020204" charset="-122"/>
            </a:endParaRPr>
          </a:p>
          <a:p>
            <a:pPr>
              <a:lnSpc>
                <a:spcPct val="150000"/>
              </a:lnSpc>
            </a:pPr>
            <a:endParaRPr lang="en-US" altLang="zh-CN" sz="1400" b="1" dirty="0">
              <a:solidFill>
                <a:srgbClr val="FF0000"/>
              </a:solidFill>
              <a:latin typeface="微软雅黑" panose="020B0503020204020204" charset="-122"/>
              <a:ea typeface="微软雅黑" panose="020B0503020204020204" charset="-122"/>
            </a:endParaRPr>
          </a:p>
          <a:p>
            <a:pPr>
              <a:lnSpc>
                <a:spcPct val="150000"/>
              </a:lnSpc>
            </a:pPr>
            <a:r>
              <a:rPr lang="zh-CN" altLang="en-US" sz="1400" dirty="0">
                <a:latin typeface="微软雅黑" panose="020B0503020204020204" charset="-122"/>
                <a:ea typeface="微软雅黑" panose="020B0503020204020204" charset="-122"/>
              </a:rPr>
              <a:t>使用录音笔等设备会</a:t>
            </a:r>
            <a:r>
              <a:rPr lang="zh-CN" altLang="en-US" sz="1400" b="1" dirty="0">
                <a:solidFill>
                  <a:srgbClr val="BB130D"/>
                </a:solidFill>
                <a:latin typeface="微软雅黑" panose="020B0503020204020204" charset="-122"/>
                <a:ea typeface="微软雅黑" panose="020B0503020204020204" charset="-122"/>
              </a:rPr>
              <a:t>增加成本</a:t>
            </a:r>
            <a:r>
              <a:rPr lang="zh-CN" altLang="en-US" sz="1400" dirty="0">
                <a:latin typeface="微软雅黑" panose="020B0503020204020204" charset="-122"/>
                <a:ea typeface="微软雅黑" panose="020B0503020204020204" charset="-122"/>
              </a:rPr>
              <a:t>且资料传输麻烦</a:t>
            </a:r>
            <a:endParaRPr lang="en-US" altLang="zh-CN" sz="1400" dirty="0">
              <a:latin typeface="微软雅黑" panose="020B0503020204020204" charset="-122"/>
              <a:ea typeface="微软雅黑" panose="020B0503020204020204" charset="-122"/>
            </a:endParaRPr>
          </a:p>
        </p:txBody>
      </p:sp>
      <p:sp>
        <p:nvSpPr>
          <p:cNvPr id="27" name="文本框 26"/>
          <p:cNvSpPr txBox="1"/>
          <p:nvPr/>
        </p:nvSpPr>
        <p:spPr>
          <a:xfrm>
            <a:off x="9519603" y="2251075"/>
            <a:ext cx="1795780" cy="2886710"/>
          </a:xfrm>
          <a:prstGeom prst="rect">
            <a:avLst/>
          </a:prstGeom>
          <a:noFill/>
        </p:spPr>
        <p:txBody>
          <a:bodyPr wrap="square">
            <a:spAutoFit/>
          </a:bodyPr>
          <a:p>
            <a:pPr indent="0" algn="l" fontAlgn="auto">
              <a:lnSpc>
                <a:spcPct val="130000"/>
              </a:lnSpc>
            </a:pPr>
            <a:r>
              <a:rPr lang="zh-CN" altLang="en-US" sz="1400" dirty="0">
                <a:latin typeface="微软雅黑" panose="020B0503020204020204" charset="-122"/>
                <a:ea typeface="微软雅黑" panose="020B0503020204020204" charset="-122"/>
              </a:rPr>
              <a:t>实时录音及转写，</a:t>
            </a:r>
            <a:endParaRPr lang="zh-CN" altLang="en-US" sz="1400" dirty="0">
              <a:latin typeface="微软雅黑" panose="020B0503020204020204" charset="-122"/>
              <a:ea typeface="微软雅黑" panose="020B0503020204020204" charset="-122"/>
            </a:endParaRPr>
          </a:p>
          <a:p>
            <a:pPr indent="0" algn="l" fontAlgn="auto">
              <a:lnSpc>
                <a:spcPct val="130000"/>
              </a:lnSpc>
            </a:pPr>
            <a:r>
              <a:rPr lang="zh-CN" altLang="en-US" sz="1400" b="1" dirty="0">
                <a:solidFill>
                  <a:srgbClr val="BB130D"/>
                </a:solidFill>
                <a:latin typeface="微软雅黑" panose="020B0503020204020204" charset="-122"/>
                <a:ea typeface="微软雅黑" panose="020B0503020204020204" charset="-122"/>
              </a:rPr>
              <a:t>内容100%全记录</a:t>
            </a:r>
            <a:endParaRPr lang="zh-CN" altLang="en-US" sz="1400" b="1" dirty="0">
              <a:solidFill>
                <a:srgbClr val="BB130D"/>
              </a:solidFill>
              <a:latin typeface="微软雅黑" panose="020B0503020204020204" charset="-122"/>
              <a:ea typeface="微软雅黑" panose="020B0503020204020204" charset="-122"/>
            </a:endParaRPr>
          </a:p>
          <a:p>
            <a:pPr indent="0" algn="l" fontAlgn="auto">
              <a:lnSpc>
                <a:spcPct val="130000"/>
              </a:lnSpc>
            </a:pPr>
            <a:endParaRPr lang="en-US" altLang="zh-CN" sz="1400" dirty="0">
              <a:latin typeface="微软雅黑" panose="020B0503020204020204" charset="-122"/>
              <a:ea typeface="微软雅黑" panose="020B0503020204020204" charset="-122"/>
            </a:endParaRPr>
          </a:p>
          <a:p>
            <a:pPr indent="0" algn="l" fontAlgn="auto">
              <a:lnSpc>
                <a:spcPct val="130000"/>
              </a:lnSpc>
            </a:pPr>
            <a:r>
              <a:rPr lang="zh-CN" altLang="en-US" sz="1400" dirty="0">
                <a:latin typeface="微软雅黑" panose="020B0503020204020204" charset="-122"/>
                <a:ea typeface="微软雅黑" panose="020B0503020204020204" charset="-122"/>
              </a:rPr>
              <a:t>替代人工笔记，</a:t>
            </a:r>
            <a:endParaRPr lang="zh-CN" altLang="en-US" sz="1400" dirty="0">
              <a:latin typeface="微软雅黑" panose="020B0503020204020204" charset="-122"/>
              <a:ea typeface="微软雅黑" panose="020B0503020204020204" charset="-122"/>
            </a:endParaRPr>
          </a:p>
          <a:p>
            <a:pPr indent="0" algn="l" fontAlgn="auto">
              <a:lnSpc>
                <a:spcPct val="130000"/>
              </a:lnSpc>
            </a:pPr>
            <a:r>
              <a:rPr lang="zh-CN" altLang="en-US" sz="1400" b="1" dirty="0">
                <a:solidFill>
                  <a:srgbClr val="BB130D"/>
                </a:solidFill>
                <a:latin typeface="微软雅黑" panose="020B0503020204020204" charset="-122"/>
                <a:ea typeface="微软雅黑" panose="020B0503020204020204" charset="-122"/>
              </a:rPr>
              <a:t>解放用户双手</a:t>
            </a:r>
            <a:r>
              <a:rPr lang="zh-CN" altLang="en-US" sz="1400" dirty="0">
                <a:latin typeface="微软雅黑" panose="020B0503020204020204" charset="-122"/>
                <a:ea typeface="微软雅黑" panose="020B0503020204020204" charset="-122"/>
              </a:rPr>
              <a:t>，</a:t>
            </a:r>
            <a:endParaRPr lang="zh-CN" altLang="en-US" sz="1400" dirty="0">
              <a:latin typeface="微软雅黑" panose="020B0503020204020204" charset="-122"/>
              <a:ea typeface="微软雅黑" panose="020B0503020204020204" charset="-122"/>
            </a:endParaRPr>
          </a:p>
          <a:p>
            <a:pPr indent="0" algn="l" fontAlgn="auto">
              <a:lnSpc>
                <a:spcPct val="130000"/>
              </a:lnSpc>
            </a:pPr>
            <a:r>
              <a:rPr lang="zh-CN" altLang="en-US" sz="1400" dirty="0">
                <a:latin typeface="微软雅黑" panose="020B0503020204020204" charset="-122"/>
                <a:ea typeface="微软雅黑" panose="020B0503020204020204" charset="-122"/>
              </a:rPr>
              <a:t>效率提升</a:t>
            </a:r>
            <a:r>
              <a:rPr lang="zh-CN" altLang="en-US" sz="1400" b="1" dirty="0">
                <a:solidFill>
                  <a:srgbClr val="BB130D"/>
                </a:solidFill>
                <a:latin typeface="微软雅黑" panose="020B0503020204020204" charset="-122"/>
                <a:ea typeface="微软雅黑" panose="020B0503020204020204" charset="-122"/>
              </a:rPr>
              <a:t>80%</a:t>
            </a:r>
            <a:endParaRPr lang="zh-CN" altLang="en-US" sz="1400" b="1" dirty="0">
              <a:solidFill>
                <a:srgbClr val="BB130D"/>
              </a:solidFill>
              <a:latin typeface="微软雅黑" panose="020B0503020204020204" charset="-122"/>
              <a:ea typeface="微软雅黑" panose="020B0503020204020204" charset="-122"/>
            </a:endParaRPr>
          </a:p>
          <a:p>
            <a:pPr indent="0" algn="l" fontAlgn="auto">
              <a:lnSpc>
                <a:spcPct val="130000"/>
              </a:lnSpc>
            </a:pPr>
            <a:endParaRPr lang="en-US" altLang="zh-CN" sz="1400" dirty="0">
              <a:latin typeface="微软雅黑" panose="020B0503020204020204" charset="-122"/>
              <a:ea typeface="微软雅黑" panose="020B0503020204020204" charset="-122"/>
            </a:endParaRPr>
          </a:p>
          <a:p>
            <a:pPr indent="0" algn="l" fontAlgn="auto">
              <a:lnSpc>
                <a:spcPct val="130000"/>
              </a:lnSpc>
            </a:pPr>
            <a:r>
              <a:rPr lang="zh-CN" altLang="en-US" sz="1400" dirty="0">
                <a:latin typeface="微软雅黑" panose="020B0503020204020204" charset="-122"/>
                <a:ea typeface="微软雅黑" panose="020B0503020204020204" charset="-122"/>
              </a:rPr>
              <a:t>自动总结要点，</a:t>
            </a:r>
            <a:endParaRPr lang="zh-CN" altLang="en-US" sz="1400" dirty="0">
              <a:latin typeface="微软雅黑" panose="020B0503020204020204" charset="-122"/>
              <a:ea typeface="微软雅黑" panose="020B0503020204020204" charset="-122"/>
            </a:endParaRPr>
          </a:p>
          <a:p>
            <a:pPr indent="0" algn="l" fontAlgn="auto">
              <a:lnSpc>
                <a:spcPct val="130000"/>
              </a:lnSpc>
            </a:pPr>
            <a:r>
              <a:rPr lang="zh-CN" altLang="en-US" sz="1400" b="1" dirty="0">
                <a:solidFill>
                  <a:srgbClr val="BB130D"/>
                </a:solidFill>
                <a:latin typeface="微软雅黑" panose="020B0503020204020204" charset="-122"/>
                <a:ea typeface="微软雅黑" panose="020B0503020204020204" charset="-122"/>
              </a:rPr>
              <a:t>回顾内容清晰明了</a:t>
            </a:r>
            <a:r>
              <a:rPr lang="zh-CN" altLang="en-US" sz="1400" dirty="0">
                <a:latin typeface="微软雅黑" panose="020B0503020204020204" charset="-122"/>
                <a:ea typeface="微软雅黑" panose="020B0503020204020204" charset="-122"/>
              </a:rPr>
              <a:t>，</a:t>
            </a:r>
            <a:endParaRPr lang="zh-CN" altLang="en-US" sz="1400" dirty="0">
              <a:latin typeface="微软雅黑" panose="020B0503020204020204" charset="-122"/>
              <a:ea typeface="微软雅黑" panose="020B0503020204020204" charset="-122"/>
            </a:endParaRPr>
          </a:p>
          <a:p>
            <a:pPr indent="0" algn="l" fontAlgn="auto">
              <a:lnSpc>
                <a:spcPct val="130000"/>
              </a:lnSpc>
            </a:pPr>
            <a:r>
              <a:rPr lang="zh-CN" altLang="en-US" sz="1400" dirty="0">
                <a:latin typeface="微软雅黑" panose="020B0503020204020204" charset="-122"/>
                <a:ea typeface="微软雅黑" panose="020B0503020204020204" charset="-122"/>
              </a:rPr>
              <a:t>效率</a:t>
            </a:r>
            <a:r>
              <a:rPr lang="zh-CN" altLang="en-US" sz="1400" b="1" dirty="0">
                <a:solidFill>
                  <a:srgbClr val="BB130D"/>
                </a:solidFill>
                <a:latin typeface="微软雅黑" panose="020B0503020204020204" charset="-122"/>
                <a:ea typeface="微软雅黑" panose="020B0503020204020204" charset="-122"/>
              </a:rPr>
              <a:t>提升200%</a:t>
            </a:r>
            <a:endParaRPr lang="zh-CN" altLang="en-US" sz="1400" dirty="0">
              <a:latin typeface="微软雅黑" panose="020B0503020204020204" charset="-122"/>
              <a:ea typeface="微软雅黑" panose="020B0503020204020204" charset="-122"/>
            </a:endParaRPr>
          </a:p>
        </p:txBody>
      </p:sp>
      <p:sp>
        <p:nvSpPr>
          <p:cNvPr id="28" name="文本框 27"/>
          <p:cNvSpPr txBox="1"/>
          <p:nvPr/>
        </p:nvSpPr>
        <p:spPr>
          <a:xfrm>
            <a:off x="712470" y="6036945"/>
            <a:ext cx="1476375" cy="565785"/>
          </a:xfrm>
          <a:prstGeom prst="rect">
            <a:avLst/>
          </a:prstGeom>
          <a:noFill/>
        </p:spPr>
        <p:txBody>
          <a:bodyPr wrap="square" rtlCol="0" anchor="t">
            <a:noAutofit/>
          </a:bodyPr>
          <a:p>
            <a:pPr algn="ctr" defTabSz="914400">
              <a:buClrTx/>
              <a:buSzTx/>
              <a:buFontTx/>
            </a:pPr>
            <a:r>
              <a:rPr lang="en-US" altLang="zh-CN" sz="1600" b="1" spc="-38" dirty="0">
                <a:solidFill>
                  <a:srgbClr val="C00000"/>
                </a:solidFill>
                <a:effectLst>
                  <a:outerShdw blurRad="50800" dist="38100" dir="5400000" algn="t" rotWithShape="0">
                    <a:schemeClr val="tx1">
                      <a:lumMod val="50000"/>
                      <a:lumOff val="50000"/>
                      <a:alpha val="40000"/>
                    </a:schemeClr>
                  </a:outerShdw>
                </a:effectLst>
                <a:latin typeface="微软雅黑" panose="020B0503020204020204" charset="-122"/>
                <a:ea typeface="微软雅黑" panose="020B0503020204020204" charset="-122"/>
                <a:sym typeface="+mn-lt"/>
              </a:rPr>
              <a:t>&gt;76</a:t>
            </a:r>
            <a:r>
              <a:rPr lang="zh-CN" altLang="en-US" sz="1600" b="1" spc="-38" dirty="0">
                <a:solidFill>
                  <a:srgbClr val="C00000"/>
                </a:solidFill>
                <a:effectLst>
                  <a:outerShdw blurRad="50800" dist="38100" dir="5400000" algn="t" rotWithShape="0">
                    <a:schemeClr val="tx1">
                      <a:lumMod val="50000"/>
                      <a:lumOff val="50000"/>
                      <a:alpha val="40000"/>
                    </a:schemeClr>
                  </a:outerShdw>
                </a:effectLst>
                <a:latin typeface="微软雅黑" panose="020B0503020204020204" charset="-122"/>
                <a:ea typeface="微软雅黑" panose="020B0503020204020204" charset="-122"/>
                <a:sym typeface="+mn-lt"/>
              </a:rPr>
              <a:t>万</a:t>
            </a:r>
            <a:endParaRPr lang="zh-CN" altLang="en-US" sz="1600" b="1" spc="-38" dirty="0">
              <a:solidFill>
                <a:srgbClr val="C00000"/>
              </a:solidFill>
              <a:effectLst>
                <a:outerShdw blurRad="50800" dist="38100" dir="5400000" algn="t" rotWithShape="0">
                  <a:schemeClr val="tx1">
                    <a:lumMod val="50000"/>
                    <a:lumOff val="50000"/>
                    <a:alpha val="40000"/>
                  </a:schemeClr>
                </a:outerShdw>
              </a:effectLst>
              <a:latin typeface="微软雅黑" panose="020B0503020204020204" charset="-122"/>
              <a:ea typeface="微软雅黑" panose="020B0503020204020204" charset="-122"/>
              <a:sym typeface="+mn-lt"/>
            </a:endParaRPr>
          </a:p>
          <a:p>
            <a:pPr algn="ctr" defTabSz="114300">
              <a:defRPr/>
            </a:pPr>
            <a:r>
              <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mn-ea"/>
              </a:rPr>
              <a:t>转写次数（次）</a:t>
            </a:r>
            <a:endPar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9" name="文本框 28"/>
          <p:cNvSpPr txBox="1"/>
          <p:nvPr/>
        </p:nvSpPr>
        <p:spPr>
          <a:xfrm>
            <a:off x="2447925" y="6036945"/>
            <a:ext cx="1476375" cy="565785"/>
          </a:xfrm>
          <a:prstGeom prst="rect">
            <a:avLst/>
          </a:prstGeom>
          <a:noFill/>
        </p:spPr>
        <p:txBody>
          <a:bodyPr wrap="square" rtlCol="0" anchor="t">
            <a:noAutofit/>
          </a:bodyPr>
          <a:p>
            <a:pPr algn="ctr" defTabSz="914400">
              <a:buClrTx/>
              <a:buSzTx/>
              <a:buFontTx/>
            </a:pPr>
            <a:r>
              <a:rPr lang="en-US" altLang="zh-CN" sz="1600" b="1" spc="-38" dirty="0">
                <a:solidFill>
                  <a:srgbClr val="C00000"/>
                </a:solidFill>
                <a:effectLst>
                  <a:outerShdw blurRad="50800" dist="38100" dir="5400000" algn="t" rotWithShape="0">
                    <a:schemeClr val="tx1">
                      <a:lumMod val="50000"/>
                      <a:lumOff val="50000"/>
                      <a:alpha val="40000"/>
                    </a:schemeClr>
                  </a:outerShdw>
                </a:effectLst>
                <a:latin typeface="微软雅黑" panose="020B0503020204020204" charset="-122"/>
                <a:ea typeface="微软雅黑" panose="020B0503020204020204" charset="-122"/>
                <a:sym typeface="+mn-lt"/>
              </a:rPr>
              <a:t>&gt;28</a:t>
            </a:r>
            <a:r>
              <a:rPr lang="zh-CN" altLang="en-US" sz="1600" b="1" spc="-38" dirty="0">
                <a:solidFill>
                  <a:srgbClr val="C00000"/>
                </a:solidFill>
                <a:effectLst>
                  <a:outerShdw blurRad="50800" dist="38100" dir="5400000" algn="t" rotWithShape="0">
                    <a:schemeClr val="tx1">
                      <a:lumMod val="50000"/>
                      <a:lumOff val="50000"/>
                      <a:alpha val="40000"/>
                    </a:schemeClr>
                  </a:outerShdw>
                </a:effectLst>
                <a:latin typeface="微软雅黑" panose="020B0503020204020204" charset="-122"/>
                <a:ea typeface="微软雅黑" panose="020B0503020204020204" charset="-122"/>
                <a:sym typeface="+mn-lt"/>
              </a:rPr>
              <a:t>万</a:t>
            </a:r>
            <a:endParaRPr lang="zh-CN" altLang="en-US" sz="1600" b="1" spc="-38" dirty="0">
              <a:solidFill>
                <a:srgbClr val="C00000"/>
              </a:solidFill>
              <a:effectLst>
                <a:outerShdw blurRad="50800" dist="38100" dir="5400000" algn="t" rotWithShape="0">
                  <a:schemeClr val="tx1">
                    <a:lumMod val="50000"/>
                    <a:lumOff val="50000"/>
                    <a:alpha val="40000"/>
                  </a:schemeClr>
                </a:outerShdw>
              </a:effectLst>
              <a:latin typeface="微软雅黑" panose="020B0503020204020204" charset="-122"/>
              <a:ea typeface="微软雅黑" panose="020B0503020204020204" charset="-122"/>
              <a:sym typeface="+mn-lt"/>
            </a:endParaRPr>
          </a:p>
          <a:p>
            <a:pPr algn="ctr" defTabSz="114300">
              <a:defRPr/>
            </a:pPr>
            <a:r>
              <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mn-ea"/>
              </a:rPr>
              <a:t>转写时长（小时）</a:t>
            </a:r>
            <a:endPar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30" name="文本框 29"/>
          <p:cNvSpPr txBox="1"/>
          <p:nvPr/>
        </p:nvSpPr>
        <p:spPr>
          <a:xfrm>
            <a:off x="4183380" y="6036945"/>
            <a:ext cx="1476375" cy="565785"/>
          </a:xfrm>
          <a:prstGeom prst="rect">
            <a:avLst/>
          </a:prstGeom>
          <a:noFill/>
        </p:spPr>
        <p:txBody>
          <a:bodyPr wrap="square" rtlCol="0" anchor="t">
            <a:noAutofit/>
          </a:bodyPr>
          <a:p>
            <a:pPr algn="ctr" defTabSz="914400">
              <a:buClrTx/>
              <a:buSzTx/>
              <a:buFontTx/>
            </a:pPr>
            <a:r>
              <a:rPr lang="en-US" altLang="zh-CN" sz="1600" b="1" spc="-38" dirty="0">
                <a:solidFill>
                  <a:srgbClr val="C00000"/>
                </a:solidFill>
                <a:effectLst>
                  <a:outerShdw blurRad="50800" dist="38100" dir="5400000" algn="t" rotWithShape="0">
                    <a:schemeClr val="tx1">
                      <a:lumMod val="50000"/>
                      <a:lumOff val="50000"/>
                      <a:alpha val="40000"/>
                    </a:schemeClr>
                  </a:outerShdw>
                </a:effectLst>
                <a:latin typeface="微软雅黑" panose="020B0503020204020204" charset="-122"/>
                <a:ea typeface="微软雅黑" panose="020B0503020204020204" charset="-122"/>
                <a:sym typeface="+mn-lt"/>
              </a:rPr>
              <a:t>&gt;20</a:t>
            </a:r>
            <a:r>
              <a:rPr lang="zh-CN" altLang="en-US" sz="1600" b="1" spc="-38" dirty="0">
                <a:solidFill>
                  <a:srgbClr val="C00000"/>
                </a:solidFill>
                <a:effectLst>
                  <a:outerShdw blurRad="50800" dist="38100" dir="5400000" algn="t" rotWithShape="0">
                    <a:schemeClr val="tx1">
                      <a:lumMod val="50000"/>
                      <a:lumOff val="50000"/>
                      <a:alpha val="40000"/>
                    </a:schemeClr>
                  </a:outerShdw>
                </a:effectLst>
                <a:latin typeface="微软雅黑" panose="020B0503020204020204" charset="-122"/>
                <a:ea typeface="微软雅黑" panose="020B0503020204020204" charset="-122"/>
                <a:sym typeface="+mn-lt"/>
              </a:rPr>
              <a:t>亿</a:t>
            </a:r>
            <a:endParaRPr lang="zh-CN" altLang="en-US" sz="1600" b="1" spc="-38" dirty="0">
              <a:solidFill>
                <a:srgbClr val="C00000"/>
              </a:solidFill>
              <a:effectLst>
                <a:outerShdw blurRad="50800" dist="38100" dir="5400000" algn="t" rotWithShape="0">
                  <a:schemeClr val="tx1">
                    <a:lumMod val="50000"/>
                    <a:lumOff val="50000"/>
                    <a:alpha val="40000"/>
                  </a:schemeClr>
                </a:outerShdw>
              </a:effectLst>
              <a:latin typeface="微软雅黑" panose="020B0503020204020204" charset="-122"/>
              <a:ea typeface="微软雅黑" panose="020B0503020204020204" charset="-122"/>
              <a:sym typeface="+mn-lt"/>
            </a:endParaRPr>
          </a:p>
          <a:p>
            <a:pPr algn="ctr" defTabSz="114300">
              <a:defRPr/>
            </a:pPr>
            <a:r>
              <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mn-ea"/>
              </a:rPr>
              <a:t>转写文字数（字）</a:t>
            </a:r>
            <a:endPar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grpSp>
        <p:nvGrpSpPr>
          <p:cNvPr id="32" name="组合 31"/>
          <p:cNvGrpSpPr/>
          <p:nvPr/>
        </p:nvGrpSpPr>
        <p:grpSpPr>
          <a:xfrm rot="0">
            <a:off x="7119620" y="2148840"/>
            <a:ext cx="1504315" cy="2966720"/>
            <a:chOff x="7787" y="2917"/>
            <a:chExt cx="3426" cy="6756"/>
          </a:xfrm>
        </p:grpSpPr>
        <p:pic>
          <p:nvPicPr>
            <p:cNvPr id="33" name="图片 32" descr="1187_1742345598_raw"/>
            <p:cNvPicPr>
              <a:picLocks noChangeAspect="1"/>
            </p:cNvPicPr>
            <p:nvPr/>
          </p:nvPicPr>
          <p:blipFill>
            <a:blip r:embed="rId12"/>
            <a:stretch>
              <a:fillRect/>
            </a:stretch>
          </p:blipFill>
          <p:spPr>
            <a:xfrm>
              <a:off x="7978" y="3089"/>
              <a:ext cx="2987" cy="6461"/>
            </a:xfrm>
            <a:prstGeom prst="rect">
              <a:avLst/>
            </a:prstGeom>
          </p:spPr>
        </p:pic>
        <p:pic>
          <p:nvPicPr>
            <p:cNvPr id="34" name="图片 33" descr="iphone13外框"/>
            <p:cNvPicPr>
              <a:picLocks noChangeAspect="1"/>
            </p:cNvPicPr>
            <p:nvPr/>
          </p:nvPicPr>
          <p:blipFill>
            <a:blip r:embed="rId13"/>
            <a:stretch>
              <a:fillRect/>
            </a:stretch>
          </p:blipFill>
          <p:spPr>
            <a:xfrm>
              <a:off x="7787" y="2917"/>
              <a:ext cx="3426" cy="6757"/>
            </a:xfrm>
            <a:prstGeom prst="rect">
              <a:avLst/>
            </a:prstGeom>
          </p:spPr>
        </p:pic>
      </p:grpSp>
      <p:sp>
        <p:nvSpPr>
          <p:cNvPr id="340" name="文本框 339"/>
          <p:cNvSpPr txBox="1"/>
          <p:nvPr>
            <p:custDataLst>
              <p:tags r:id="rId14"/>
            </p:custDataLst>
          </p:nvPr>
        </p:nvSpPr>
        <p:spPr>
          <a:xfrm>
            <a:off x="4183380" y="2203450"/>
            <a:ext cx="807085" cy="276860"/>
          </a:xfrm>
          <a:prstGeom prst="rect">
            <a:avLst/>
          </a:prstGeom>
          <a:noFill/>
        </p:spPr>
        <p:txBody>
          <a:bodyPr wrap="square" rtlCol="0">
            <a:spAutoFit/>
          </a:bodyPr>
          <a:p>
            <a:r>
              <a:rPr lang="zh-CN" altLang="en-US" sz="1200" b="1" dirty="0">
                <a:solidFill>
                  <a:srgbClr val="0070C0"/>
                </a:solidFill>
                <a:latin typeface="微软雅黑" panose="020B0503020204020204" charset="-122"/>
                <a:ea typeface="微软雅黑" panose="020B0503020204020204" charset="-122"/>
              </a:rPr>
              <a:t>实时转写</a:t>
            </a:r>
            <a:endParaRPr lang="zh-CN" altLang="en-US" sz="1200" b="1" dirty="0">
              <a:solidFill>
                <a:srgbClr val="0070C0"/>
              </a:solidFill>
              <a:latin typeface="微软雅黑" panose="020B0503020204020204" charset="-122"/>
              <a:ea typeface="微软雅黑" panose="020B0503020204020204" charset="-122"/>
            </a:endParaRPr>
          </a:p>
        </p:txBody>
      </p:sp>
      <p:sp>
        <p:nvSpPr>
          <p:cNvPr id="341" name="文本框 340"/>
          <p:cNvSpPr txBox="1"/>
          <p:nvPr>
            <p:custDataLst>
              <p:tags r:id="rId15"/>
            </p:custDataLst>
          </p:nvPr>
        </p:nvSpPr>
        <p:spPr>
          <a:xfrm>
            <a:off x="3637915" y="2536190"/>
            <a:ext cx="1609090" cy="485140"/>
          </a:xfrm>
          <a:prstGeom prst="rect">
            <a:avLst/>
          </a:prstGeom>
          <a:noFill/>
        </p:spPr>
        <p:txBody>
          <a:bodyPr wrap="square" rtlCol="0">
            <a:spAutoFit/>
          </a:bodyPr>
          <a:p>
            <a:pPr>
              <a:lnSpc>
                <a:spcPts val="1600"/>
              </a:lnSpc>
            </a:pPr>
            <a:r>
              <a:rPr lang="zh-CN" altLang="en-US" sz="1100" dirty="0">
                <a:latin typeface="微软雅黑" panose="020B0503020204020204" charset="-122"/>
                <a:ea typeface="微软雅黑" panose="020B0503020204020204" charset="-122"/>
              </a:rPr>
              <a:t>录音、转写、编辑一站式服务体验</a:t>
            </a:r>
            <a:endParaRPr lang="zh-CN" altLang="en-US" sz="1100" dirty="0">
              <a:latin typeface="微软雅黑" panose="020B0503020204020204" charset="-122"/>
              <a:ea typeface="微软雅黑" panose="020B0503020204020204" charset="-122"/>
            </a:endParaRPr>
          </a:p>
        </p:txBody>
      </p:sp>
      <p:sp>
        <p:nvSpPr>
          <p:cNvPr id="342" name="文本框 341"/>
          <p:cNvSpPr txBox="1"/>
          <p:nvPr>
            <p:custDataLst>
              <p:tags r:id="rId16"/>
            </p:custDataLst>
          </p:nvPr>
        </p:nvSpPr>
        <p:spPr>
          <a:xfrm>
            <a:off x="5876290" y="2202180"/>
            <a:ext cx="807085" cy="276860"/>
          </a:xfrm>
          <a:prstGeom prst="rect">
            <a:avLst/>
          </a:prstGeom>
          <a:noFill/>
        </p:spPr>
        <p:txBody>
          <a:bodyPr wrap="square" rtlCol="0">
            <a:spAutoFit/>
          </a:bodyPr>
          <a:p>
            <a:r>
              <a:rPr lang="en-US" altLang="zh-CN" sz="1200" b="1" dirty="0">
                <a:solidFill>
                  <a:srgbClr val="0070C0"/>
                </a:solidFill>
                <a:latin typeface="微软雅黑" panose="020B0503020204020204" charset="-122"/>
                <a:ea typeface="微软雅黑" panose="020B0503020204020204" charset="-122"/>
              </a:rPr>
              <a:t>AI</a:t>
            </a:r>
            <a:r>
              <a:rPr lang="zh-CN" altLang="en-US" sz="1200" b="1" dirty="0">
                <a:solidFill>
                  <a:srgbClr val="0070C0"/>
                </a:solidFill>
                <a:latin typeface="微软雅黑" panose="020B0503020204020204" charset="-122"/>
                <a:ea typeface="微软雅黑" panose="020B0503020204020204" charset="-122"/>
              </a:rPr>
              <a:t>纪要</a:t>
            </a:r>
            <a:endParaRPr lang="zh-CN" altLang="en-US" sz="1200" b="1" dirty="0">
              <a:solidFill>
                <a:srgbClr val="0070C0"/>
              </a:solidFill>
              <a:latin typeface="微软雅黑" panose="020B0503020204020204" charset="-122"/>
              <a:ea typeface="微软雅黑" panose="020B0503020204020204" charset="-122"/>
            </a:endParaRPr>
          </a:p>
        </p:txBody>
      </p:sp>
      <p:sp>
        <p:nvSpPr>
          <p:cNvPr id="343" name="文本框 342"/>
          <p:cNvSpPr txBox="1"/>
          <p:nvPr>
            <p:custDataLst>
              <p:tags r:id="rId17"/>
            </p:custDataLst>
          </p:nvPr>
        </p:nvSpPr>
        <p:spPr>
          <a:xfrm>
            <a:off x="4183380" y="3279140"/>
            <a:ext cx="948055" cy="276860"/>
          </a:xfrm>
          <a:prstGeom prst="rect">
            <a:avLst/>
          </a:prstGeom>
          <a:noFill/>
        </p:spPr>
        <p:txBody>
          <a:bodyPr wrap="square" rtlCol="0">
            <a:spAutoFit/>
          </a:bodyPr>
          <a:p>
            <a:r>
              <a:rPr lang="zh-CN" altLang="en-US" sz="1200" b="1" dirty="0">
                <a:solidFill>
                  <a:srgbClr val="0070C0"/>
                </a:solidFill>
                <a:latin typeface="微软雅黑" panose="020B0503020204020204" charset="-122"/>
                <a:ea typeface="微软雅黑" panose="020B0503020204020204" charset="-122"/>
              </a:rPr>
              <a:t>多语言识别</a:t>
            </a:r>
            <a:endParaRPr lang="zh-CN" altLang="en-US" sz="1200" b="1" dirty="0">
              <a:solidFill>
                <a:srgbClr val="0070C0"/>
              </a:solidFill>
              <a:latin typeface="微软雅黑" panose="020B0503020204020204" charset="-122"/>
              <a:ea typeface="微软雅黑" panose="020B0503020204020204" charset="-122"/>
            </a:endParaRPr>
          </a:p>
        </p:txBody>
      </p:sp>
      <p:sp>
        <p:nvSpPr>
          <p:cNvPr id="344" name="文本框 343"/>
          <p:cNvSpPr txBox="1"/>
          <p:nvPr>
            <p:custDataLst>
              <p:tags r:id="rId18"/>
            </p:custDataLst>
          </p:nvPr>
        </p:nvSpPr>
        <p:spPr>
          <a:xfrm>
            <a:off x="5876290" y="3276600"/>
            <a:ext cx="807085" cy="276860"/>
          </a:xfrm>
          <a:prstGeom prst="rect">
            <a:avLst/>
          </a:prstGeom>
          <a:noFill/>
        </p:spPr>
        <p:txBody>
          <a:bodyPr wrap="square" rtlCol="0">
            <a:spAutoFit/>
          </a:bodyPr>
          <a:p>
            <a:r>
              <a:rPr lang="en-US" altLang="zh-CN" sz="1200" b="1" dirty="0">
                <a:solidFill>
                  <a:srgbClr val="0070C0"/>
                </a:solidFill>
                <a:latin typeface="微软雅黑" panose="020B0503020204020204" charset="-122"/>
                <a:ea typeface="微软雅黑" panose="020B0503020204020204" charset="-122"/>
              </a:rPr>
              <a:t>AI</a:t>
            </a:r>
            <a:r>
              <a:rPr lang="zh-CN" altLang="en-US" sz="1200" b="1" dirty="0">
                <a:solidFill>
                  <a:srgbClr val="0070C0"/>
                </a:solidFill>
                <a:latin typeface="微软雅黑" panose="020B0503020204020204" charset="-122"/>
                <a:ea typeface="微软雅黑" panose="020B0503020204020204" charset="-122"/>
              </a:rPr>
              <a:t>润色</a:t>
            </a:r>
            <a:endParaRPr lang="zh-CN" altLang="en-US" sz="1200" b="1" dirty="0">
              <a:solidFill>
                <a:srgbClr val="0070C0"/>
              </a:solidFill>
              <a:latin typeface="微软雅黑" panose="020B0503020204020204" charset="-122"/>
              <a:ea typeface="微软雅黑" panose="020B0503020204020204" charset="-122"/>
            </a:endParaRPr>
          </a:p>
        </p:txBody>
      </p:sp>
      <p:cxnSp>
        <p:nvCxnSpPr>
          <p:cNvPr id="345" name="直接连接符 344"/>
          <p:cNvCxnSpPr/>
          <p:nvPr>
            <p:custDataLst>
              <p:tags r:id="rId19"/>
            </p:custDataLst>
          </p:nvPr>
        </p:nvCxnSpPr>
        <p:spPr>
          <a:xfrm>
            <a:off x="5225415" y="2280920"/>
            <a:ext cx="33655" cy="2684780"/>
          </a:xfrm>
          <a:prstGeom prst="line">
            <a:avLst/>
          </a:prstGeom>
          <a:ln w="9525">
            <a:solidFill>
              <a:schemeClr val="bg1">
                <a:lumMod val="75000"/>
              </a:schemeClr>
            </a:solidFill>
            <a:prstDash val="lgDash"/>
          </a:ln>
        </p:spPr>
        <p:style>
          <a:lnRef idx="1">
            <a:schemeClr val="accent3"/>
          </a:lnRef>
          <a:fillRef idx="0">
            <a:schemeClr val="accent3"/>
          </a:fillRef>
          <a:effectRef idx="0">
            <a:schemeClr val="accent3"/>
          </a:effectRef>
          <a:fontRef idx="minor">
            <a:schemeClr val="tx1"/>
          </a:fontRef>
        </p:style>
      </p:cxnSp>
      <p:cxnSp>
        <p:nvCxnSpPr>
          <p:cNvPr id="346" name="直接连接符 345"/>
          <p:cNvCxnSpPr/>
          <p:nvPr>
            <p:custDataLst>
              <p:tags r:id="rId20"/>
            </p:custDataLst>
          </p:nvPr>
        </p:nvCxnSpPr>
        <p:spPr>
          <a:xfrm flipH="1">
            <a:off x="3678555" y="3114040"/>
            <a:ext cx="3138805" cy="0"/>
          </a:xfrm>
          <a:prstGeom prst="line">
            <a:avLst/>
          </a:prstGeom>
          <a:ln w="9525">
            <a:solidFill>
              <a:schemeClr val="bg1">
                <a:lumMod val="75000"/>
              </a:schemeClr>
            </a:solidFill>
            <a:prstDash val="lgDash"/>
          </a:ln>
        </p:spPr>
        <p:style>
          <a:lnRef idx="1">
            <a:schemeClr val="accent3"/>
          </a:lnRef>
          <a:fillRef idx="0">
            <a:schemeClr val="accent3"/>
          </a:fillRef>
          <a:effectRef idx="0">
            <a:schemeClr val="accent3"/>
          </a:effectRef>
          <a:fontRef idx="minor">
            <a:schemeClr val="tx1"/>
          </a:fontRef>
        </p:style>
      </p:cxnSp>
      <p:sp>
        <p:nvSpPr>
          <p:cNvPr id="347" name="文本框 346"/>
          <p:cNvSpPr txBox="1"/>
          <p:nvPr>
            <p:custDataLst>
              <p:tags r:id="rId21"/>
            </p:custDataLst>
          </p:nvPr>
        </p:nvSpPr>
        <p:spPr>
          <a:xfrm>
            <a:off x="5307965" y="2527300"/>
            <a:ext cx="1609090" cy="485140"/>
          </a:xfrm>
          <a:prstGeom prst="rect">
            <a:avLst/>
          </a:prstGeom>
          <a:noFill/>
        </p:spPr>
        <p:txBody>
          <a:bodyPr wrap="square" rtlCol="0">
            <a:spAutoFit/>
          </a:bodyPr>
          <a:p>
            <a:pPr>
              <a:lnSpc>
                <a:spcPts val="1600"/>
              </a:lnSpc>
            </a:pPr>
            <a:r>
              <a:rPr lang="zh-CN" altLang="en-US" sz="1100" dirty="0">
                <a:solidFill>
                  <a:srgbClr val="000000">
                    <a:lumMod val="85000"/>
                    <a:lumOff val="15000"/>
                  </a:srgbClr>
                </a:solidFill>
                <a:latin typeface="微软雅黑" panose="020B0503020204020204" charset="-122"/>
                <a:ea typeface="微软雅黑" panose="020B0503020204020204" charset="-122"/>
                <a:cs typeface="微软雅黑" panose="020B0503020204020204" charset="-122"/>
                <a:sym typeface="+mn-ea"/>
              </a:rPr>
              <a:t>智能提取关键信息，一键生成会议纪要</a:t>
            </a:r>
            <a:endParaRPr lang="zh-CN" altLang="en-US" sz="1100" dirty="0">
              <a:solidFill>
                <a:srgbClr val="000000">
                  <a:lumMod val="85000"/>
                  <a:lumOff val="15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348" name="文本框 347"/>
          <p:cNvSpPr txBox="1"/>
          <p:nvPr>
            <p:custDataLst>
              <p:tags r:id="rId22"/>
            </p:custDataLst>
          </p:nvPr>
        </p:nvSpPr>
        <p:spPr>
          <a:xfrm>
            <a:off x="3615690" y="3557905"/>
            <a:ext cx="1609090" cy="485140"/>
          </a:xfrm>
          <a:prstGeom prst="rect">
            <a:avLst/>
          </a:prstGeom>
          <a:noFill/>
        </p:spPr>
        <p:txBody>
          <a:bodyPr wrap="square" rtlCol="0">
            <a:spAutoFit/>
          </a:bodyPr>
          <a:p>
            <a:pPr>
              <a:lnSpc>
                <a:spcPts val="1600"/>
              </a:lnSpc>
            </a:pPr>
            <a:r>
              <a:rPr lang="zh-CN" altLang="en-US" sz="1100" dirty="0">
                <a:solidFill>
                  <a:srgbClr val="000000">
                    <a:lumMod val="85000"/>
                    <a:lumOff val="15000"/>
                  </a:srgbClr>
                </a:solidFill>
                <a:latin typeface="微软雅黑" panose="020B0503020204020204" charset="-122"/>
                <a:ea typeface="微软雅黑" panose="020B0503020204020204" charset="-122"/>
              </a:rPr>
              <a:t>支持中</a:t>
            </a:r>
            <a:r>
              <a:rPr lang="en-US" altLang="zh-CN" sz="1100" dirty="0">
                <a:solidFill>
                  <a:srgbClr val="000000">
                    <a:lumMod val="85000"/>
                    <a:lumOff val="15000"/>
                  </a:srgbClr>
                </a:solidFill>
                <a:latin typeface="微软雅黑" panose="020B0503020204020204" charset="-122"/>
                <a:ea typeface="微软雅黑" panose="020B0503020204020204" charset="-122"/>
              </a:rPr>
              <a:t>/</a:t>
            </a:r>
            <a:r>
              <a:rPr lang="zh-CN" altLang="en-US" sz="1100" dirty="0">
                <a:solidFill>
                  <a:srgbClr val="000000">
                    <a:lumMod val="85000"/>
                    <a:lumOff val="15000"/>
                  </a:srgbClr>
                </a:solidFill>
                <a:latin typeface="微软雅黑" panose="020B0503020204020204" charset="-122"/>
                <a:ea typeface="微软雅黑" panose="020B0503020204020204" charset="-122"/>
              </a:rPr>
              <a:t>英文识别，粤语、西南官话方言转写</a:t>
            </a:r>
            <a:endParaRPr lang="zh-CN" altLang="en-US" sz="1100" dirty="0">
              <a:solidFill>
                <a:srgbClr val="000000">
                  <a:lumMod val="85000"/>
                  <a:lumOff val="15000"/>
                </a:srgbClr>
              </a:solidFill>
              <a:latin typeface="微软雅黑" panose="020B0503020204020204" charset="-122"/>
              <a:ea typeface="微软雅黑" panose="020B0503020204020204" charset="-122"/>
            </a:endParaRPr>
          </a:p>
        </p:txBody>
      </p:sp>
      <p:sp>
        <p:nvSpPr>
          <p:cNvPr id="349" name="文本框 348"/>
          <p:cNvSpPr txBox="1"/>
          <p:nvPr>
            <p:custDataLst>
              <p:tags r:id="rId23"/>
            </p:custDataLst>
          </p:nvPr>
        </p:nvSpPr>
        <p:spPr>
          <a:xfrm>
            <a:off x="5307965" y="3557905"/>
            <a:ext cx="1609090" cy="485140"/>
          </a:xfrm>
          <a:prstGeom prst="rect">
            <a:avLst/>
          </a:prstGeom>
          <a:noFill/>
        </p:spPr>
        <p:txBody>
          <a:bodyPr wrap="square" rtlCol="0">
            <a:spAutoFit/>
          </a:bodyPr>
          <a:p>
            <a:pPr>
              <a:lnSpc>
                <a:spcPts val="1600"/>
              </a:lnSpc>
            </a:pPr>
            <a:r>
              <a:rPr lang="zh-CN" altLang="en-US" sz="1100" dirty="0">
                <a:solidFill>
                  <a:srgbClr val="000000">
                    <a:lumMod val="85000"/>
                    <a:lumOff val="15000"/>
                  </a:srgbClr>
                </a:solidFill>
                <a:latin typeface="微软雅黑" panose="020B0503020204020204" charset="-122"/>
                <a:ea typeface="微软雅黑" panose="020B0503020204020204" charset="-122"/>
              </a:rPr>
              <a:t>将口语表达润色为书面稿，提高可读性</a:t>
            </a:r>
            <a:endParaRPr lang="zh-CN" altLang="en-US" sz="1100" dirty="0">
              <a:solidFill>
                <a:srgbClr val="000000">
                  <a:lumMod val="85000"/>
                  <a:lumOff val="15000"/>
                </a:srgbClr>
              </a:solidFill>
              <a:latin typeface="微软雅黑" panose="020B0503020204020204" charset="-122"/>
              <a:ea typeface="微软雅黑" panose="020B0503020204020204" charset="-122"/>
            </a:endParaRPr>
          </a:p>
        </p:txBody>
      </p:sp>
      <p:cxnSp>
        <p:nvCxnSpPr>
          <p:cNvPr id="351" name="直接连接符 350"/>
          <p:cNvCxnSpPr/>
          <p:nvPr>
            <p:custDataLst>
              <p:tags r:id="rId24"/>
            </p:custDataLst>
          </p:nvPr>
        </p:nvCxnSpPr>
        <p:spPr>
          <a:xfrm flipH="1">
            <a:off x="3678555" y="4149725"/>
            <a:ext cx="3138805" cy="0"/>
          </a:xfrm>
          <a:prstGeom prst="line">
            <a:avLst/>
          </a:prstGeom>
          <a:ln w="9525">
            <a:solidFill>
              <a:schemeClr val="bg1">
                <a:lumMod val="75000"/>
              </a:schemeClr>
            </a:solidFill>
            <a:prstDash val="lgDash"/>
          </a:ln>
        </p:spPr>
        <p:style>
          <a:lnRef idx="1">
            <a:schemeClr val="accent3"/>
          </a:lnRef>
          <a:fillRef idx="0">
            <a:schemeClr val="accent3"/>
          </a:fillRef>
          <a:effectRef idx="0">
            <a:schemeClr val="accent3"/>
          </a:effectRef>
          <a:fontRef idx="minor">
            <a:schemeClr val="tx1"/>
          </a:fontRef>
        </p:style>
      </p:cxnSp>
      <p:sp>
        <p:nvSpPr>
          <p:cNvPr id="360" name="文本框 359"/>
          <p:cNvSpPr txBox="1"/>
          <p:nvPr>
            <p:custDataLst>
              <p:tags r:id="rId25"/>
            </p:custDataLst>
          </p:nvPr>
        </p:nvSpPr>
        <p:spPr>
          <a:xfrm>
            <a:off x="4183380" y="4283710"/>
            <a:ext cx="972820" cy="276860"/>
          </a:xfrm>
          <a:prstGeom prst="rect">
            <a:avLst/>
          </a:prstGeom>
          <a:noFill/>
        </p:spPr>
        <p:txBody>
          <a:bodyPr wrap="square" rtlCol="0">
            <a:spAutoFit/>
          </a:bodyPr>
          <a:p>
            <a:r>
              <a:rPr lang="zh-CN" altLang="en-US" sz="1200" b="1" dirty="0">
                <a:solidFill>
                  <a:srgbClr val="0070C0"/>
                </a:solidFill>
                <a:latin typeface="微软雅黑" panose="020B0503020204020204" charset="-122"/>
                <a:ea typeface="微软雅黑" panose="020B0503020204020204" charset="-122"/>
              </a:rPr>
              <a:t>区分讲话人</a:t>
            </a:r>
            <a:endParaRPr lang="zh-CN" altLang="en-US" sz="1200" b="1" dirty="0">
              <a:solidFill>
                <a:srgbClr val="0070C0"/>
              </a:solidFill>
              <a:latin typeface="微软雅黑" panose="020B0503020204020204" charset="-122"/>
              <a:ea typeface="微软雅黑" panose="020B0503020204020204" charset="-122"/>
            </a:endParaRPr>
          </a:p>
        </p:txBody>
      </p:sp>
      <p:sp>
        <p:nvSpPr>
          <p:cNvPr id="362" name="文本框 361"/>
          <p:cNvSpPr txBox="1"/>
          <p:nvPr>
            <p:custDataLst>
              <p:tags r:id="rId26"/>
            </p:custDataLst>
          </p:nvPr>
        </p:nvSpPr>
        <p:spPr>
          <a:xfrm>
            <a:off x="3615690" y="4561840"/>
            <a:ext cx="1609090" cy="485140"/>
          </a:xfrm>
          <a:prstGeom prst="rect">
            <a:avLst/>
          </a:prstGeom>
          <a:noFill/>
        </p:spPr>
        <p:txBody>
          <a:bodyPr wrap="square" rtlCol="0">
            <a:spAutoFit/>
          </a:bodyPr>
          <a:p>
            <a:pPr>
              <a:lnSpc>
                <a:spcPts val="1600"/>
              </a:lnSpc>
            </a:pPr>
            <a:r>
              <a:rPr lang="zh-CN" altLang="en-US" sz="1100" dirty="0">
                <a:solidFill>
                  <a:srgbClr val="000000">
                    <a:lumMod val="85000"/>
                    <a:lumOff val="15000"/>
                  </a:srgbClr>
                </a:solidFill>
                <a:latin typeface="微软雅黑" panose="020B0503020204020204" charset="-122"/>
                <a:ea typeface="微软雅黑" panose="020B0503020204020204" charset="-122"/>
              </a:rPr>
              <a:t>支持声纹识别，多人会议精准区分讲话人</a:t>
            </a:r>
            <a:endParaRPr lang="zh-CN" altLang="en-US" sz="1100" dirty="0">
              <a:solidFill>
                <a:srgbClr val="000000">
                  <a:lumMod val="85000"/>
                  <a:lumOff val="15000"/>
                </a:srgbClr>
              </a:solidFill>
              <a:latin typeface="微软雅黑" panose="020B0503020204020204" charset="-122"/>
              <a:ea typeface="微软雅黑" panose="020B0503020204020204" charset="-122"/>
            </a:endParaRPr>
          </a:p>
        </p:txBody>
      </p:sp>
      <p:sp>
        <p:nvSpPr>
          <p:cNvPr id="365" name="文本框 364"/>
          <p:cNvSpPr txBox="1"/>
          <p:nvPr>
            <p:custDataLst>
              <p:tags r:id="rId27"/>
            </p:custDataLst>
          </p:nvPr>
        </p:nvSpPr>
        <p:spPr>
          <a:xfrm>
            <a:off x="5859780" y="4279900"/>
            <a:ext cx="807085" cy="276860"/>
          </a:xfrm>
          <a:prstGeom prst="rect">
            <a:avLst/>
          </a:prstGeom>
          <a:noFill/>
        </p:spPr>
        <p:txBody>
          <a:bodyPr wrap="square" rtlCol="0">
            <a:spAutoFit/>
          </a:bodyPr>
          <a:p>
            <a:r>
              <a:rPr lang="zh-CN" altLang="en-US" sz="1200" b="1" dirty="0">
                <a:solidFill>
                  <a:srgbClr val="0070C0"/>
                </a:solidFill>
                <a:latin typeface="微软雅黑" panose="020B0503020204020204" charset="-122"/>
                <a:ea typeface="微软雅黑" panose="020B0503020204020204" charset="-122"/>
              </a:rPr>
              <a:t>众包精校</a:t>
            </a:r>
            <a:endParaRPr lang="zh-CN" altLang="en-US" sz="1200" b="1" dirty="0">
              <a:solidFill>
                <a:srgbClr val="0070C0"/>
              </a:solidFill>
              <a:latin typeface="微软雅黑" panose="020B0503020204020204" charset="-122"/>
              <a:ea typeface="微软雅黑" panose="020B0503020204020204" charset="-122"/>
            </a:endParaRPr>
          </a:p>
        </p:txBody>
      </p:sp>
      <p:sp>
        <p:nvSpPr>
          <p:cNvPr id="366" name="文本框 365"/>
          <p:cNvSpPr txBox="1"/>
          <p:nvPr>
            <p:custDataLst>
              <p:tags r:id="rId28"/>
            </p:custDataLst>
          </p:nvPr>
        </p:nvSpPr>
        <p:spPr>
          <a:xfrm>
            <a:off x="5338445" y="4558665"/>
            <a:ext cx="1609090" cy="485140"/>
          </a:xfrm>
          <a:prstGeom prst="rect">
            <a:avLst/>
          </a:prstGeom>
          <a:noFill/>
        </p:spPr>
        <p:txBody>
          <a:bodyPr wrap="square" rtlCol="0">
            <a:spAutoFit/>
          </a:bodyPr>
          <a:p>
            <a:pPr>
              <a:lnSpc>
                <a:spcPts val="1600"/>
              </a:lnSpc>
            </a:pPr>
            <a:r>
              <a:rPr lang="zh-CN" altLang="en-US" sz="1100" dirty="0">
                <a:solidFill>
                  <a:srgbClr val="000000">
                    <a:lumMod val="85000"/>
                    <a:lumOff val="15000"/>
                  </a:srgbClr>
                </a:solidFill>
                <a:latin typeface="微软雅黑" panose="020B0503020204020204" charset="-122"/>
                <a:ea typeface="微软雅黑" panose="020B0503020204020204" charset="-122"/>
              </a:rPr>
              <a:t>将转写文本分发给多人进行校对修订</a:t>
            </a:r>
            <a:endParaRPr lang="zh-CN" altLang="en-US" sz="1100" dirty="0">
              <a:solidFill>
                <a:srgbClr val="000000">
                  <a:lumMod val="85000"/>
                  <a:lumOff val="15000"/>
                </a:srgbClr>
              </a:solidFill>
              <a:latin typeface="微软雅黑" panose="020B0503020204020204" charset="-122"/>
              <a:ea typeface="微软雅黑" panose="020B0503020204020204" charset="-122"/>
            </a:endParaRPr>
          </a:p>
        </p:txBody>
      </p:sp>
      <p:pic>
        <p:nvPicPr>
          <p:cNvPr id="367" name="图片 366"/>
          <p:cNvPicPr>
            <a:picLocks noChangeAspect="1"/>
          </p:cNvPicPr>
          <p:nvPr>
            <p:custDataLst>
              <p:tags r:id="rId29"/>
            </p:custDataLst>
          </p:nvPr>
        </p:nvPicPr>
        <p:blipFill>
          <a:blip r:embed="rId30"/>
          <a:stretch>
            <a:fillRect/>
          </a:stretch>
        </p:blipFill>
        <p:spPr>
          <a:xfrm>
            <a:off x="3637915" y="2210435"/>
            <a:ext cx="449580" cy="218440"/>
          </a:xfrm>
          <a:prstGeom prst="rect">
            <a:avLst/>
          </a:prstGeom>
        </p:spPr>
      </p:pic>
      <p:pic>
        <p:nvPicPr>
          <p:cNvPr id="368" name="图片 367"/>
          <p:cNvPicPr>
            <a:picLocks noChangeAspect="1"/>
          </p:cNvPicPr>
          <p:nvPr>
            <p:custDataLst>
              <p:tags r:id="rId31"/>
            </p:custDataLst>
          </p:nvPr>
        </p:nvPicPr>
        <p:blipFill>
          <a:blip r:embed="rId30"/>
          <a:stretch>
            <a:fillRect/>
          </a:stretch>
        </p:blipFill>
        <p:spPr>
          <a:xfrm>
            <a:off x="3636645" y="3298825"/>
            <a:ext cx="449580" cy="218440"/>
          </a:xfrm>
          <a:prstGeom prst="rect">
            <a:avLst/>
          </a:prstGeom>
        </p:spPr>
      </p:pic>
      <p:pic>
        <p:nvPicPr>
          <p:cNvPr id="369" name="图片 368"/>
          <p:cNvPicPr>
            <a:picLocks noChangeAspect="1"/>
          </p:cNvPicPr>
          <p:nvPr>
            <p:custDataLst>
              <p:tags r:id="rId32"/>
            </p:custDataLst>
          </p:nvPr>
        </p:nvPicPr>
        <p:blipFill>
          <a:blip r:embed="rId30"/>
          <a:stretch>
            <a:fillRect/>
          </a:stretch>
        </p:blipFill>
        <p:spPr>
          <a:xfrm>
            <a:off x="3636645" y="4304030"/>
            <a:ext cx="449580" cy="218440"/>
          </a:xfrm>
          <a:prstGeom prst="rect">
            <a:avLst/>
          </a:prstGeom>
        </p:spPr>
      </p:pic>
      <p:pic>
        <p:nvPicPr>
          <p:cNvPr id="370" name="图片 369"/>
          <p:cNvPicPr>
            <a:picLocks noChangeAspect="1"/>
          </p:cNvPicPr>
          <p:nvPr>
            <p:custDataLst>
              <p:tags r:id="rId33"/>
            </p:custDataLst>
          </p:nvPr>
        </p:nvPicPr>
        <p:blipFill>
          <a:blip r:embed="rId30"/>
          <a:stretch>
            <a:fillRect/>
          </a:stretch>
        </p:blipFill>
        <p:spPr>
          <a:xfrm>
            <a:off x="5349240" y="2210435"/>
            <a:ext cx="449580" cy="218440"/>
          </a:xfrm>
          <a:prstGeom prst="rect">
            <a:avLst/>
          </a:prstGeom>
        </p:spPr>
      </p:pic>
      <p:pic>
        <p:nvPicPr>
          <p:cNvPr id="371" name="图片 370"/>
          <p:cNvPicPr>
            <a:picLocks noChangeAspect="1"/>
          </p:cNvPicPr>
          <p:nvPr>
            <p:custDataLst>
              <p:tags r:id="rId34"/>
            </p:custDataLst>
          </p:nvPr>
        </p:nvPicPr>
        <p:blipFill>
          <a:blip r:embed="rId30"/>
          <a:stretch>
            <a:fillRect/>
          </a:stretch>
        </p:blipFill>
        <p:spPr>
          <a:xfrm>
            <a:off x="5347335" y="3298825"/>
            <a:ext cx="449580" cy="218440"/>
          </a:xfrm>
          <a:prstGeom prst="rect">
            <a:avLst/>
          </a:prstGeom>
        </p:spPr>
      </p:pic>
      <p:pic>
        <p:nvPicPr>
          <p:cNvPr id="372" name="图片 371"/>
          <p:cNvPicPr>
            <a:picLocks noChangeAspect="1"/>
          </p:cNvPicPr>
          <p:nvPr>
            <p:custDataLst>
              <p:tags r:id="rId35"/>
            </p:custDataLst>
          </p:nvPr>
        </p:nvPicPr>
        <p:blipFill>
          <a:blip r:embed="rId30"/>
          <a:stretch>
            <a:fillRect/>
          </a:stretch>
        </p:blipFill>
        <p:spPr>
          <a:xfrm>
            <a:off x="5347335" y="4304030"/>
            <a:ext cx="449580" cy="218440"/>
          </a:xfrm>
          <a:prstGeom prst="rect">
            <a:avLst/>
          </a:prstGeom>
        </p:spPr>
      </p:pic>
      <p:sp>
        <p:nvSpPr>
          <p:cNvPr id="3" name="任意多边形: 形状 258"/>
          <p:cNvSpPr txBox="1"/>
          <p:nvPr/>
        </p:nvSpPr>
        <p:spPr>
          <a:xfrm>
            <a:off x="9754553" y="1659255"/>
            <a:ext cx="1325880" cy="3492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应用成效</a:t>
            </a:r>
            <a:endParaRPr lang="zh-CN" altLang="en-US" sz="1400" b="1" kern="0" noProof="0" dirty="0">
              <a:ln>
                <a:noFill/>
              </a:ln>
              <a:solidFill>
                <a:prstClr val="white"/>
              </a:solidFill>
              <a:effectLst/>
              <a:uLnTx/>
              <a:uFillTx/>
              <a:latin typeface="微软雅黑" panose="020B0503020204020204" charset="-122"/>
              <a:ea typeface="微软雅黑" panose="020B0503020204020204" charset="-122"/>
              <a:cs typeface="+mn-ea"/>
              <a:sym typeface="+mn-ea"/>
            </a:endParaRPr>
          </a:p>
        </p:txBody>
      </p:sp>
      <p:sp>
        <p:nvSpPr>
          <p:cNvPr id="4" name="任意多边形: 形状 34"/>
          <p:cNvSpPr txBox="1"/>
          <p:nvPr/>
        </p:nvSpPr>
        <p:spPr>
          <a:xfrm>
            <a:off x="1027430" y="1659255"/>
            <a:ext cx="1496695" cy="3492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企业痛点</a:t>
            </a:r>
            <a:endParaRPr lang="zh-CN" altLang="en-US" sz="1400" b="1" dirty="0">
              <a:solidFill>
                <a:schemeClr val="bg1"/>
              </a:solidFill>
              <a:latin typeface="微软雅黑" panose="020B0503020204020204" charset="-122"/>
              <a:ea typeface="微软雅黑" panose="020B0503020204020204" charset="-122"/>
              <a:sym typeface="+mn-ea"/>
            </a:endParaRPr>
          </a:p>
        </p:txBody>
      </p:sp>
      <p:sp>
        <p:nvSpPr>
          <p:cNvPr id="11" name="任意多边形: 形状 34"/>
          <p:cNvSpPr txBox="1"/>
          <p:nvPr/>
        </p:nvSpPr>
        <p:spPr>
          <a:xfrm>
            <a:off x="5356860" y="1659255"/>
            <a:ext cx="1496695" cy="3492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数智方案</a:t>
            </a:r>
            <a:endParaRPr lang="zh-CN" altLang="en-US" sz="1400" b="1" dirty="0">
              <a:solidFill>
                <a:schemeClr val="bg1"/>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fill="hold"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0" dirty="0">
                <a:ln>
                  <a:noFill/>
                </a:ln>
                <a:solidFill>
                  <a:srgbClr val="0070C0"/>
                </a:solidFill>
                <a:effectLst/>
                <a:uLnTx/>
                <a:uFillTx/>
                <a:cs typeface="+mn-ea"/>
                <a:sym typeface="+mn-ea"/>
              </a:rPr>
              <a:t>AI扫描王数智化扫描解决方案</a:t>
            </a:r>
            <a:endParaRPr lang="zh-CN" altLang="en-US" noProof="0" dirty="0">
              <a:ln>
                <a:noFill/>
              </a:ln>
              <a:solidFill>
                <a:srgbClr val="0070C0"/>
              </a:solidFill>
              <a:effectLst/>
              <a:uLnTx/>
              <a:uFillTx/>
              <a:cs typeface="+mn-ea"/>
              <a:sym typeface="+mn-ea"/>
            </a:endParaRPr>
          </a:p>
        </p:txBody>
      </p:sp>
      <p:grpSp>
        <p:nvGrpSpPr>
          <p:cNvPr id="6" name="组合 5"/>
          <p:cNvGrpSpPr/>
          <p:nvPr/>
        </p:nvGrpSpPr>
        <p:grpSpPr>
          <a:xfrm>
            <a:off x="0" y="707390"/>
            <a:ext cx="12192635" cy="935990"/>
            <a:chOff x="0" y="1114"/>
            <a:chExt cx="19201" cy="1474"/>
          </a:xfrm>
        </p:grpSpPr>
        <p:sp>
          <p:nvSpPr>
            <p:cNvPr id="7" name="文本框 6"/>
            <p:cNvSpPr txBox="1"/>
            <p:nvPr/>
          </p:nvSpPr>
          <p:spPr>
            <a:xfrm>
              <a:off x="1" y="1114"/>
              <a:ext cx="19200" cy="1474"/>
            </a:xfrm>
            <a:prstGeom prst="rect">
              <a:avLst/>
            </a:prstGeom>
            <a:solidFill>
              <a:srgbClr val="E8EAF1"/>
            </a:solidFill>
          </p:spPr>
          <p:txBody>
            <a:bodyPr wrap="square" lIns="359964" tIns="46795" rIns="359964" bIns="46795" rtlCol="0" anchor="ctr" anchorCtr="0">
              <a:noAutofit/>
            </a:bodyPr>
            <a:lstStyle>
              <a:defPPr>
                <a:defRPr lang="en-US"/>
              </a:defPPr>
              <a:lvl1pPr indent="457200">
                <a:lnSpc>
                  <a:spcPct val="120000"/>
                </a:lnSpc>
                <a:defRPr sz="1600" b="1">
                  <a:solidFill>
                    <a:srgbClr val="0070C0"/>
                  </a:solidFill>
                  <a:latin typeface="微软雅黑" panose="020B0503020204020204" charset="-122"/>
                  <a:ea typeface="微软雅黑" panose="020B0503020204020204" charset="-122"/>
                  <a:cs typeface="+mn-ea"/>
                </a:defRPr>
              </a:lvl1pPr>
            </a:lstStyle>
            <a:p>
              <a:pPr lvl="0" algn="just" defTabSz="457200">
                <a:spcBef>
                  <a:spcPts val="0"/>
                </a:spcBef>
                <a:spcAft>
                  <a:spcPts val="0"/>
                </a:spcAft>
                <a:buClrTx/>
                <a:buSzTx/>
                <a:buFontTx/>
                <a:defRPr/>
              </a:pPr>
              <a:endParaRPr lang="zh-CN" altLang="en-US" noProof="0" dirty="0">
                <a:ln>
                  <a:noFill/>
                </a:ln>
                <a:effectLst/>
                <a:uLnTx/>
                <a:uFillTx/>
                <a:sym typeface="+mn-lt"/>
              </a:endParaRPr>
            </a:p>
          </p:txBody>
        </p:sp>
        <p:sp>
          <p:nvSpPr>
            <p:cNvPr id="8" name="文本框 7"/>
            <p:cNvSpPr txBox="1"/>
            <p:nvPr/>
          </p:nvSpPr>
          <p:spPr>
            <a:xfrm>
              <a:off x="0" y="1274"/>
              <a:ext cx="19201" cy="1154"/>
            </a:xfrm>
            <a:prstGeom prst="rect">
              <a:avLst/>
            </a:prstGeom>
            <a:noFill/>
            <a:extLst>
              <a:ext uri="{909E8E84-426E-40DD-AFC4-6F175D3DCCD1}">
                <a14:hiddenFill xmlns:a14="http://schemas.microsoft.com/office/drawing/2010/main">
                  <a:solidFill>
                    <a:srgbClr val="BFE5FF">
                      <a:alpha val="36000"/>
                    </a:srgbClr>
                  </a:solidFill>
                </a14:hiddenFill>
              </a:ext>
            </a:extLst>
          </p:spPr>
          <p:txBody>
            <a:bodyPr wrap="square" lIns="180000" rIns="180000" rtlCol="0">
              <a:noAutofit/>
            </a:bodyPr>
            <a:lstStyle/>
            <a:p>
              <a:pPr marR="0" lvl="0" indent="360045" algn="just" defTabSz="457200" rtl="0" fontAlgn="auto">
                <a:lnSpc>
                  <a:spcPct val="140000"/>
                </a:lnSpc>
                <a:spcBef>
                  <a:spcPts val="0"/>
                </a:spcBef>
                <a:spcAft>
                  <a:spcPts val="0"/>
                </a:spcAft>
                <a:buClrTx/>
                <a:buSzTx/>
                <a:buFontTx/>
                <a:buNone/>
                <a:defRPr/>
              </a:pP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AI扫描王提供高精扫描、提取图片文字，以及制作标准证照服务，同时结合AI能力，对扫描文档进行信息提炼、二次创作、文字翻译等操作，帮助企业实现纸质文档快速数字化及结构化处理，极大压缩扫描及文档整理成本。</a:t>
              </a: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p:txBody>
        </p:sp>
      </p:grpSp>
      <p:pic>
        <p:nvPicPr>
          <p:cNvPr id="18" name="图形 6"/>
          <p:cNvPicPr>
            <a:picLocks noChangeAspect="1"/>
          </p:cNvPicPr>
          <p:nvPr>
            <p:custDataLst>
              <p:tags r:id="rId1"/>
            </p:custDataLst>
          </p:nvPr>
        </p:nvPicPr>
        <p:blipFill>
          <a:blip r:embed="rId2"/>
          <a:stretch>
            <a:fillRect/>
          </a:stretch>
        </p:blipFill>
        <p:spPr>
          <a:xfrm>
            <a:off x="437515" y="2000885"/>
            <a:ext cx="2676525" cy="3220720"/>
          </a:xfrm>
          <a:prstGeom prst="rect">
            <a:avLst/>
          </a:prstGeom>
        </p:spPr>
      </p:pic>
      <p:sp>
        <p:nvSpPr>
          <p:cNvPr id="15" name="文本框 14"/>
          <p:cNvSpPr txBox="1"/>
          <p:nvPr/>
        </p:nvSpPr>
        <p:spPr>
          <a:xfrm>
            <a:off x="786765" y="2161540"/>
            <a:ext cx="2096770" cy="2999740"/>
          </a:xfrm>
          <a:prstGeom prst="rect">
            <a:avLst/>
          </a:prstGeom>
          <a:noFill/>
        </p:spPr>
        <p:txBody>
          <a:bodyPr wrap="square">
            <a:spAutoFit/>
          </a:bodyPr>
          <a:p>
            <a:pPr>
              <a:lnSpc>
                <a:spcPct val="150000"/>
              </a:lnSpc>
            </a:pPr>
            <a:r>
              <a:rPr lang="zh-CN" altLang="en-US" sz="1400" dirty="0">
                <a:latin typeface="微软雅黑" panose="020B0503020204020204" charset="-122"/>
                <a:ea typeface="微软雅黑" panose="020B0503020204020204" charset="-122"/>
              </a:rPr>
              <a:t>证件、票据、材料等</a:t>
            </a:r>
            <a:r>
              <a:rPr lang="zh-CN" altLang="en-US" sz="1400" b="1" dirty="0">
                <a:solidFill>
                  <a:srgbClr val="BB130D"/>
                </a:solidFill>
                <a:latin typeface="微软雅黑" panose="020B0503020204020204" charset="-122"/>
                <a:ea typeface="微软雅黑" panose="020B0503020204020204" charset="-122"/>
              </a:rPr>
              <a:t>扫描需求繁多</a:t>
            </a:r>
            <a:endParaRPr lang="en-US" altLang="zh-CN" sz="1400" b="1" dirty="0">
              <a:solidFill>
                <a:srgbClr val="BB130D"/>
              </a:solidFill>
              <a:latin typeface="微软雅黑" panose="020B0503020204020204" charset="-122"/>
              <a:ea typeface="微软雅黑" panose="020B0503020204020204" charset="-122"/>
            </a:endParaRPr>
          </a:p>
          <a:p>
            <a:pPr>
              <a:lnSpc>
                <a:spcPct val="150000"/>
              </a:lnSpc>
            </a:pPr>
            <a:endParaRPr lang="en-US" altLang="zh-CN" sz="1400" dirty="0">
              <a:latin typeface="微软雅黑" panose="020B0503020204020204" charset="-122"/>
              <a:ea typeface="微软雅黑" panose="020B0503020204020204" charset="-122"/>
            </a:endParaRPr>
          </a:p>
          <a:p>
            <a:pPr algn="l">
              <a:lnSpc>
                <a:spcPct val="150000"/>
              </a:lnSpc>
              <a:buClrTx/>
              <a:buSzTx/>
              <a:buFontTx/>
            </a:pPr>
            <a:r>
              <a:rPr lang="zh-CN" altLang="en-US" sz="1400" dirty="0">
                <a:latin typeface="微软雅黑" panose="020B0503020204020204" charset="-122"/>
                <a:ea typeface="微软雅黑" panose="020B0503020204020204" charset="-122"/>
              </a:rPr>
              <a:t>扫描设备操作繁琐，</a:t>
            </a:r>
            <a:r>
              <a:rPr lang="zh-CN" altLang="en-US" sz="1400" b="1" dirty="0">
                <a:solidFill>
                  <a:srgbClr val="BB130D"/>
                </a:solidFill>
                <a:latin typeface="微软雅黑" panose="020B0503020204020204" charset="-122"/>
                <a:ea typeface="微软雅黑" panose="020B0503020204020204" charset="-122"/>
              </a:rPr>
              <a:t>操作效率低</a:t>
            </a:r>
            <a:endParaRPr lang="zh-CN" altLang="en-US" sz="1400" b="1" dirty="0">
              <a:solidFill>
                <a:srgbClr val="BB130D"/>
              </a:solidFill>
              <a:latin typeface="微软雅黑" panose="020B0503020204020204" charset="-122"/>
              <a:ea typeface="微软雅黑" panose="020B0503020204020204" charset="-122"/>
            </a:endParaRPr>
          </a:p>
          <a:p>
            <a:pPr>
              <a:lnSpc>
                <a:spcPct val="150000"/>
              </a:lnSpc>
            </a:pPr>
            <a:endParaRPr lang="en-US" altLang="zh-CN" sz="1400" dirty="0">
              <a:latin typeface="微软雅黑" panose="020B0503020204020204" charset="-122"/>
              <a:ea typeface="微软雅黑" panose="020B0503020204020204" charset="-122"/>
            </a:endParaRPr>
          </a:p>
          <a:p>
            <a:pPr algn="l">
              <a:lnSpc>
                <a:spcPct val="150000"/>
              </a:lnSpc>
              <a:buClrTx/>
              <a:buSzTx/>
              <a:buFontTx/>
            </a:pPr>
            <a:r>
              <a:rPr lang="zh-CN" altLang="en-US" sz="1400" dirty="0">
                <a:latin typeface="微软雅黑" panose="020B0503020204020204" charset="-122"/>
                <a:ea typeface="微软雅黑" panose="020B0503020204020204" charset="-122"/>
              </a:rPr>
              <a:t>图片文字提取后二次编辑的场景多，人工处理</a:t>
            </a:r>
            <a:r>
              <a:rPr lang="zh-CN" altLang="en-US" sz="1400" b="1" dirty="0">
                <a:solidFill>
                  <a:srgbClr val="BB130D"/>
                </a:solidFill>
                <a:latin typeface="微软雅黑" panose="020B0503020204020204" charset="-122"/>
                <a:ea typeface="微软雅黑" panose="020B0503020204020204" charset="-122"/>
              </a:rPr>
              <a:t>低效易错</a:t>
            </a:r>
            <a:endParaRPr lang="zh-CN" altLang="en-US" sz="1400" b="1" dirty="0">
              <a:solidFill>
                <a:srgbClr val="BB130D"/>
              </a:solidFill>
              <a:latin typeface="微软雅黑" panose="020B0503020204020204" charset="-122"/>
              <a:ea typeface="微软雅黑" panose="020B0503020204020204" charset="-122"/>
            </a:endParaRPr>
          </a:p>
        </p:txBody>
      </p:sp>
      <p:sp>
        <p:nvSpPr>
          <p:cNvPr id="259" name="任意多边形: 形状 258"/>
          <p:cNvSpPr txBox="1"/>
          <p:nvPr/>
        </p:nvSpPr>
        <p:spPr>
          <a:xfrm>
            <a:off x="9754553" y="1659255"/>
            <a:ext cx="1325880" cy="3492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应用成效</a:t>
            </a:r>
            <a:endParaRPr lang="zh-CN" altLang="en-US" sz="1400" b="1" kern="0" noProof="0" dirty="0">
              <a:ln>
                <a:noFill/>
              </a:ln>
              <a:solidFill>
                <a:prstClr val="white"/>
              </a:solidFill>
              <a:effectLst/>
              <a:uLnTx/>
              <a:uFillTx/>
              <a:latin typeface="微软雅黑" panose="020B0503020204020204" charset="-122"/>
              <a:ea typeface="微软雅黑" panose="020B0503020204020204" charset="-122"/>
              <a:cs typeface="+mn-ea"/>
              <a:sym typeface="+mn-ea"/>
            </a:endParaRPr>
          </a:p>
        </p:txBody>
      </p:sp>
      <p:sp>
        <p:nvSpPr>
          <p:cNvPr id="19" name="任意多边形: 形状 34"/>
          <p:cNvSpPr txBox="1"/>
          <p:nvPr/>
        </p:nvSpPr>
        <p:spPr>
          <a:xfrm>
            <a:off x="1027430" y="1659255"/>
            <a:ext cx="1496695" cy="3492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企业痛点</a:t>
            </a:r>
            <a:endParaRPr lang="zh-CN" altLang="en-US" sz="1400" b="1" dirty="0">
              <a:solidFill>
                <a:schemeClr val="bg1"/>
              </a:solidFill>
              <a:latin typeface="微软雅黑" panose="020B0503020204020204" charset="-122"/>
              <a:ea typeface="微软雅黑" panose="020B0503020204020204" charset="-122"/>
              <a:sym typeface="+mn-ea"/>
            </a:endParaRPr>
          </a:p>
        </p:txBody>
      </p:sp>
      <p:sp>
        <p:nvSpPr>
          <p:cNvPr id="35" name="任意多边形: 形状 34"/>
          <p:cNvSpPr txBox="1"/>
          <p:nvPr/>
        </p:nvSpPr>
        <p:spPr>
          <a:xfrm>
            <a:off x="5356860" y="1659255"/>
            <a:ext cx="1496695" cy="3492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数智方案</a:t>
            </a:r>
            <a:endParaRPr lang="zh-CN" altLang="en-US" sz="1400" b="1" dirty="0">
              <a:solidFill>
                <a:schemeClr val="bg1"/>
              </a:solidFill>
              <a:latin typeface="微软雅黑" panose="020B0503020204020204" charset="-122"/>
              <a:ea typeface="微软雅黑" panose="020B0503020204020204" charset="-122"/>
              <a:sym typeface="+mn-ea"/>
            </a:endParaRPr>
          </a:p>
        </p:txBody>
      </p:sp>
      <p:pic>
        <p:nvPicPr>
          <p:cNvPr id="12" name="图形 16"/>
          <p:cNvPicPr>
            <a:picLocks noChangeAspect="1"/>
          </p:cNvPicPr>
          <p:nvPr>
            <p:custDataLst>
              <p:tags r:id="rId3"/>
            </p:custDataLst>
          </p:nvPr>
        </p:nvPicPr>
        <p:blipFill>
          <a:blip r:embed="rId4"/>
          <a:stretch>
            <a:fillRect/>
          </a:stretch>
        </p:blipFill>
        <p:spPr>
          <a:xfrm>
            <a:off x="3277235" y="2000885"/>
            <a:ext cx="5655945" cy="3217545"/>
          </a:xfrm>
          <a:prstGeom prst="rect">
            <a:avLst/>
          </a:prstGeom>
        </p:spPr>
      </p:pic>
      <p:pic>
        <p:nvPicPr>
          <p:cNvPr id="17" name="图形 270"/>
          <p:cNvPicPr>
            <a:picLocks noChangeAspect="1"/>
          </p:cNvPicPr>
          <p:nvPr>
            <p:custDataLst>
              <p:tags r:id="rId5"/>
            </p:custDataLst>
          </p:nvPr>
        </p:nvPicPr>
        <p:blipFill>
          <a:blip r:embed="rId6"/>
          <a:stretch>
            <a:fillRect/>
          </a:stretch>
        </p:blipFill>
        <p:spPr>
          <a:xfrm>
            <a:off x="9079230" y="2000885"/>
            <a:ext cx="2676525" cy="3261995"/>
          </a:xfrm>
          <a:prstGeom prst="rect">
            <a:avLst/>
          </a:prstGeom>
        </p:spPr>
      </p:pic>
      <p:sp>
        <p:nvSpPr>
          <p:cNvPr id="3" name="矩形 22"/>
          <p:cNvSpPr/>
          <p:nvPr>
            <p:custDataLst>
              <p:tags r:id="rId7"/>
            </p:custDataLst>
          </p:nvPr>
        </p:nvSpPr>
        <p:spPr>
          <a:xfrm>
            <a:off x="438150" y="5285105"/>
            <a:ext cx="5488305" cy="1334770"/>
          </a:xfrm>
          <a:prstGeom prst="roundRect">
            <a:avLst>
              <a:gd name="adj" fmla="val 1051"/>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b="1">
              <a:solidFill>
                <a:schemeClr val="bg1"/>
              </a:solidFill>
              <a:latin typeface="微软雅黑" panose="020B0503020204020204" charset="-122"/>
              <a:ea typeface="微软雅黑" panose="020B0503020204020204" charset="-122"/>
              <a:sym typeface="+mn-lt"/>
            </a:endParaRPr>
          </a:p>
        </p:txBody>
      </p:sp>
      <p:sp>
        <p:nvSpPr>
          <p:cNvPr id="4" name="矩形 22"/>
          <p:cNvSpPr/>
          <p:nvPr>
            <p:custDataLst>
              <p:tags r:id="rId8"/>
            </p:custDataLst>
          </p:nvPr>
        </p:nvSpPr>
        <p:spPr>
          <a:xfrm>
            <a:off x="6190615" y="5285740"/>
            <a:ext cx="5565775" cy="1334770"/>
          </a:xfrm>
          <a:prstGeom prst="roundRect">
            <a:avLst>
              <a:gd name="adj" fmla="val 1051"/>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b="1">
              <a:solidFill>
                <a:schemeClr val="bg1"/>
              </a:solidFill>
              <a:latin typeface="微软雅黑" panose="020B0503020204020204" charset="-122"/>
              <a:ea typeface="微软雅黑" panose="020B0503020204020204" charset="-122"/>
              <a:sym typeface="+mn-lt"/>
            </a:endParaRPr>
          </a:p>
        </p:txBody>
      </p:sp>
      <p:sp>
        <p:nvSpPr>
          <p:cNvPr id="87" name="文本框 86"/>
          <p:cNvSpPr txBox="1"/>
          <p:nvPr/>
        </p:nvSpPr>
        <p:spPr>
          <a:xfrm>
            <a:off x="586740" y="5351145"/>
            <a:ext cx="5339715" cy="725170"/>
          </a:xfrm>
          <a:prstGeom prst="rect">
            <a:avLst/>
          </a:prstGeom>
          <a:noFill/>
        </p:spPr>
        <p:txBody>
          <a:bodyPr wrap="square" rtlCol="0" anchor="t">
            <a:noAutofit/>
          </a:bodyPr>
          <a:p>
            <a:pPr marL="171450" indent="-171450" algn="just" fontAlgn="auto">
              <a:lnSpc>
                <a:spcPct val="150000"/>
              </a:lnSpc>
              <a:spcBef>
                <a:spcPts val="0"/>
              </a:spcBef>
              <a:spcAft>
                <a:spcPts val="0"/>
              </a:spcAft>
              <a:buFont typeface="Arial" panose="020B0604020202020204" pitchFamily="34" charset="0"/>
              <a:buChar char="•"/>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已落地浙江、重庆、江苏等</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rPr>
              <a:t>20</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个省份公司，集成进星火党建、</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rPr>
              <a:t>AI Office</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及各省</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rPr>
              <a:t>MOA</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等</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rPr>
              <a:t>APP</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应用。</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1" name="圆角矩形 24"/>
          <p:cNvSpPr txBox="1"/>
          <p:nvPr/>
        </p:nvSpPr>
        <p:spPr>
          <a:xfrm>
            <a:off x="437515" y="5285105"/>
            <a:ext cx="311785" cy="1334770"/>
          </a:xfrm>
          <a:prstGeom prst="roundRect">
            <a:avLst>
              <a:gd name="adj" fmla="val 8068"/>
            </a:avLst>
          </a:prstGeom>
          <a:solidFill>
            <a:srgbClr val="4472C4"/>
          </a:solidFill>
          <a:ln>
            <a:solidFill>
              <a:sysClr val="window" lastClr="FFFFFF"/>
            </a:solidFill>
          </a:ln>
        </p:spPr>
        <p:txBody>
          <a:bodyPr vert="horz" wrap="square" lIns="91440" tIns="45720" rIns="91440" bIns="45720" numCol="1" spcCol="0" rtlCol="0" fromWordArt="0" anchor="ctr" anchorCtr="0" forceAA="0" compatLnSpc="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rPr>
              <a:t>内部应用</a:t>
            </a:r>
            <a:endPar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13" name="圆角矩形 24"/>
          <p:cNvSpPr txBox="1"/>
          <p:nvPr/>
        </p:nvSpPr>
        <p:spPr>
          <a:xfrm>
            <a:off x="6190615" y="5285105"/>
            <a:ext cx="311785" cy="1334770"/>
          </a:xfrm>
          <a:prstGeom prst="roundRect">
            <a:avLst>
              <a:gd name="adj" fmla="val 8068"/>
            </a:avLst>
          </a:prstGeom>
          <a:solidFill>
            <a:srgbClr val="4472C4"/>
          </a:solidFill>
          <a:ln>
            <a:solidFill>
              <a:sysClr val="window" lastClr="FFFFFF"/>
            </a:solidFill>
          </a:ln>
        </p:spPr>
        <p:txBody>
          <a:bodyPr vert="horz" wrap="square" lIns="91440" tIns="45720" rIns="91440" bIns="45720" numCol="1" spcCol="0" rtlCol="0" fromWordArt="0" anchor="ctr" anchorCtr="0" forceAA="0" compatLnSpc="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rPr>
              <a:t>客户案例</a:t>
            </a:r>
            <a:endPar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14" name="文本框 13"/>
          <p:cNvSpPr txBox="1"/>
          <p:nvPr/>
        </p:nvSpPr>
        <p:spPr>
          <a:xfrm>
            <a:off x="6642735" y="5619750"/>
            <a:ext cx="5076190" cy="955040"/>
          </a:xfrm>
          <a:prstGeom prst="rect">
            <a:avLst/>
          </a:prstGeom>
          <a:noFill/>
        </p:spPr>
        <p:txBody>
          <a:bodyPr wrap="square" rtlCol="0">
            <a:noAutofit/>
          </a:bodyPr>
          <a:p>
            <a:pPr marL="171450" lvl="0" indent="-171450" algn="just" fontAlgn="auto">
              <a:lnSpc>
                <a:spcPct val="150000"/>
              </a:lnSpc>
              <a:buClrTx/>
              <a:buSzTx/>
              <a:buFont typeface="Arial" panose="020B0604020202020204" pitchFamily="34" charset="0"/>
              <a:buChar char="•"/>
            </a:pPr>
            <a:r>
              <a:rPr kumimoji="1" lang="zh-CN" altLang="en-US" sz="1200" dirty="0">
                <a:latin typeface="微软雅黑" panose="020B0503020204020204" charset="-122"/>
                <a:ea typeface="微软雅黑" panose="020B0503020204020204" charset="-122"/>
                <a:cs typeface="微软雅黑" panose="020B0503020204020204" charset="-122"/>
                <a:sym typeface="+mn-ea"/>
              </a:rPr>
              <a:t>基于</a:t>
            </a:r>
            <a:r>
              <a:rPr kumimoji="1" lang="en-US" altLang="zh-CN" sz="1200" dirty="0">
                <a:latin typeface="微软雅黑" panose="020B0503020204020204" charset="-122"/>
                <a:ea typeface="微软雅黑" panose="020B0503020204020204" charset="-122"/>
                <a:cs typeface="微软雅黑" panose="020B0503020204020204" charset="-122"/>
                <a:sym typeface="+mn-ea"/>
              </a:rPr>
              <a:t>AI</a:t>
            </a:r>
            <a:r>
              <a:rPr kumimoji="1" lang="zh-CN" altLang="en-US" sz="1200" dirty="0">
                <a:latin typeface="微软雅黑" panose="020B0503020204020204" charset="-122"/>
                <a:ea typeface="微软雅黑" panose="020B0503020204020204" charset="-122"/>
                <a:cs typeface="微软雅黑" panose="020B0503020204020204" charset="-122"/>
                <a:sym typeface="+mn-ea"/>
              </a:rPr>
              <a:t>扫描王</a:t>
            </a:r>
            <a:r>
              <a:rPr kumimoji="1" lang="en-US" altLang="zh-CN" sz="1200" dirty="0">
                <a:latin typeface="微软雅黑" panose="020B0503020204020204" charset="-122"/>
                <a:ea typeface="微软雅黑" panose="020B0503020204020204" charset="-122"/>
                <a:cs typeface="微软雅黑" panose="020B0503020204020204" charset="-122"/>
                <a:sym typeface="+mn-ea"/>
              </a:rPr>
              <a:t>1</a:t>
            </a:r>
            <a:r>
              <a:rPr kumimoji="1" lang="zh-CN" altLang="en-US" sz="1200" dirty="0">
                <a:latin typeface="微软雅黑" panose="020B0503020204020204" charset="-122"/>
                <a:ea typeface="微软雅黑" panose="020B0503020204020204" charset="-122"/>
                <a:cs typeface="微软雅黑" panose="020B0503020204020204" charset="-122"/>
                <a:sym typeface="+mn-ea"/>
              </a:rPr>
              <a:t>周完成产品改造，</a:t>
            </a:r>
            <a:r>
              <a:rPr kumimoji="1" lang="en-US" altLang="zh-CN" sz="1200" dirty="0">
                <a:latin typeface="微软雅黑" panose="020B0503020204020204" charset="-122"/>
                <a:ea typeface="微软雅黑" panose="020B0503020204020204" charset="-122"/>
                <a:cs typeface="微软雅黑" panose="020B0503020204020204" charset="-122"/>
                <a:sym typeface="+mn-ea"/>
              </a:rPr>
              <a:t>1</a:t>
            </a:r>
            <a:r>
              <a:rPr kumimoji="1" lang="zh-CN" altLang="en-US" sz="1200" dirty="0">
                <a:latin typeface="微软雅黑" panose="020B0503020204020204" charset="-122"/>
                <a:ea typeface="微软雅黑" panose="020B0503020204020204" charset="-122"/>
                <a:cs typeface="微软雅黑" panose="020B0503020204020204" charset="-122"/>
                <a:sym typeface="+mn-ea"/>
              </a:rPr>
              <a:t>天时间完成私有化部署，深度嵌入公安内部专网，为</a:t>
            </a:r>
            <a:r>
              <a:rPr kumimoji="1" lang="en-US" altLang="zh-CN" sz="1200" dirty="0">
                <a:latin typeface="微软雅黑" panose="020B0503020204020204" charset="-122"/>
                <a:ea typeface="微软雅黑" panose="020B0503020204020204" charset="-122"/>
                <a:cs typeface="微软雅黑" panose="020B0503020204020204" charset="-122"/>
                <a:sym typeface="+mn-ea"/>
              </a:rPr>
              <a:t>4</a:t>
            </a:r>
            <a:r>
              <a:rPr kumimoji="1" lang="zh-CN" altLang="en-US" sz="1200" dirty="0">
                <a:latin typeface="微软雅黑" panose="020B0503020204020204" charset="-122"/>
                <a:ea typeface="微软雅黑" panose="020B0503020204020204" charset="-122"/>
                <a:cs typeface="微软雅黑" panose="020B0503020204020204" charset="-122"/>
                <a:sym typeface="+mn-ea"/>
              </a:rPr>
              <a:t>万公安民警提供高清扫描、智能识别、便捷分享等服务，文字整理效率提升</a:t>
            </a:r>
            <a:r>
              <a:rPr kumimoji="1" lang="en-US" altLang="zh-CN" sz="1200" dirty="0">
                <a:latin typeface="微软雅黑" panose="020B0503020204020204" charset="-122"/>
                <a:ea typeface="微软雅黑" panose="020B0503020204020204" charset="-122"/>
                <a:cs typeface="微软雅黑" panose="020B0503020204020204" charset="-122"/>
                <a:sym typeface="+mn-ea"/>
              </a:rPr>
              <a:t>75%</a:t>
            </a:r>
            <a:r>
              <a:rPr kumimoji="1" lang="zh-CN" altLang="en-US" sz="1200" dirty="0">
                <a:latin typeface="微软雅黑" panose="020B0503020204020204" charset="-122"/>
                <a:ea typeface="微软雅黑" panose="020B0503020204020204" charset="-122"/>
                <a:cs typeface="微软雅黑" panose="020B0503020204020204" charset="-122"/>
                <a:sym typeface="+mn-ea"/>
              </a:rPr>
              <a:t>。</a:t>
            </a:r>
            <a:endParaRPr kumimoji="1" lang="zh-CN" altLang="en-US" sz="1200" dirty="0">
              <a:latin typeface="微软雅黑" panose="020B0503020204020204" charset="-122"/>
              <a:ea typeface="微软雅黑" panose="020B0503020204020204" charset="-122"/>
              <a:cs typeface="微软雅黑" panose="020B0503020204020204" charset="-122"/>
              <a:sym typeface="+mn-ea"/>
            </a:endParaRPr>
          </a:p>
        </p:txBody>
      </p:sp>
      <p:sp>
        <p:nvSpPr>
          <p:cNvPr id="96" name="TextBox 35"/>
          <p:cNvSpPr/>
          <p:nvPr/>
        </p:nvSpPr>
        <p:spPr bwMode="gray">
          <a:xfrm>
            <a:off x="6643370" y="5285740"/>
            <a:ext cx="2145030" cy="429260"/>
          </a:xfrm>
          <a:prstGeom prst="rect">
            <a:avLst/>
          </a:prstGeom>
          <a:gradFill>
            <a:gsLst>
              <a:gs pos="0">
                <a:srgbClr val="08BAFC">
                  <a:alpha val="0"/>
                </a:srgbClr>
              </a:gs>
              <a:gs pos="100000">
                <a:srgbClr val="00B0F0">
                  <a:alpha val="0"/>
                </a:srgbClr>
              </a:gs>
              <a:gs pos="47000">
                <a:srgbClr val="0162C6">
                  <a:alpha val="1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171450" indent="-171450" algn="just">
              <a:lnSpc>
                <a:spcPct val="150000"/>
              </a:lnSpc>
              <a:spcBef>
                <a:spcPts val="0"/>
              </a:spcBef>
              <a:spcAft>
                <a:spcPts val="0"/>
              </a:spcAft>
              <a:buClrTx/>
              <a:buSzTx/>
              <a:buFont typeface="Arial" panose="020B0604020202020204" pitchFamily="34" charset="0"/>
              <a:buChar char="•"/>
            </a:pPr>
            <a:r>
              <a:rPr lang="zh-CN" altLang="en-US" sz="1200" b="1" dirty="0">
                <a:solidFill>
                  <a:schemeClr val="tx1"/>
                </a:solidFill>
                <a:latin typeface="微软雅黑" panose="020B0503020204020204" charset="-122"/>
                <a:ea typeface="微软雅黑" panose="020B0503020204020204" charset="-122"/>
                <a:sym typeface="+mn-lt"/>
              </a:rPr>
              <a:t>落地项目：重庆市公安局</a:t>
            </a:r>
            <a:endParaRPr lang="zh-CN" altLang="en-US" sz="1200" b="1" dirty="0">
              <a:solidFill>
                <a:schemeClr val="tx1"/>
              </a:solidFill>
              <a:latin typeface="微软雅黑" panose="020B0503020204020204" charset="-122"/>
              <a:ea typeface="微软雅黑" panose="020B0503020204020204" charset="-122"/>
              <a:sym typeface="+mn-lt"/>
            </a:endParaRPr>
          </a:p>
        </p:txBody>
      </p:sp>
      <p:sp>
        <p:nvSpPr>
          <p:cNvPr id="16" name="文本框 15"/>
          <p:cNvSpPr txBox="1"/>
          <p:nvPr/>
        </p:nvSpPr>
        <p:spPr>
          <a:xfrm>
            <a:off x="9358630" y="2161540"/>
            <a:ext cx="2315845" cy="2999740"/>
          </a:xfrm>
          <a:prstGeom prst="rect">
            <a:avLst/>
          </a:prstGeom>
          <a:noFill/>
        </p:spPr>
        <p:txBody>
          <a:bodyPr wrap="square">
            <a:spAutoFit/>
          </a:bodyPr>
          <a:p>
            <a:pPr>
              <a:lnSpc>
                <a:spcPct val="150000"/>
              </a:lnSpc>
            </a:pPr>
            <a:r>
              <a:rPr lang="zh-CN" altLang="en-US" sz="1400" b="1" dirty="0">
                <a:solidFill>
                  <a:srgbClr val="BB130D"/>
                </a:solidFill>
                <a:latin typeface="微软雅黑" panose="020B0503020204020204" charset="-122"/>
                <a:ea typeface="微软雅黑" panose="020B0503020204020204" charset="-122"/>
              </a:rPr>
              <a:t>随时随地</a:t>
            </a:r>
            <a:r>
              <a:rPr lang="zh-CN" altLang="en-US" sz="1400" dirty="0">
                <a:latin typeface="微软雅黑" panose="020B0503020204020204" charset="-122"/>
                <a:ea typeface="微软雅黑" panose="020B0503020204020204" charset="-122"/>
                <a:cs typeface="微软雅黑" panose="020B0503020204020204" charset="-122"/>
              </a:rPr>
              <a:t>高清扫描，</a:t>
            </a:r>
            <a:r>
              <a:rPr lang="zh-CN" altLang="en-US" sz="1400" b="1" dirty="0">
                <a:solidFill>
                  <a:srgbClr val="BB130D"/>
                </a:solidFill>
                <a:latin typeface="微软雅黑" panose="020B0503020204020204" charset="-122"/>
                <a:ea typeface="微软雅黑" panose="020B0503020204020204" charset="-122"/>
              </a:rPr>
              <a:t>便捷</a:t>
            </a:r>
            <a:r>
              <a:rPr lang="zh-CN" altLang="en-US" sz="1400" dirty="0">
                <a:latin typeface="微软雅黑" panose="020B0503020204020204" charset="-122"/>
                <a:ea typeface="微软雅黑" panose="020B0503020204020204" charset="-122"/>
                <a:cs typeface="微软雅黑" panose="020B0503020204020204" charset="-122"/>
              </a:rPr>
              <a:t>证照制作</a:t>
            </a:r>
            <a:endParaRPr lang="en-US" altLang="zh-CN" sz="1400" dirty="0">
              <a:latin typeface="微软雅黑" panose="020B0503020204020204" charset="-122"/>
              <a:ea typeface="微软雅黑" panose="020B0503020204020204" charset="-122"/>
              <a:cs typeface="微软雅黑" panose="020B0503020204020204" charset="-122"/>
            </a:endParaRPr>
          </a:p>
          <a:p>
            <a:pPr>
              <a:lnSpc>
                <a:spcPct val="150000"/>
              </a:lnSpc>
            </a:pPr>
            <a:endParaRPr lang="en-US" altLang="zh-CN" sz="140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400" dirty="0">
                <a:latin typeface="微软雅黑" panose="020B0503020204020204" charset="-122"/>
                <a:ea typeface="微软雅黑" panose="020B0503020204020204" charset="-122"/>
                <a:cs typeface="微软雅黑" panose="020B0503020204020204" charset="-122"/>
              </a:rPr>
              <a:t>内容一键扫描识别，整理</a:t>
            </a:r>
            <a:r>
              <a:rPr lang="zh-CN" altLang="en-US" sz="1400" b="1" dirty="0">
                <a:solidFill>
                  <a:srgbClr val="BB130D"/>
                </a:solidFill>
                <a:latin typeface="微软雅黑" panose="020B0503020204020204" charset="-122"/>
                <a:ea typeface="微软雅黑" panose="020B0503020204020204" charset="-122"/>
              </a:rPr>
              <a:t>效率提升75%</a:t>
            </a:r>
            <a:endParaRPr lang="en-US" altLang="zh-CN" sz="1400" dirty="0">
              <a:latin typeface="微软雅黑" panose="020B0503020204020204" charset="-122"/>
              <a:ea typeface="微软雅黑" panose="020B0503020204020204" charset="-122"/>
              <a:cs typeface="微软雅黑" panose="020B0503020204020204" charset="-122"/>
            </a:endParaRPr>
          </a:p>
          <a:p>
            <a:pPr>
              <a:lnSpc>
                <a:spcPct val="150000"/>
              </a:lnSpc>
            </a:pPr>
            <a:endParaRPr lang="en-US" altLang="zh-CN" sz="140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400" dirty="0">
                <a:latin typeface="微软雅黑" panose="020B0503020204020204" charset="-122"/>
                <a:ea typeface="微软雅黑" panose="020B0503020204020204" charset="-122"/>
                <a:cs typeface="微软雅黑" panose="020B0503020204020204" charset="-122"/>
              </a:rPr>
              <a:t>大模型</a:t>
            </a:r>
            <a:r>
              <a:rPr lang="zh-CN" altLang="en-US" sz="1400" b="1" dirty="0">
                <a:solidFill>
                  <a:srgbClr val="BB130D"/>
                </a:solidFill>
                <a:latin typeface="微软雅黑" panose="020B0503020204020204" charset="-122"/>
                <a:ea typeface="微软雅黑" panose="020B0503020204020204" charset="-122"/>
              </a:rPr>
              <a:t>丰富使用场景</a:t>
            </a:r>
            <a:r>
              <a:rPr lang="zh-CN" altLang="en-US" sz="1400" dirty="0">
                <a:latin typeface="微软雅黑" panose="020B0503020204020204" charset="-122"/>
                <a:ea typeface="微软雅黑" panose="020B0503020204020204" charset="-122"/>
                <a:cs typeface="微软雅黑" panose="020B0503020204020204" charset="-122"/>
              </a:rPr>
              <a:t>，智能解读扫描内容，效率全面提升</a:t>
            </a:r>
            <a:endParaRPr lang="zh-CN" altLang="en-US" sz="1400" dirty="0">
              <a:latin typeface="微软雅黑" panose="020B0503020204020204" charset="-122"/>
              <a:ea typeface="微软雅黑" panose="020B0503020204020204" charset="-122"/>
              <a:cs typeface="微软雅黑" panose="020B0503020204020204" charset="-122"/>
            </a:endParaRPr>
          </a:p>
        </p:txBody>
      </p:sp>
      <p:grpSp>
        <p:nvGrpSpPr>
          <p:cNvPr id="373" name="组合 372"/>
          <p:cNvGrpSpPr/>
          <p:nvPr/>
        </p:nvGrpSpPr>
        <p:grpSpPr>
          <a:xfrm rot="0">
            <a:off x="7138670" y="2113280"/>
            <a:ext cx="1487805" cy="3002280"/>
            <a:chOff x="7759" y="3527"/>
            <a:chExt cx="3604" cy="7272"/>
          </a:xfrm>
        </p:grpSpPr>
        <p:pic>
          <p:nvPicPr>
            <p:cNvPr id="374" name="图片 373" descr="/Users/wanglili/Downloads/1180_1741918512_raw.gif1180_1741918512_raw"/>
            <p:cNvPicPr>
              <a:picLocks noChangeAspect="1"/>
            </p:cNvPicPr>
            <p:nvPr>
              <p:custDataLst>
                <p:tags r:id="rId9"/>
              </p:custDataLst>
            </p:nvPr>
          </p:nvPicPr>
          <p:blipFill>
            <a:blip r:embed="rId10"/>
            <a:srcRect l="582" r="582"/>
            <a:stretch>
              <a:fillRect/>
            </a:stretch>
          </p:blipFill>
          <p:spPr>
            <a:xfrm>
              <a:off x="8005" y="3676"/>
              <a:ext cx="3138" cy="6871"/>
            </a:xfrm>
            <a:prstGeom prst="rect">
              <a:avLst/>
            </a:prstGeom>
          </p:spPr>
        </p:pic>
        <p:pic>
          <p:nvPicPr>
            <p:cNvPr id="375" name="图片 374" descr="iphone13外框"/>
            <p:cNvPicPr>
              <a:picLocks noChangeAspect="1"/>
            </p:cNvPicPr>
            <p:nvPr/>
          </p:nvPicPr>
          <p:blipFill>
            <a:blip r:embed="rId11"/>
            <a:stretch>
              <a:fillRect/>
            </a:stretch>
          </p:blipFill>
          <p:spPr>
            <a:xfrm>
              <a:off x="7759" y="3527"/>
              <a:ext cx="3605" cy="7273"/>
            </a:xfrm>
            <a:prstGeom prst="rect">
              <a:avLst/>
            </a:prstGeom>
          </p:spPr>
        </p:pic>
      </p:grpSp>
      <p:sp>
        <p:nvSpPr>
          <p:cNvPr id="20" name="文本框 19"/>
          <p:cNvSpPr txBox="1"/>
          <p:nvPr/>
        </p:nvSpPr>
        <p:spPr>
          <a:xfrm>
            <a:off x="712470" y="6036945"/>
            <a:ext cx="1476375" cy="565785"/>
          </a:xfrm>
          <a:prstGeom prst="rect">
            <a:avLst/>
          </a:prstGeom>
          <a:noFill/>
        </p:spPr>
        <p:txBody>
          <a:bodyPr wrap="square" rtlCol="0" anchor="t">
            <a:noAutofit/>
          </a:bodyPr>
          <a:p>
            <a:pPr algn="ctr" defTabSz="914400">
              <a:buClrTx/>
              <a:buSzTx/>
              <a:buFontTx/>
            </a:pPr>
            <a:r>
              <a:rPr lang="en-US" altLang="zh-CN" sz="1600" b="1" spc="-38" dirty="0">
                <a:solidFill>
                  <a:srgbClr val="C00000"/>
                </a:solidFill>
                <a:effectLst>
                  <a:outerShdw blurRad="50800" dist="38100" dir="5400000" algn="t" rotWithShape="0">
                    <a:schemeClr val="tx1">
                      <a:lumMod val="50000"/>
                      <a:lumOff val="50000"/>
                      <a:alpha val="40000"/>
                    </a:schemeClr>
                  </a:outerShdw>
                </a:effectLst>
                <a:latin typeface="微软雅黑" panose="020B0503020204020204" charset="-122"/>
                <a:ea typeface="微软雅黑" panose="020B0503020204020204" charset="-122"/>
                <a:cs typeface="微软雅黑" panose="020B0503020204020204" charset="-122"/>
                <a:sym typeface="+mn-lt"/>
              </a:rPr>
              <a:t>&gt;180</a:t>
            </a:r>
            <a:r>
              <a:rPr lang="zh-CN" altLang="en-US" sz="1600" b="1" spc="-38" dirty="0">
                <a:solidFill>
                  <a:srgbClr val="C00000"/>
                </a:solidFill>
                <a:effectLst>
                  <a:outerShdw blurRad="50800" dist="38100" dir="5400000" algn="t" rotWithShape="0">
                    <a:schemeClr val="tx1">
                      <a:lumMod val="50000"/>
                      <a:lumOff val="50000"/>
                      <a:alpha val="40000"/>
                    </a:schemeClr>
                  </a:outerShdw>
                </a:effectLst>
                <a:latin typeface="微软雅黑" panose="020B0503020204020204" charset="-122"/>
                <a:ea typeface="微软雅黑" panose="020B0503020204020204" charset="-122"/>
                <a:cs typeface="微软雅黑" panose="020B0503020204020204" charset="-122"/>
                <a:sym typeface="+mn-lt"/>
              </a:rPr>
              <a:t>万</a:t>
            </a:r>
            <a:endParaRPr lang="zh-CN" altLang="en-US" sz="1600" b="1" spc="-38" dirty="0">
              <a:solidFill>
                <a:srgbClr val="C00000"/>
              </a:solidFill>
              <a:effectLst>
                <a:outerShdw blurRad="50800" dist="38100" dir="5400000" algn="t" rotWithShape="0">
                  <a:schemeClr val="tx1">
                    <a:lumMod val="50000"/>
                    <a:lumOff val="50000"/>
                    <a:alpha val="40000"/>
                  </a:schemeClr>
                </a:outerShdw>
              </a:effectLst>
              <a:latin typeface="微软雅黑" panose="020B0503020204020204" charset="-122"/>
              <a:ea typeface="微软雅黑" panose="020B0503020204020204" charset="-122"/>
              <a:cs typeface="微软雅黑" panose="020B0503020204020204" charset="-122"/>
              <a:sym typeface="+mn-lt"/>
            </a:endParaRPr>
          </a:p>
          <a:p>
            <a:pPr algn="ctr" defTabSz="114300">
              <a:defRPr/>
            </a:pPr>
            <a:r>
              <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mn-ea"/>
              </a:rPr>
              <a:t>扫描次数（次）</a:t>
            </a:r>
            <a:endPar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2" name="文本框 21"/>
          <p:cNvSpPr txBox="1"/>
          <p:nvPr/>
        </p:nvSpPr>
        <p:spPr>
          <a:xfrm>
            <a:off x="2447925" y="6036945"/>
            <a:ext cx="1476375" cy="565785"/>
          </a:xfrm>
          <a:prstGeom prst="rect">
            <a:avLst/>
          </a:prstGeom>
          <a:noFill/>
        </p:spPr>
        <p:txBody>
          <a:bodyPr wrap="square" rtlCol="0" anchor="t">
            <a:noAutofit/>
          </a:bodyPr>
          <a:p>
            <a:pPr algn="ctr" defTabSz="914400">
              <a:buClrTx/>
              <a:buSzTx/>
              <a:buFontTx/>
            </a:pPr>
            <a:r>
              <a:rPr lang="en-US" altLang="zh-CN" sz="1600" b="1" spc="-38" dirty="0">
                <a:solidFill>
                  <a:srgbClr val="C00000"/>
                </a:solidFill>
                <a:effectLst>
                  <a:outerShdw blurRad="50800" dist="38100" dir="5400000" algn="t" rotWithShape="0">
                    <a:schemeClr val="tx1">
                      <a:lumMod val="50000"/>
                      <a:lumOff val="50000"/>
                      <a:alpha val="40000"/>
                    </a:schemeClr>
                  </a:outerShdw>
                </a:effectLst>
                <a:latin typeface="微软雅黑" panose="020B0503020204020204" charset="-122"/>
                <a:ea typeface="微软雅黑" panose="020B0503020204020204" charset="-122"/>
                <a:cs typeface="微软雅黑" panose="020B0503020204020204" charset="-122"/>
                <a:sym typeface="+mn-lt"/>
              </a:rPr>
              <a:t>&gt;700</a:t>
            </a:r>
            <a:r>
              <a:rPr lang="zh-CN" altLang="en-US" sz="1600" b="1" spc="-38" dirty="0">
                <a:solidFill>
                  <a:srgbClr val="C00000"/>
                </a:solidFill>
                <a:effectLst>
                  <a:outerShdw blurRad="50800" dist="38100" dir="5400000" algn="t" rotWithShape="0">
                    <a:schemeClr val="tx1">
                      <a:lumMod val="50000"/>
                      <a:lumOff val="50000"/>
                      <a:alpha val="40000"/>
                    </a:schemeClr>
                  </a:outerShdw>
                </a:effectLst>
                <a:latin typeface="微软雅黑" panose="020B0503020204020204" charset="-122"/>
                <a:ea typeface="微软雅黑" panose="020B0503020204020204" charset="-122"/>
                <a:cs typeface="微软雅黑" panose="020B0503020204020204" charset="-122"/>
                <a:sym typeface="+mn-lt"/>
              </a:rPr>
              <a:t>万</a:t>
            </a:r>
            <a:endParaRPr lang="zh-CN" altLang="en-US" sz="1600" b="1" spc="-38" dirty="0">
              <a:solidFill>
                <a:srgbClr val="C00000"/>
              </a:solidFill>
              <a:effectLst>
                <a:outerShdw blurRad="50800" dist="38100" dir="5400000" algn="t" rotWithShape="0">
                  <a:schemeClr val="tx1">
                    <a:lumMod val="50000"/>
                    <a:lumOff val="50000"/>
                    <a:alpha val="40000"/>
                  </a:schemeClr>
                </a:outerShdw>
              </a:effectLst>
              <a:latin typeface="微软雅黑" panose="020B0503020204020204" charset="-122"/>
              <a:ea typeface="微软雅黑" panose="020B0503020204020204" charset="-122"/>
              <a:cs typeface="微软雅黑" panose="020B0503020204020204" charset="-122"/>
              <a:sym typeface="+mn-lt"/>
            </a:endParaRPr>
          </a:p>
          <a:p>
            <a:pPr algn="ctr" defTabSz="114300">
              <a:defRPr/>
            </a:pPr>
            <a:r>
              <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mn-ea"/>
              </a:rPr>
              <a:t>扫描图片（张）</a:t>
            </a:r>
            <a:endPar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3" name="文本框 22"/>
          <p:cNvSpPr txBox="1"/>
          <p:nvPr/>
        </p:nvSpPr>
        <p:spPr>
          <a:xfrm>
            <a:off x="3984625" y="6036945"/>
            <a:ext cx="1881505" cy="565785"/>
          </a:xfrm>
          <a:prstGeom prst="rect">
            <a:avLst/>
          </a:prstGeom>
          <a:noFill/>
        </p:spPr>
        <p:txBody>
          <a:bodyPr wrap="square" rtlCol="0" anchor="t">
            <a:noAutofit/>
          </a:bodyPr>
          <a:p>
            <a:pPr algn="ctr" defTabSz="914400">
              <a:buClrTx/>
              <a:buSzTx/>
              <a:buFontTx/>
            </a:pPr>
            <a:r>
              <a:rPr lang="en-US" altLang="zh-CN" sz="1600" b="1" spc="-38" dirty="0">
                <a:solidFill>
                  <a:srgbClr val="C00000"/>
                </a:solidFill>
                <a:effectLst>
                  <a:outerShdw blurRad="50800" dist="38100" dir="5400000" algn="t" rotWithShape="0">
                    <a:schemeClr val="tx1">
                      <a:lumMod val="50000"/>
                      <a:lumOff val="50000"/>
                      <a:alpha val="40000"/>
                    </a:schemeClr>
                  </a:outerShdw>
                </a:effectLst>
                <a:latin typeface="微软雅黑" panose="020B0503020204020204" charset="-122"/>
                <a:ea typeface="微软雅黑" panose="020B0503020204020204" charset="-122"/>
                <a:cs typeface="微软雅黑" panose="020B0503020204020204" charset="-122"/>
                <a:sym typeface="+mn-lt"/>
              </a:rPr>
              <a:t>&gt;11</a:t>
            </a:r>
            <a:r>
              <a:rPr lang="zh-CN" altLang="en-US" sz="1600" b="1" spc="-38" dirty="0">
                <a:solidFill>
                  <a:srgbClr val="C00000"/>
                </a:solidFill>
                <a:effectLst>
                  <a:outerShdw blurRad="50800" dist="38100" dir="5400000" algn="t" rotWithShape="0">
                    <a:schemeClr val="tx1">
                      <a:lumMod val="50000"/>
                      <a:lumOff val="50000"/>
                      <a:alpha val="40000"/>
                    </a:schemeClr>
                  </a:outerShdw>
                </a:effectLst>
                <a:latin typeface="微软雅黑" panose="020B0503020204020204" charset="-122"/>
                <a:ea typeface="微软雅黑" panose="020B0503020204020204" charset="-122"/>
                <a:cs typeface="微软雅黑" panose="020B0503020204020204" charset="-122"/>
                <a:sym typeface="+mn-lt"/>
              </a:rPr>
              <a:t>万</a:t>
            </a:r>
            <a:endParaRPr lang="zh-CN" altLang="en-US" sz="1600" b="1" spc="-38" dirty="0">
              <a:solidFill>
                <a:srgbClr val="C00000"/>
              </a:solidFill>
              <a:effectLst>
                <a:outerShdw blurRad="50800" dist="38100" dir="5400000" algn="t" rotWithShape="0">
                  <a:schemeClr val="tx1">
                    <a:lumMod val="50000"/>
                    <a:lumOff val="50000"/>
                    <a:alpha val="40000"/>
                  </a:schemeClr>
                </a:outerShdw>
              </a:effectLst>
              <a:latin typeface="微软雅黑" panose="020B0503020204020204" charset="-122"/>
              <a:ea typeface="微软雅黑" panose="020B0503020204020204" charset="-122"/>
              <a:cs typeface="微软雅黑" panose="020B0503020204020204" charset="-122"/>
              <a:sym typeface="+mn-lt"/>
            </a:endParaRPr>
          </a:p>
          <a:p>
            <a:pPr algn="ctr" defTabSz="114300">
              <a:defRPr/>
            </a:pPr>
            <a:r>
              <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mn-ea"/>
              </a:rPr>
              <a:t>节省文字整理时长（小时）</a:t>
            </a:r>
            <a:endPar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5" name="文本框 24"/>
          <p:cNvSpPr txBox="1"/>
          <p:nvPr/>
        </p:nvSpPr>
        <p:spPr>
          <a:xfrm>
            <a:off x="4183380" y="2203450"/>
            <a:ext cx="807085" cy="276860"/>
          </a:xfrm>
          <a:prstGeom prst="rect">
            <a:avLst/>
          </a:prstGeom>
          <a:noFill/>
        </p:spPr>
        <p:txBody>
          <a:bodyPr wrap="square" rtlCol="0">
            <a:spAutoFit/>
          </a:bodyPr>
          <a:p>
            <a:r>
              <a:rPr lang="zh-CN" altLang="en-US" sz="1200" b="1" dirty="0">
                <a:solidFill>
                  <a:srgbClr val="0070C0"/>
                </a:solidFill>
                <a:latin typeface="微软雅黑" panose="020B0503020204020204" charset="-122"/>
                <a:ea typeface="微软雅黑" panose="020B0503020204020204" charset="-122"/>
              </a:rPr>
              <a:t>高清扫描</a:t>
            </a:r>
            <a:endParaRPr lang="zh-CN" altLang="en-US" sz="1200" b="1" dirty="0">
              <a:solidFill>
                <a:srgbClr val="0070C0"/>
              </a:solidFill>
              <a:latin typeface="微软雅黑" panose="020B0503020204020204" charset="-122"/>
              <a:ea typeface="微软雅黑" panose="020B0503020204020204" charset="-122"/>
            </a:endParaRPr>
          </a:p>
        </p:txBody>
      </p:sp>
      <p:sp>
        <p:nvSpPr>
          <p:cNvPr id="31" name="文本框 30"/>
          <p:cNvSpPr txBox="1"/>
          <p:nvPr/>
        </p:nvSpPr>
        <p:spPr>
          <a:xfrm>
            <a:off x="3637915" y="2536190"/>
            <a:ext cx="1609090" cy="485140"/>
          </a:xfrm>
          <a:prstGeom prst="rect">
            <a:avLst/>
          </a:prstGeom>
          <a:noFill/>
        </p:spPr>
        <p:txBody>
          <a:bodyPr wrap="square" rtlCol="0">
            <a:spAutoFit/>
          </a:bodyPr>
          <a:p>
            <a:pPr>
              <a:lnSpc>
                <a:spcPts val="1600"/>
              </a:lnSpc>
            </a:pPr>
            <a:r>
              <a:rPr lang="zh-CN" altLang="en-US" sz="1100" dirty="0">
                <a:latin typeface="微软雅黑" panose="020B0503020204020204" charset="-122"/>
                <a:ea typeface="微软雅黑" panose="020B0503020204020204" charset="-122"/>
              </a:rPr>
              <a:t>移动高清扫描，可智能裁剪校正。</a:t>
            </a:r>
            <a:endParaRPr lang="zh-CN" altLang="en-US" sz="1100" dirty="0">
              <a:latin typeface="微软雅黑" panose="020B0503020204020204" charset="-122"/>
              <a:ea typeface="微软雅黑" panose="020B0503020204020204" charset="-122"/>
            </a:endParaRPr>
          </a:p>
        </p:txBody>
      </p:sp>
      <p:sp>
        <p:nvSpPr>
          <p:cNvPr id="36" name="文本框 35"/>
          <p:cNvSpPr txBox="1"/>
          <p:nvPr/>
        </p:nvSpPr>
        <p:spPr>
          <a:xfrm>
            <a:off x="5859780" y="2185670"/>
            <a:ext cx="807085" cy="276860"/>
          </a:xfrm>
          <a:prstGeom prst="rect">
            <a:avLst/>
          </a:prstGeom>
          <a:noFill/>
        </p:spPr>
        <p:txBody>
          <a:bodyPr wrap="square" rtlCol="0">
            <a:spAutoFit/>
          </a:bodyPr>
          <a:p>
            <a:r>
              <a:rPr lang="zh-CN" altLang="en-US" sz="1200" b="1" dirty="0">
                <a:solidFill>
                  <a:srgbClr val="0070C0"/>
                </a:solidFill>
                <a:latin typeface="微软雅黑" panose="020B0503020204020204" charset="-122"/>
                <a:ea typeface="微软雅黑" panose="020B0503020204020204" charset="-122"/>
              </a:rPr>
              <a:t>证照制作</a:t>
            </a:r>
            <a:endParaRPr lang="zh-CN" altLang="en-US" sz="1200" b="1" dirty="0">
              <a:solidFill>
                <a:srgbClr val="0070C0"/>
              </a:solidFill>
              <a:latin typeface="微软雅黑" panose="020B0503020204020204" charset="-122"/>
              <a:ea typeface="微软雅黑" panose="020B0503020204020204" charset="-122"/>
            </a:endParaRPr>
          </a:p>
        </p:txBody>
      </p:sp>
      <p:sp>
        <p:nvSpPr>
          <p:cNvPr id="37" name="文本框 36"/>
          <p:cNvSpPr txBox="1"/>
          <p:nvPr/>
        </p:nvSpPr>
        <p:spPr>
          <a:xfrm>
            <a:off x="4183380" y="3279140"/>
            <a:ext cx="948055" cy="276860"/>
          </a:xfrm>
          <a:prstGeom prst="rect">
            <a:avLst/>
          </a:prstGeom>
          <a:noFill/>
        </p:spPr>
        <p:txBody>
          <a:bodyPr wrap="square" rtlCol="0">
            <a:spAutoFit/>
          </a:bodyPr>
          <a:p>
            <a:r>
              <a:rPr lang="zh-CN" altLang="en-US" sz="1200" b="1" dirty="0">
                <a:solidFill>
                  <a:srgbClr val="0070C0"/>
                </a:solidFill>
                <a:latin typeface="微软雅黑" panose="020B0503020204020204" charset="-122"/>
                <a:ea typeface="微软雅黑" panose="020B0503020204020204" charset="-122"/>
              </a:rPr>
              <a:t>文字识别</a:t>
            </a:r>
            <a:endParaRPr lang="zh-CN" altLang="en-US" sz="1200" b="1" dirty="0">
              <a:solidFill>
                <a:srgbClr val="0070C0"/>
              </a:solidFill>
              <a:latin typeface="微软雅黑" panose="020B0503020204020204" charset="-122"/>
              <a:ea typeface="微软雅黑" panose="020B0503020204020204" charset="-122"/>
            </a:endParaRPr>
          </a:p>
        </p:txBody>
      </p:sp>
      <p:sp>
        <p:nvSpPr>
          <p:cNvPr id="38" name="文本框 37"/>
          <p:cNvSpPr txBox="1"/>
          <p:nvPr/>
        </p:nvSpPr>
        <p:spPr>
          <a:xfrm>
            <a:off x="5859780" y="3276600"/>
            <a:ext cx="807085" cy="276860"/>
          </a:xfrm>
          <a:prstGeom prst="rect">
            <a:avLst/>
          </a:prstGeom>
          <a:noFill/>
        </p:spPr>
        <p:txBody>
          <a:bodyPr wrap="square" rtlCol="0">
            <a:spAutoFit/>
          </a:bodyPr>
          <a:p>
            <a:r>
              <a:rPr lang="en-US" altLang="zh-CN" sz="1200" b="1" dirty="0">
                <a:solidFill>
                  <a:srgbClr val="0070C0"/>
                </a:solidFill>
                <a:latin typeface="微软雅黑" panose="020B0503020204020204" charset="-122"/>
                <a:ea typeface="微软雅黑" panose="020B0503020204020204" charset="-122"/>
                <a:cs typeface="微软雅黑" panose="020B0503020204020204" charset="-122"/>
              </a:rPr>
              <a:t>AI</a:t>
            </a:r>
            <a:r>
              <a:rPr lang="zh-CN" altLang="en-US" sz="1200" b="1" dirty="0">
                <a:solidFill>
                  <a:srgbClr val="0070C0"/>
                </a:solidFill>
                <a:latin typeface="微软雅黑" panose="020B0503020204020204" charset="-122"/>
                <a:ea typeface="微软雅黑" panose="020B0503020204020204" charset="-122"/>
                <a:cs typeface="微软雅黑" panose="020B0503020204020204" charset="-122"/>
              </a:rPr>
              <a:t>解文</a:t>
            </a:r>
            <a:endParaRPr lang="zh-CN" altLang="en-US" sz="1200" b="1" dirty="0">
              <a:solidFill>
                <a:srgbClr val="0070C0"/>
              </a:solidFill>
              <a:latin typeface="微软雅黑" panose="020B0503020204020204" charset="-122"/>
              <a:ea typeface="微软雅黑" panose="020B0503020204020204" charset="-122"/>
              <a:cs typeface="微软雅黑" panose="020B0503020204020204" charset="-122"/>
            </a:endParaRPr>
          </a:p>
        </p:txBody>
      </p:sp>
      <p:cxnSp>
        <p:nvCxnSpPr>
          <p:cNvPr id="39" name="直接连接符 38"/>
          <p:cNvCxnSpPr/>
          <p:nvPr/>
        </p:nvCxnSpPr>
        <p:spPr>
          <a:xfrm>
            <a:off x="5225415" y="2280920"/>
            <a:ext cx="33655" cy="2684780"/>
          </a:xfrm>
          <a:prstGeom prst="line">
            <a:avLst/>
          </a:prstGeom>
          <a:ln w="9525">
            <a:solidFill>
              <a:schemeClr val="bg1">
                <a:lumMod val="75000"/>
              </a:schemeClr>
            </a:solidFill>
            <a:prstDash val="lgDash"/>
          </a:ln>
        </p:spPr>
        <p:style>
          <a:lnRef idx="1">
            <a:schemeClr val="accent3"/>
          </a:lnRef>
          <a:fillRef idx="0">
            <a:schemeClr val="accent3"/>
          </a:fillRef>
          <a:effectRef idx="0">
            <a:schemeClr val="accent3"/>
          </a:effectRef>
          <a:fontRef idx="minor">
            <a:schemeClr val="tx1"/>
          </a:fontRef>
        </p:style>
      </p:cxnSp>
      <p:cxnSp>
        <p:nvCxnSpPr>
          <p:cNvPr id="40" name="直接连接符 39"/>
          <p:cNvCxnSpPr/>
          <p:nvPr/>
        </p:nvCxnSpPr>
        <p:spPr>
          <a:xfrm flipH="1">
            <a:off x="3678555" y="3114040"/>
            <a:ext cx="3138805" cy="0"/>
          </a:xfrm>
          <a:prstGeom prst="line">
            <a:avLst/>
          </a:prstGeom>
          <a:ln w="9525">
            <a:solidFill>
              <a:schemeClr val="bg1">
                <a:lumMod val="75000"/>
              </a:schemeClr>
            </a:solidFill>
            <a:prstDash val="lgDash"/>
          </a:ln>
        </p:spPr>
        <p:style>
          <a:lnRef idx="1">
            <a:schemeClr val="accent3"/>
          </a:lnRef>
          <a:fillRef idx="0">
            <a:schemeClr val="accent3"/>
          </a:fillRef>
          <a:effectRef idx="0">
            <a:schemeClr val="accent3"/>
          </a:effectRef>
          <a:fontRef idx="minor">
            <a:schemeClr val="tx1"/>
          </a:fontRef>
        </p:style>
      </p:cxnSp>
      <p:sp>
        <p:nvSpPr>
          <p:cNvPr id="41" name="文本框 40"/>
          <p:cNvSpPr txBox="1"/>
          <p:nvPr/>
        </p:nvSpPr>
        <p:spPr>
          <a:xfrm>
            <a:off x="5307965" y="2527300"/>
            <a:ext cx="1609090" cy="485140"/>
          </a:xfrm>
          <a:prstGeom prst="rect">
            <a:avLst/>
          </a:prstGeom>
          <a:noFill/>
        </p:spPr>
        <p:txBody>
          <a:bodyPr wrap="square" rtlCol="0">
            <a:spAutoFit/>
          </a:bodyPr>
          <a:p>
            <a:pPr>
              <a:lnSpc>
                <a:spcPts val="1600"/>
              </a:lnSpc>
            </a:pPr>
            <a:r>
              <a:rPr lang="zh-CN" altLang="en-US" sz="1100" dirty="0">
                <a:solidFill>
                  <a:srgbClr val="000000">
                    <a:lumMod val="85000"/>
                    <a:lumOff val="15000"/>
                  </a:srgbClr>
                </a:solidFill>
                <a:latin typeface="微软雅黑" panose="020B0503020204020204" charset="-122"/>
                <a:ea typeface="微软雅黑" panose="020B0503020204020204" charset="-122"/>
                <a:cs typeface="微软雅黑" panose="020B0503020204020204" charset="-122"/>
                <a:sym typeface="+mn-ea"/>
              </a:rPr>
              <a:t>证照复印件便捷制作，支持多类模板。</a:t>
            </a:r>
            <a:endParaRPr lang="zh-CN" altLang="en-US" sz="1100" dirty="0">
              <a:solidFill>
                <a:srgbClr val="000000">
                  <a:lumMod val="85000"/>
                  <a:lumOff val="15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42" name="文本框 41"/>
          <p:cNvSpPr txBox="1"/>
          <p:nvPr/>
        </p:nvSpPr>
        <p:spPr>
          <a:xfrm>
            <a:off x="3615690" y="3557905"/>
            <a:ext cx="1609090" cy="485140"/>
          </a:xfrm>
          <a:prstGeom prst="rect">
            <a:avLst/>
          </a:prstGeom>
          <a:noFill/>
        </p:spPr>
        <p:txBody>
          <a:bodyPr wrap="square" rtlCol="0">
            <a:spAutoFit/>
          </a:bodyPr>
          <a:p>
            <a:pPr>
              <a:lnSpc>
                <a:spcPts val="1600"/>
              </a:lnSpc>
            </a:pPr>
            <a:r>
              <a:rPr lang="zh-CN" altLang="en-US" sz="1100" dirty="0">
                <a:solidFill>
                  <a:srgbClr val="000000">
                    <a:lumMod val="85000"/>
                    <a:lumOff val="15000"/>
                  </a:srgbClr>
                </a:solidFill>
                <a:latin typeface="微软雅黑" panose="020B0503020204020204" charset="-122"/>
                <a:ea typeface="微软雅黑" panose="020B0503020204020204" charset="-122"/>
              </a:rPr>
              <a:t>提取扫描图片中的文字，可版面还原。</a:t>
            </a:r>
            <a:endParaRPr lang="zh-CN" altLang="en-US" sz="1100" dirty="0">
              <a:solidFill>
                <a:srgbClr val="000000">
                  <a:lumMod val="85000"/>
                  <a:lumOff val="15000"/>
                </a:srgbClr>
              </a:solidFill>
              <a:latin typeface="微软雅黑" panose="020B0503020204020204" charset="-122"/>
              <a:ea typeface="微软雅黑" panose="020B0503020204020204" charset="-122"/>
            </a:endParaRPr>
          </a:p>
        </p:txBody>
      </p:sp>
      <p:sp>
        <p:nvSpPr>
          <p:cNvPr id="43" name="文本框 42"/>
          <p:cNvSpPr txBox="1"/>
          <p:nvPr/>
        </p:nvSpPr>
        <p:spPr>
          <a:xfrm>
            <a:off x="5307965" y="3557905"/>
            <a:ext cx="1609090" cy="485140"/>
          </a:xfrm>
          <a:prstGeom prst="rect">
            <a:avLst/>
          </a:prstGeom>
          <a:noFill/>
        </p:spPr>
        <p:txBody>
          <a:bodyPr wrap="square" rtlCol="0">
            <a:spAutoFit/>
          </a:bodyPr>
          <a:p>
            <a:pPr>
              <a:lnSpc>
                <a:spcPts val="1600"/>
              </a:lnSpc>
            </a:pPr>
            <a:r>
              <a:rPr lang="zh-CN" altLang="en-US" sz="1100" dirty="0">
                <a:solidFill>
                  <a:srgbClr val="000000">
                    <a:lumMod val="85000"/>
                    <a:lumOff val="15000"/>
                  </a:srgbClr>
                </a:solidFill>
                <a:latin typeface="微软雅黑" panose="020B0503020204020204" charset="-122"/>
                <a:ea typeface="微软雅黑" panose="020B0503020204020204" charset="-122"/>
              </a:rPr>
              <a:t>智能分析扫描内容进行解读、改写及翻译。</a:t>
            </a:r>
            <a:endParaRPr lang="zh-CN" altLang="en-US" sz="1100" dirty="0">
              <a:solidFill>
                <a:srgbClr val="000000">
                  <a:lumMod val="85000"/>
                  <a:lumOff val="15000"/>
                </a:srgbClr>
              </a:solidFill>
              <a:latin typeface="微软雅黑" panose="020B0503020204020204" charset="-122"/>
              <a:ea typeface="微软雅黑" panose="020B0503020204020204" charset="-122"/>
            </a:endParaRPr>
          </a:p>
        </p:txBody>
      </p:sp>
      <p:cxnSp>
        <p:nvCxnSpPr>
          <p:cNvPr id="64" name="直接连接符 63"/>
          <p:cNvCxnSpPr/>
          <p:nvPr/>
        </p:nvCxnSpPr>
        <p:spPr>
          <a:xfrm flipH="1">
            <a:off x="3678555" y="4149725"/>
            <a:ext cx="3138805" cy="0"/>
          </a:xfrm>
          <a:prstGeom prst="line">
            <a:avLst/>
          </a:prstGeom>
          <a:ln w="9525">
            <a:solidFill>
              <a:schemeClr val="bg1">
                <a:lumMod val="75000"/>
              </a:schemeClr>
            </a:solidFill>
            <a:prstDash val="lgDash"/>
          </a:ln>
        </p:spPr>
        <p:style>
          <a:lnRef idx="1">
            <a:schemeClr val="accent3"/>
          </a:lnRef>
          <a:fillRef idx="0">
            <a:schemeClr val="accent3"/>
          </a:fillRef>
          <a:effectRef idx="0">
            <a:schemeClr val="accent3"/>
          </a:effectRef>
          <a:fontRef idx="minor">
            <a:schemeClr val="tx1"/>
          </a:fontRef>
        </p:style>
      </p:cxnSp>
      <p:sp>
        <p:nvSpPr>
          <p:cNvPr id="65" name="文本框 64"/>
          <p:cNvSpPr txBox="1"/>
          <p:nvPr/>
        </p:nvSpPr>
        <p:spPr>
          <a:xfrm>
            <a:off x="4159250" y="4283710"/>
            <a:ext cx="972820" cy="276860"/>
          </a:xfrm>
          <a:prstGeom prst="rect">
            <a:avLst/>
          </a:prstGeom>
          <a:noFill/>
        </p:spPr>
        <p:txBody>
          <a:bodyPr wrap="square" rtlCol="0">
            <a:spAutoFit/>
          </a:bodyPr>
          <a:p>
            <a:r>
              <a:rPr lang="zh-CN" altLang="en-US" sz="1200" b="1" dirty="0">
                <a:solidFill>
                  <a:srgbClr val="0070C0"/>
                </a:solidFill>
                <a:latin typeface="微软雅黑" panose="020B0503020204020204" charset="-122"/>
                <a:ea typeface="微软雅黑" panose="020B0503020204020204" charset="-122"/>
              </a:rPr>
              <a:t>多规格导出</a:t>
            </a:r>
            <a:endParaRPr lang="zh-CN" altLang="en-US" sz="1200" b="1" dirty="0">
              <a:solidFill>
                <a:srgbClr val="0070C0"/>
              </a:solidFill>
              <a:latin typeface="微软雅黑" panose="020B0503020204020204" charset="-122"/>
              <a:ea typeface="微软雅黑" panose="020B0503020204020204" charset="-122"/>
            </a:endParaRPr>
          </a:p>
        </p:txBody>
      </p:sp>
      <p:sp>
        <p:nvSpPr>
          <p:cNvPr id="66" name="文本框 65"/>
          <p:cNvSpPr txBox="1"/>
          <p:nvPr/>
        </p:nvSpPr>
        <p:spPr>
          <a:xfrm>
            <a:off x="3615690" y="4561840"/>
            <a:ext cx="1609090" cy="485140"/>
          </a:xfrm>
          <a:prstGeom prst="rect">
            <a:avLst/>
          </a:prstGeom>
          <a:noFill/>
        </p:spPr>
        <p:txBody>
          <a:bodyPr wrap="square" rtlCol="0">
            <a:spAutoFit/>
          </a:bodyPr>
          <a:p>
            <a:pPr>
              <a:lnSpc>
                <a:spcPts val="1600"/>
              </a:lnSpc>
            </a:pPr>
            <a:r>
              <a:rPr lang="zh-CN" altLang="en-US" sz="1100" dirty="0">
                <a:solidFill>
                  <a:srgbClr val="000000">
                    <a:lumMod val="85000"/>
                    <a:lumOff val="15000"/>
                  </a:srgbClr>
                </a:solidFill>
                <a:latin typeface="微软雅黑" panose="020B0503020204020204" charset="-122"/>
                <a:ea typeface="微软雅黑" panose="020B0503020204020204" charset="-122"/>
              </a:rPr>
              <a:t>可按不同质量规格，不同格式导出任务</a:t>
            </a:r>
            <a:endParaRPr lang="zh-CN" altLang="en-US" sz="1100" dirty="0">
              <a:solidFill>
                <a:srgbClr val="000000">
                  <a:lumMod val="85000"/>
                  <a:lumOff val="15000"/>
                </a:srgbClr>
              </a:solidFill>
              <a:latin typeface="微软雅黑" panose="020B0503020204020204" charset="-122"/>
              <a:ea typeface="微软雅黑" panose="020B0503020204020204" charset="-122"/>
            </a:endParaRPr>
          </a:p>
        </p:txBody>
      </p:sp>
      <p:sp>
        <p:nvSpPr>
          <p:cNvPr id="67" name="文本框 66"/>
          <p:cNvSpPr txBox="1"/>
          <p:nvPr/>
        </p:nvSpPr>
        <p:spPr>
          <a:xfrm>
            <a:off x="5859780" y="4279900"/>
            <a:ext cx="807085" cy="276860"/>
          </a:xfrm>
          <a:prstGeom prst="rect">
            <a:avLst/>
          </a:prstGeom>
          <a:noFill/>
        </p:spPr>
        <p:txBody>
          <a:bodyPr wrap="square" rtlCol="0">
            <a:spAutoFit/>
          </a:bodyPr>
          <a:p>
            <a:r>
              <a:rPr lang="zh-CN" altLang="en-US" sz="1200" b="1" dirty="0">
                <a:solidFill>
                  <a:srgbClr val="0070C0"/>
                </a:solidFill>
                <a:latin typeface="微软雅黑" panose="020B0503020204020204" charset="-122"/>
                <a:ea typeface="微软雅黑" panose="020B0503020204020204" charset="-122"/>
              </a:rPr>
              <a:t>防盗水印</a:t>
            </a:r>
            <a:endParaRPr lang="zh-CN" altLang="en-US" sz="1200" b="1" dirty="0">
              <a:solidFill>
                <a:srgbClr val="0070C0"/>
              </a:solidFill>
              <a:latin typeface="微软雅黑" panose="020B0503020204020204" charset="-122"/>
              <a:ea typeface="微软雅黑" panose="020B0503020204020204" charset="-122"/>
            </a:endParaRPr>
          </a:p>
        </p:txBody>
      </p:sp>
      <p:sp>
        <p:nvSpPr>
          <p:cNvPr id="68" name="文本框 67"/>
          <p:cNvSpPr txBox="1"/>
          <p:nvPr/>
        </p:nvSpPr>
        <p:spPr>
          <a:xfrm>
            <a:off x="5338445" y="4558665"/>
            <a:ext cx="1609090" cy="485140"/>
          </a:xfrm>
          <a:prstGeom prst="rect">
            <a:avLst/>
          </a:prstGeom>
          <a:noFill/>
        </p:spPr>
        <p:txBody>
          <a:bodyPr wrap="square" rtlCol="0">
            <a:spAutoFit/>
          </a:bodyPr>
          <a:p>
            <a:pPr>
              <a:lnSpc>
                <a:spcPts val="1600"/>
              </a:lnSpc>
            </a:pPr>
            <a:r>
              <a:rPr lang="zh-CN" altLang="en-US" sz="1100" dirty="0">
                <a:solidFill>
                  <a:srgbClr val="000000">
                    <a:lumMod val="85000"/>
                    <a:lumOff val="15000"/>
                  </a:srgbClr>
                </a:solidFill>
                <a:latin typeface="微软雅黑" panose="020B0503020204020204" charset="-122"/>
                <a:ea typeface="微软雅黑" panose="020B0503020204020204" charset="-122"/>
              </a:rPr>
              <a:t>分享支持添加水印，减少信息被盗用风险</a:t>
            </a:r>
            <a:endParaRPr lang="zh-CN" altLang="en-US" sz="1100" dirty="0">
              <a:solidFill>
                <a:srgbClr val="000000">
                  <a:lumMod val="85000"/>
                  <a:lumOff val="15000"/>
                </a:srgbClr>
              </a:solidFill>
              <a:latin typeface="微软雅黑" panose="020B0503020204020204" charset="-122"/>
              <a:ea typeface="微软雅黑" panose="020B0503020204020204" charset="-122"/>
            </a:endParaRPr>
          </a:p>
        </p:txBody>
      </p:sp>
      <p:pic>
        <p:nvPicPr>
          <p:cNvPr id="69" name="图片 68"/>
          <p:cNvPicPr>
            <a:picLocks noChangeAspect="1"/>
          </p:cNvPicPr>
          <p:nvPr>
            <p:custDataLst>
              <p:tags r:id="rId12"/>
            </p:custDataLst>
          </p:nvPr>
        </p:nvPicPr>
        <p:blipFill>
          <a:blip r:embed="rId13"/>
          <a:stretch>
            <a:fillRect/>
          </a:stretch>
        </p:blipFill>
        <p:spPr>
          <a:xfrm>
            <a:off x="3637915" y="2210435"/>
            <a:ext cx="449580" cy="218440"/>
          </a:xfrm>
          <a:prstGeom prst="rect">
            <a:avLst/>
          </a:prstGeom>
        </p:spPr>
      </p:pic>
      <p:pic>
        <p:nvPicPr>
          <p:cNvPr id="70" name="图片 69"/>
          <p:cNvPicPr>
            <a:picLocks noChangeAspect="1"/>
          </p:cNvPicPr>
          <p:nvPr>
            <p:custDataLst>
              <p:tags r:id="rId14"/>
            </p:custDataLst>
          </p:nvPr>
        </p:nvPicPr>
        <p:blipFill>
          <a:blip r:embed="rId13"/>
          <a:stretch>
            <a:fillRect/>
          </a:stretch>
        </p:blipFill>
        <p:spPr>
          <a:xfrm>
            <a:off x="3636645" y="3298825"/>
            <a:ext cx="449580" cy="218440"/>
          </a:xfrm>
          <a:prstGeom prst="rect">
            <a:avLst/>
          </a:prstGeom>
        </p:spPr>
      </p:pic>
      <p:pic>
        <p:nvPicPr>
          <p:cNvPr id="71" name="图片 70"/>
          <p:cNvPicPr>
            <a:picLocks noChangeAspect="1"/>
          </p:cNvPicPr>
          <p:nvPr>
            <p:custDataLst>
              <p:tags r:id="rId15"/>
            </p:custDataLst>
          </p:nvPr>
        </p:nvPicPr>
        <p:blipFill>
          <a:blip r:embed="rId13"/>
          <a:stretch>
            <a:fillRect/>
          </a:stretch>
        </p:blipFill>
        <p:spPr>
          <a:xfrm>
            <a:off x="3636645" y="4304030"/>
            <a:ext cx="449580" cy="218440"/>
          </a:xfrm>
          <a:prstGeom prst="rect">
            <a:avLst/>
          </a:prstGeom>
        </p:spPr>
      </p:pic>
      <p:pic>
        <p:nvPicPr>
          <p:cNvPr id="72" name="图片 71"/>
          <p:cNvPicPr>
            <a:picLocks noChangeAspect="1"/>
          </p:cNvPicPr>
          <p:nvPr>
            <p:custDataLst>
              <p:tags r:id="rId16"/>
            </p:custDataLst>
          </p:nvPr>
        </p:nvPicPr>
        <p:blipFill>
          <a:blip r:embed="rId13"/>
          <a:stretch>
            <a:fillRect/>
          </a:stretch>
        </p:blipFill>
        <p:spPr>
          <a:xfrm>
            <a:off x="5349240" y="2210435"/>
            <a:ext cx="449580" cy="218440"/>
          </a:xfrm>
          <a:prstGeom prst="rect">
            <a:avLst/>
          </a:prstGeom>
        </p:spPr>
      </p:pic>
      <p:pic>
        <p:nvPicPr>
          <p:cNvPr id="73" name="图片 72"/>
          <p:cNvPicPr>
            <a:picLocks noChangeAspect="1"/>
          </p:cNvPicPr>
          <p:nvPr>
            <p:custDataLst>
              <p:tags r:id="rId17"/>
            </p:custDataLst>
          </p:nvPr>
        </p:nvPicPr>
        <p:blipFill>
          <a:blip r:embed="rId13"/>
          <a:stretch>
            <a:fillRect/>
          </a:stretch>
        </p:blipFill>
        <p:spPr>
          <a:xfrm>
            <a:off x="5347335" y="3298825"/>
            <a:ext cx="449580" cy="218440"/>
          </a:xfrm>
          <a:prstGeom prst="rect">
            <a:avLst/>
          </a:prstGeom>
        </p:spPr>
      </p:pic>
      <p:pic>
        <p:nvPicPr>
          <p:cNvPr id="74" name="图片 73"/>
          <p:cNvPicPr>
            <a:picLocks noChangeAspect="1"/>
          </p:cNvPicPr>
          <p:nvPr>
            <p:custDataLst>
              <p:tags r:id="rId18"/>
            </p:custDataLst>
          </p:nvPr>
        </p:nvPicPr>
        <p:blipFill>
          <a:blip r:embed="rId13"/>
          <a:stretch>
            <a:fillRect/>
          </a:stretch>
        </p:blipFill>
        <p:spPr>
          <a:xfrm>
            <a:off x="5347335" y="4304030"/>
            <a:ext cx="449580" cy="218440"/>
          </a:xfrm>
          <a:prstGeom prst="rect">
            <a:avLst/>
          </a:prstGeom>
        </p:spPr>
      </p:pic>
    </p:spTree>
  </p:cSld>
  <p:clrMapOvr>
    <a:masterClrMapping/>
  </p:clrMapOvr>
  <p:timing>
    <p:tnLst>
      <p:par>
        <p:cTn id="1" dur="indefinite" restart="never" fill="hold"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0" dirty="0">
                <a:ln>
                  <a:noFill/>
                </a:ln>
                <a:solidFill>
                  <a:srgbClr val="0070C0"/>
                </a:solidFill>
                <a:effectLst/>
                <a:uLnTx/>
                <a:uFillTx/>
                <a:cs typeface="+mn-ea"/>
                <a:sym typeface="+mn-ea"/>
              </a:rPr>
              <a:t>AI</a:t>
            </a:r>
            <a:r>
              <a:rPr lang="en-US" altLang="zh-CN" noProof="0" dirty="0">
                <a:ln>
                  <a:noFill/>
                </a:ln>
                <a:solidFill>
                  <a:srgbClr val="0070C0"/>
                </a:solidFill>
                <a:effectLst/>
                <a:uLnTx/>
                <a:uFillTx/>
                <a:cs typeface="+mn-ea"/>
                <a:sym typeface="+mn-ea"/>
              </a:rPr>
              <a:t>+</a:t>
            </a:r>
            <a:r>
              <a:rPr lang="zh-CN" altLang="en-US" noProof="0" dirty="0">
                <a:ln>
                  <a:noFill/>
                </a:ln>
                <a:solidFill>
                  <a:srgbClr val="0070C0"/>
                </a:solidFill>
                <a:effectLst/>
                <a:uLnTx/>
                <a:uFillTx/>
                <a:cs typeface="+mn-ea"/>
                <a:sym typeface="+mn-ea"/>
              </a:rPr>
              <a:t>教育：梧桐</a:t>
            </a:r>
            <a:r>
              <a:rPr lang="en-US" altLang="zh-CN" noProof="0" dirty="0">
                <a:ln>
                  <a:noFill/>
                </a:ln>
                <a:solidFill>
                  <a:srgbClr val="0070C0"/>
                </a:solidFill>
                <a:effectLst/>
                <a:uLnTx/>
                <a:uFillTx/>
                <a:cs typeface="+mn-ea"/>
                <a:sym typeface="+mn-ea"/>
              </a:rPr>
              <a:t>·</a:t>
            </a:r>
            <a:r>
              <a:rPr lang="zh-CN" altLang="en-US" noProof="0" dirty="0">
                <a:ln>
                  <a:noFill/>
                </a:ln>
                <a:solidFill>
                  <a:srgbClr val="0070C0"/>
                </a:solidFill>
                <a:effectLst/>
                <a:uLnTx/>
                <a:uFillTx/>
                <a:cs typeface="+mn-ea"/>
                <a:sym typeface="+mn-ea"/>
              </a:rPr>
              <a:t>鸿鹄校企合作</a:t>
            </a:r>
            <a:r>
              <a:rPr lang="zh-CN" altLang="en-US" noProof="0" dirty="0">
                <a:ln>
                  <a:noFill/>
                </a:ln>
                <a:solidFill>
                  <a:srgbClr val="0070C0"/>
                </a:solidFill>
                <a:effectLst/>
                <a:uLnTx/>
                <a:uFillTx/>
                <a:cs typeface="+mn-ea"/>
                <a:sym typeface="+mn-ea"/>
              </a:rPr>
              <a:t>平台</a:t>
            </a:r>
            <a:endParaRPr lang="zh-CN" altLang="en-US" noProof="0" dirty="0">
              <a:ln>
                <a:noFill/>
              </a:ln>
              <a:solidFill>
                <a:srgbClr val="0070C0"/>
              </a:solidFill>
              <a:effectLst/>
              <a:uLnTx/>
              <a:uFillTx/>
              <a:cs typeface="+mn-ea"/>
              <a:sym typeface="+mn-ea"/>
            </a:endParaRPr>
          </a:p>
        </p:txBody>
      </p:sp>
      <p:grpSp>
        <p:nvGrpSpPr>
          <p:cNvPr id="6" name="组合 5"/>
          <p:cNvGrpSpPr/>
          <p:nvPr/>
        </p:nvGrpSpPr>
        <p:grpSpPr>
          <a:xfrm>
            <a:off x="0" y="707390"/>
            <a:ext cx="12192635" cy="935990"/>
            <a:chOff x="0" y="1114"/>
            <a:chExt cx="19201" cy="1474"/>
          </a:xfrm>
        </p:grpSpPr>
        <p:sp>
          <p:nvSpPr>
            <p:cNvPr id="7" name="文本框 6"/>
            <p:cNvSpPr txBox="1"/>
            <p:nvPr/>
          </p:nvSpPr>
          <p:spPr>
            <a:xfrm>
              <a:off x="1" y="1114"/>
              <a:ext cx="19200" cy="1474"/>
            </a:xfrm>
            <a:prstGeom prst="rect">
              <a:avLst/>
            </a:prstGeom>
            <a:solidFill>
              <a:srgbClr val="E8EAF1"/>
            </a:solidFill>
          </p:spPr>
          <p:txBody>
            <a:bodyPr wrap="square" lIns="359964" tIns="46795" rIns="359964" bIns="46795" rtlCol="0" anchor="ctr" anchorCtr="0">
              <a:noAutofit/>
            </a:bodyPr>
            <a:lstStyle>
              <a:defPPr>
                <a:defRPr lang="en-US"/>
              </a:defPPr>
              <a:lvl1pPr indent="457200">
                <a:lnSpc>
                  <a:spcPct val="120000"/>
                </a:lnSpc>
                <a:defRPr sz="1600" b="1">
                  <a:solidFill>
                    <a:srgbClr val="0070C0"/>
                  </a:solidFill>
                  <a:latin typeface="微软雅黑" panose="020B0503020204020204" charset="-122"/>
                  <a:ea typeface="微软雅黑" panose="020B0503020204020204" charset="-122"/>
                  <a:cs typeface="+mn-ea"/>
                </a:defRPr>
              </a:lvl1pPr>
            </a:lstStyle>
            <a:p>
              <a:pPr lvl="0" algn="just" defTabSz="457200">
                <a:spcBef>
                  <a:spcPts val="0"/>
                </a:spcBef>
                <a:spcAft>
                  <a:spcPts val="0"/>
                </a:spcAft>
                <a:buClrTx/>
                <a:buSzTx/>
                <a:buFontTx/>
                <a:defRPr/>
              </a:pPr>
              <a:endParaRPr lang="zh-CN" altLang="en-US" noProof="0" dirty="0">
                <a:ln>
                  <a:noFill/>
                </a:ln>
                <a:effectLst/>
                <a:uLnTx/>
                <a:uFillTx/>
                <a:sym typeface="+mn-lt"/>
              </a:endParaRPr>
            </a:p>
          </p:txBody>
        </p:sp>
        <p:sp>
          <p:nvSpPr>
            <p:cNvPr id="8" name="文本框 7"/>
            <p:cNvSpPr txBox="1"/>
            <p:nvPr/>
          </p:nvSpPr>
          <p:spPr>
            <a:xfrm>
              <a:off x="0" y="1274"/>
              <a:ext cx="19201" cy="1154"/>
            </a:xfrm>
            <a:prstGeom prst="rect">
              <a:avLst/>
            </a:prstGeom>
            <a:noFill/>
            <a:extLst>
              <a:ext uri="{909E8E84-426E-40DD-AFC4-6F175D3DCCD1}">
                <a14:hiddenFill xmlns:a14="http://schemas.microsoft.com/office/drawing/2010/main">
                  <a:solidFill>
                    <a:srgbClr val="BFE5FF">
                      <a:alpha val="36000"/>
                    </a:srgbClr>
                  </a:solidFill>
                </a14:hiddenFill>
              </a:ext>
            </a:extLst>
          </p:spPr>
          <p:txBody>
            <a:bodyPr wrap="square" lIns="180000" rIns="180000" rtlCol="0">
              <a:noAutofit/>
            </a:bodyPr>
            <a:lstStyle/>
            <a:p>
              <a:pPr marR="0" lvl="0" indent="360045" algn="l" defTabSz="457200" rtl="0" fontAlgn="auto">
                <a:lnSpc>
                  <a:spcPct val="140000"/>
                </a:lnSpc>
                <a:spcBef>
                  <a:spcPts val="0"/>
                </a:spcBef>
                <a:spcAft>
                  <a:spcPts val="0"/>
                </a:spcAft>
                <a:buClrTx/>
                <a:buSzTx/>
                <a:buFontTx/>
                <a:buNone/>
                <a:defRPr/>
              </a:pP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梧桐·鸿鹄校企合作平台融合DeepSeek、九天等行业AI大模型，聚焦本科、高职、K12院校</a:t>
              </a:r>
              <a:r>
                <a:rPr kumimoji="1" lang="zh-CN" altLang="en-US" sz="1400" b="1" dirty="0">
                  <a:solidFill>
                    <a:srgbClr val="BB130D"/>
                  </a:solidFill>
                  <a:latin typeface="微软雅黑" panose="020B0503020204020204" charset="-122"/>
                  <a:ea typeface="微软雅黑" panose="020B0503020204020204" charset="-122"/>
                  <a:cs typeface="微软雅黑" panose="020B0503020204020204" charset="-122"/>
                  <a:sym typeface="+mn-ea"/>
                </a:rPr>
                <a:t>教、学、评、研、管、赛</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等场景，实现</a:t>
              </a:r>
              <a:r>
                <a:rPr kumimoji="1" lang="zh-CN" altLang="en-US" sz="1400" b="1" dirty="0">
                  <a:solidFill>
                    <a:srgbClr val="BB130D"/>
                  </a:solidFill>
                  <a:latin typeface="微软雅黑" panose="020B0503020204020204" charset="-122"/>
                  <a:ea typeface="微软雅黑" panose="020B0503020204020204" charset="-122"/>
                  <a:cs typeface="微软雅黑" panose="020B0503020204020204" charset="-122"/>
                  <a:sym typeface="+mn-ea"/>
                </a:rPr>
                <a:t>AI助教、AI助学、AI助研、AI助管、AI助赛</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等应用智能体应用，输出普惠AI能力，全面赋能教育数字化变革。</a:t>
              </a: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等线" panose="02010600030101010101" pitchFamily="2" charset="-122"/>
              </a:endParaRPr>
            </a:p>
            <a:p>
              <a:pPr marR="0" lvl="0" indent="360045" algn="just" defTabSz="457200" rtl="0" fontAlgn="auto">
                <a:lnSpc>
                  <a:spcPct val="140000"/>
                </a:lnSpc>
                <a:spcBef>
                  <a:spcPts val="0"/>
                </a:spcBef>
                <a:spcAft>
                  <a:spcPts val="0"/>
                </a:spcAft>
                <a:buClrTx/>
                <a:buSzTx/>
                <a:buFontTx/>
                <a:buNone/>
                <a:defRPr/>
              </a:pP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p:txBody>
        </p:sp>
      </p:grpSp>
      <p:sp>
        <p:nvSpPr>
          <p:cNvPr id="259" name="任意多边形: 形状 258"/>
          <p:cNvSpPr txBox="1"/>
          <p:nvPr/>
        </p:nvSpPr>
        <p:spPr>
          <a:xfrm>
            <a:off x="9918065" y="1740535"/>
            <a:ext cx="1325880" cy="3492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marL="12700" lvl="0" algn="ctr" defTabSz="914400">
              <a:spcBef>
                <a:spcPts val="125"/>
              </a:spcBef>
              <a:buClrTx/>
              <a:buSzTx/>
              <a:buFontTx/>
            </a:pPr>
            <a:r>
              <a:rPr lang="zh-CN" altLang="en-US" sz="1400" b="1" spc="25" dirty="0">
                <a:solidFill>
                  <a:srgbClr val="FFFFFF"/>
                </a:solidFill>
                <a:latin typeface="思源黑体 CN Bold" panose="020B0800000000000000" charset="-122"/>
                <a:cs typeface="思源黑体 CN Bold" panose="020B0800000000000000" charset="-122"/>
                <a:sym typeface="+mn-ea"/>
              </a:rPr>
              <a:t>应用成效</a:t>
            </a:r>
            <a:endParaRPr lang="zh-CN" altLang="en-US" sz="1400" b="1" kern="0" noProof="0" dirty="0">
              <a:ln>
                <a:noFill/>
              </a:ln>
              <a:solidFill>
                <a:prstClr val="white"/>
              </a:solidFill>
              <a:effectLst/>
              <a:uLnTx/>
              <a:uFillTx/>
              <a:latin typeface="微软雅黑" panose="020B0503020204020204" charset="-122"/>
              <a:ea typeface="微软雅黑" panose="020B0503020204020204" charset="-122"/>
              <a:cs typeface="+mn-ea"/>
              <a:sym typeface="+mn-ea"/>
            </a:endParaRPr>
          </a:p>
        </p:txBody>
      </p:sp>
      <p:pic>
        <p:nvPicPr>
          <p:cNvPr id="271" name="图形 270"/>
          <p:cNvPicPr>
            <a:picLocks noChangeAspect="1"/>
          </p:cNvPicPr>
          <p:nvPr>
            <p:custDataLst>
              <p:tags r:id="rId1"/>
            </p:custDataLst>
          </p:nvPr>
        </p:nvPicPr>
        <p:blipFill>
          <a:blip r:embed="rId2"/>
          <a:stretch>
            <a:fillRect/>
          </a:stretch>
        </p:blipFill>
        <p:spPr>
          <a:xfrm>
            <a:off x="9308465" y="2075180"/>
            <a:ext cx="2545080" cy="4481830"/>
          </a:xfrm>
          <a:prstGeom prst="rect">
            <a:avLst/>
          </a:prstGeom>
        </p:spPr>
      </p:pic>
      <p:sp>
        <p:nvSpPr>
          <p:cNvPr id="84" name="文本框 83"/>
          <p:cNvSpPr txBox="1"/>
          <p:nvPr/>
        </p:nvSpPr>
        <p:spPr>
          <a:xfrm>
            <a:off x="9318308" y="2331403"/>
            <a:ext cx="2525395" cy="3969385"/>
          </a:xfrm>
          <a:prstGeom prst="rect">
            <a:avLst/>
          </a:prstGeom>
          <a:noFill/>
        </p:spPr>
        <p:txBody>
          <a:bodyPr wrap="square" rtlCol="0" anchor="t" anchorCtr="0">
            <a:spAutoFit/>
          </a:bodyPr>
          <a:lstStyle/>
          <a:p>
            <a:pPr indent="0" algn="ctr" fontAlgn="auto">
              <a:lnSpc>
                <a:spcPct val="150000"/>
              </a:lnSpc>
              <a:spcBef>
                <a:spcPts val="0"/>
              </a:spcBef>
              <a:spcAft>
                <a:spcPts val="0"/>
              </a:spcAft>
              <a:buClrTx/>
              <a:buSzTx/>
              <a:buFont typeface="Arial" panose="020B0604020202020204" pitchFamily="34" charset="0"/>
              <a:buNone/>
            </a:pPr>
            <a:r>
              <a:rPr lang="zh-CN" alt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降本增效（对内）</a:t>
            </a:r>
            <a:endParaRPr lang="zh-CN" altLang="en-US"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r>
              <a:rPr lang="zh-CN" altLang="en-US" sz="1400" dirty="0">
                <a:latin typeface="微软雅黑" panose="020B0503020204020204" charset="-122"/>
                <a:ea typeface="微软雅黑" panose="020B0503020204020204" charset="-122"/>
                <a:sym typeface="+mn-ea"/>
              </a:rPr>
              <a:t>应用于鸿鹄校企合作平台课程开发、梧桐杯赛事等场景，助力鸿鹄运营降本增效</a:t>
            </a:r>
            <a:endParaRPr lang="zh-CN" altLang="en-US" sz="1400" b="1" dirty="0">
              <a:solidFill>
                <a:srgbClr val="0070C0"/>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endParaRPr lang="zh-CN" altLang="en-US" sz="1400" b="1" dirty="0">
              <a:solidFill>
                <a:srgbClr val="0070C0"/>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endParaRPr lang="zh-CN" altLang="en-US" sz="1400" b="1" dirty="0">
              <a:solidFill>
                <a:srgbClr val="0070C0"/>
              </a:solidFill>
              <a:latin typeface="微软雅黑" panose="020B0503020204020204" charset="-122"/>
              <a:ea typeface="微软雅黑" panose="020B0503020204020204" charset="-122"/>
              <a:cs typeface="微软雅黑" panose="020B0503020204020204" charset="-122"/>
              <a:sym typeface="+mn-ea"/>
            </a:endParaRPr>
          </a:p>
          <a:p>
            <a:pPr algn="ctr" fontAlgn="auto">
              <a:lnSpc>
                <a:spcPct val="150000"/>
              </a:lnSpc>
              <a:spcBef>
                <a:spcPts val="0"/>
              </a:spcBef>
              <a:spcAft>
                <a:spcPts val="0"/>
              </a:spcAft>
              <a:buClrTx/>
              <a:buSzTx/>
              <a:buFont typeface="Arial" panose="020B0604020202020204" pitchFamily="34" charset="0"/>
              <a:buNone/>
            </a:pPr>
            <a:r>
              <a:rPr lang="zh-CN" alt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商业变现（对外）</a:t>
            </a:r>
            <a:endParaRPr lang="zh-CN" altLang="en-US"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r>
              <a:rPr lang="zh-CN" altLang="en-US" sz="1400" dirty="0">
                <a:latin typeface="微软雅黑" panose="020B0503020204020204" charset="-122"/>
                <a:ea typeface="微软雅黑" panose="020B0503020204020204" charset="-122"/>
                <a:sym typeface="+mn-ea"/>
              </a:rPr>
              <a:t>以鸿鹄校企合作三化方案为载体，面向政企条线进行宣传，同时协同北京、深圳等地市公司拓展学校或教育局等主管部门合作商机</a:t>
            </a:r>
            <a:endParaRPr lang="zh-CN" altLang="en-US" sz="1400" b="1" spc="30" dirty="0">
              <a:solidFill>
                <a:srgbClr val="6F2F9F"/>
              </a:solidFill>
              <a:latin typeface="微软雅黑" panose="020B0503020204020204" charset="-122"/>
              <a:ea typeface="微软雅黑" panose="020B0503020204020204" charset="-122"/>
              <a:cs typeface="微软雅黑" panose="020B0503020204020204" charset="-122"/>
              <a:sym typeface="+mn-ea"/>
            </a:endParaRPr>
          </a:p>
        </p:txBody>
      </p:sp>
      <p:sp>
        <p:nvSpPr>
          <p:cNvPr id="19" name="任意多边形: 形状 34"/>
          <p:cNvSpPr txBox="1"/>
          <p:nvPr/>
        </p:nvSpPr>
        <p:spPr>
          <a:xfrm>
            <a:off x="728345" y="1740535"/>
            <a:ext cx="1496695" cy="3492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marL="12700" lvl="0" algn="ctr" defTabSz="914400">
              <a:spcBef>
                <a:spcPts val="125"/>
              </a:spcBef>
              <a:buClrTx/>
              <a:buSzTx/>
              <a:buFontTx/>
            </a:pPr>
            <a:r>
              <a:rPr lang="zh-CN" altLang="en-US" sz="1400" b="1" spc="25" dirty="0">
                <a:solidFill>
                  <a:srgbClr val="FFFFFF"/>
                </a:solidFill>
                <a:latin typeface="思源黑体 CN Bold" panose="020B0800000000000000" charset="-122"/>
                <a:cs typeface="思源黑体 CN Bold" panose="020B0800000000000000" charset="-122"/>
                <a:sym typeface="+mn-ea"/>
              </a:rPr>
              <a:t>学校痛点</a:t>
            </a:r>
            <a:endParaRPr lang="zh-CN" altLang="en-US" sz="1400" b="1" dirty="0">
              <a:solidFill>
                <a:schemeClr val="bg1"/>
              </a:solidFill>
              <a:latin typeface="微软雅黑" panose="020B0503020204020204" charset="-122"/>
              <a:ea typeface="微软雅黑" panose="020B0503020204020204" charset="-122"/>
              <a:sym typeface="+mn-ea"/>
            </a:endParaRPr>
          </a:p>
        </p:txBody>
      </p:sp>
      <p:pic>
        <p:nvPicPr>
          <p:cNvPr id="5" name="图形 6"/>
          <p:cNvPicPr>
            <a:picLocks noChangeAspect="1"/>
          </p:cNvPicPr>
          <p:nvPr>
            <p:custDataLst>
              <p:tags r:id="rId3"/>
            </p:custDataLst>
          </p:nvPr>
        </p:nvPicPr>
        <p:blipFill>
          <a:blip r:embed="rId4"/>
          <a:stretch>
            <a:fillRect/>
          </a:stretch>
        </p:blipFill>
        <p:spPr>
          <a:xfrm>
            <a:off x="339725" y="2075180"/>
            <a:ext cx="2273935" cy="4494530"/>
          </a:xfrm>
          <a:prstGeom prst="rect">
            <a:avLst/>
          </a:prstGeom>
          <a:solidFill>
            <a:schemeClr val="bg1"/>
          </a:solidFill>
        </p:spPr>
      </p:pic>
      <p:sp>
        <p:nvSpPr>
          <p:cNvPr id="10" name="文本框 9"/>
          <p:cNvSpPr txBox="1"/>
          <p:nvPr/>
        </p:nvSpPr>
        <p:spPr>
          <a:xfrm>
            <a:off x="339725" y="2078355"/>
            <a:ext cx="2274570" cy="584835"/>
          </a:xfrm>
          <a:prstGeom prst="rect">
            <a:avLst/>
          </a:prstGeom>
          <a:noFill/>
        </p:spPr>
        <p:txBody>
          <a:bodyPr wrap="square" rtlCol="0" anchor="t" anchorCtr="0">
            <a:noAutofit/>
          </a:bodyPr>
          <a:lstStyle/>
          <a:p>
            <a:pPr indent="0" algn="ctr">
              <a:lnSpc>
                <a:spcPct val="150000"/>
              </a:lnSpc>
              <a:spcBef>
                <a:spcPts val="0"/>
              </a:spcBef>
              <a:spcAft>
                <a:spcPts val="0"/>
              </a:spcAft>
              <a:buClrTx/>
              <a:buSzTx/>
              <a:buFont typeface="Arial" panose="020B0604020202020204" pitchFamily="34" charset="0"/>
              <a:buNone/>
            </a:pPr>
            <a:r>
              <a:rPr lang="zh-CN" altLang="en-US" sz="1400" b="1" dirty="0">
                <a:solidFill>
                  <a:srgbClr val="BB130D"/>
                </a:solidFill>
                <a:latin typeface="微软雅黑" panose="020B0503020204020204" charset="-122"/>
                <a:ea typeface="微软雅黑" panose="020B0503020204020204" charset="-122"/>
                <a:sym typeface="+mn-ea"/>
              </a:rPr>
              <a:t>教师教学</a:t>
            </a:r>
            <a:endParaRPr lang="zh-CN" altLang="en-US" sz="1200" b="1" spc="30"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algn="ctr">
              <a:lnSpc>
                <a:spcPct val="150000"/>
              </a:lnSpc>
              <a:spcBef>
                <a:spcPts val="0"/>
              </a:spcBef>
              <a:spcAft>
                <a:spcPts val="0"/>
              </a:spcAft>
              <a:buClrTx/>
              <a:buSzTx/>
              <a:buFont typeface="Arial" panose="020B0604020202020204" pitchFamily="34" charset="0"/>
              <a:buNone/>
            </a:pPr>
            <a:r>
              <a:rPr lang="zh-CN" altLang="en-US" sz="1000">
                <a:solidFill>
                  <a:schemeClr val="tx1"/>
                </a:solidFill>
                <a:latin typeface="微软雅黑" panose="020B0503020204020204" charset="-122"/>
                <a:ea typeface="微软雅黑" panose="020B0503020204020204" charset="-122"/>
                <a:sym typeface="+mn-ea"/>
              </a:rPr>
              <a:t>教学素材更新慢、备课耗时</a:t>
            </a:r>
            <a:endParaRPr lang="zh-CN" altLang="en-US" sz="1000" b="1" spc="3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1" name="文本框 20"/>
          <p:cNvSpPr txBox="1"/>
          <p:nvPr/>
        </p:nvSpPr>
        <p:spPr>
          <a:xfrm>
            <a:off x="339725" y="2609850"/>
            <a:ext cx="2274570" cy="875665"/>
          </a:xfrm>
          <a:prstGeom prst="rect">
            <a:avLst/>
          </a:prstGeom>
          <a:noFill/>
        </p:spPr>
        <p:txBody>
          <a:bodyPr wrap="square" rtlCol="0" anchor="t" anchorCtr="0">
            <a:spAutoFit/>
          </a:bodyPr>
          <a:lstStyle/>
          <a:p>
            <a:pPr indent="0" algn="ctr">
              <a:lnSpc>
                <a:spcPct val="150000"/>
              </a:lnSpc>
              <a:spcBef>
                <a:spcPts val="0"/>
              </a:spcBef>
              <a:spcAft>
                <a:spcPts val="0"/>
              </a:spcAft>
              <a:buClrTx/>
              <a:buSzTx/>
              <a:buFont typeface="Arial" panose="020B0604020202020204" pitchFamily="34" charset="0"/>
              <a:buNone/>
            </a:pPr>
            <a:r>
              <a:rPr lang="zh-CN" altLang="en-US" sz="1400" b="1" dirty="0">
                <a:solidFill>
                  <a:srgbClr val="BB130D"/>
                </a:solidFill>
                <a:latin typeface="微软雅黑" panose="020B0503020204020204" charset="-122"/>
                <a:ea typeface="微软雅黑" panose="020B0503020204020204" charset="-122"/>
                <a:sym typeface="+mn-ea"/>
              </a:rPr>
              <a:t>学生学习</a:t>
            </a:r>
            <a:endParaRPr lang="zh-CN" altLang="en-US" sz="1400" b="1" dirty="0">
              <a:solidFill>
                <a:srgbClr val="BB130D"/>
              </a:solidFill>
              <a:latin typeface="微软雅黑" panose="020B0503020204020204" charset="-122"/>
              <a:ea typeface="微软雅黑" panose="020B0503020204020204" charset="-122"/>
              <a:sym typeface="+mn-ea"/>
            </a:endParaRPr>
          </a:p>
          <a:p>
            <a:pPr indent="0" algn="ctr">
              <a:lnSpc>
                <a:spcPct val="150000"/>
              </a:lnSpc>
              <a:spcBef>
                <a:spcPts val="0"/>
              </a:spcBef>
              <a:spcAft>
                <a:spcPts val="0"/>
              </a:spcAft>
              <a:buClrTx/>
              <a:buSzTx/>
              <a:buFont typeface="Arial" panose="020B0604020202020204" pitchFamily="34" charset="0"/>
              <a:buNone/>
            </a:pPr>
            <a:r>
              <a:rPr lang="zh-CN" altLang="en-US" sz="1000">
                <a:solidFill>
                  <a:schemeClr val="tx1"/>
                </a:solidFill>
                <a:latin typeface="微软雅黑" panose="020B0503020204020204" charset="-122"/>
                <a:ea typeface="微软雅黑" panose="020B0503020204020204" charset="-122"/>
                <a:sym typeface="+mn-ea"/>
              </a:rPr>
              <a:t>课堂学习有遗漏，</a:t>
            </a:r>
            <a:endParaRPr lang="zh-CN" altLang="en-US" sz="1000">
              <a:solidFill>
                <a:schemeClr val="tx1"/>
              </a:solidFill>
              <a:latin typeface="微软雅黑" panose="020B0503020204020204" charset="-122"/>
              <a:ea typeface="微软雅黑" panose="020B0503020204020204" charset="-122"/>
              <a:sym typeface="+mn-ea"/>
            </a:endParaRPr>
          </a:p>
          <a:p>
            <a:pPr indent="0" algn="ctr">
              <a:lnSpc>
                <a:spcPct val="150000"/>
              </a:lnSpc>
              <a:spcBef>
                <a:spcPts val="0"/>
              </a:spcBef>
              <a:spcAft>
                <a:spcPts val="0"/>
              </a:spcAft>
              <a:buClrTx/>
              <a:buSzTx/>
              <a:buFont typeface="Arial" panose="020B0604020202020204" pitchFamily="34" charset="0"/>
              <a:buNone/>
            </a:pPr>
            <a:r>
              <a:rPr lang="zh-CN" altLang="en-US" sz="1000">
                <a:solidFill>
                  <a:schemeClr val="tx1"/>
                </a:solidFill>
                <a:latin typeface="微软雅黑" panose="020B0503020204020204" charset="-122"/>
                <a:ea typeface="微软雅黑" panose="020B0503020204020204" charset="-122"/>
                <a:sym typeface="+mn-ea"/>
              </a:rPr>
              <a:t>自主学习缺乏及时、有效辅导</a:t>
            </a:r>
            <a:endParaRPr lang="zh-CN" altLang="en-US" sz="1000">
              <a:solidFill>
                <a:schemeClr val="tx1"/>
              </a:solidFill>
              <a:latin typeface="微软雅黑" panose="020B0503020204020204" charset="-122"/>
              <a:ea typeface="微软雅黑" panose="020B0503020204020204" charset="-122"/>
              <a:sym typeface="+mn-ea"/>
            </a:endParaRPr>
          </a:p>
        </p:txBody>
      </p:sp>
      <p:sp>
        <p:nvSpPr>
          <p:cNvPr id="24" name="文本框 23"/>
          <p:cNvSpPr txBox="1"/>
          <p:nvPr/>
        </p:nvSpPr>
        <p:spPr>
          <a:xfrm>
            <a:off x="339725" y="3432175"/>
            <a:ext cx="2274570" cy="875665"/>
          </a:xfrm>
          <a:prstGeom prst="rect">
            <a:avLst/>
          </a:prstGeom>
          <a:noFill/>
        </p:spPr>
        <p:txBody>
          <a:bodyPr wrap="square" rtlCol="0" anchor="t" anchorCtr="0">
            <a:spAutoFit/>
          </a:bodyPr>
          <a:lstStyle/>
          <a:p>
            <a:pPr indent="0" algn="ctr">
              <a:lnSpc>
                <a:spcPct val="150000"/>
              </a:lnSpc>
              <a:spcBef>
                <a:spcPts val="0"/>
              </a:spcBef>
              <a:spcAft>
                <a:spcPts val="0"/>
              </a:spcAft>
              <a:buClrTx/>
              <a:buSzTx/>
              <a:buFont typeface="Arial" panose="020B0604020202020204" pitchFamily="34" charset="0"/>
              <a:buNone/>
            </a:pPr>
            <a:r>
              <a:rPr lang="zh-CN" altLang="en-US" sz="1400" b="1" dirty="0">
                <a:solidFill>
                  <a:srgbClr val="BB130D"/>
                </a:solidFill>
                <a:latin typeface="微软雅黑" panose="020B0503020204020204" charset="-122"/>
                <a:ea typeface="微软雅黑" panose="020B0503020204020204" charset="-122"/>
                <a:sym typeface="+mn-ea"/>
              </a:rPr>
              <a:t>学情评价</a:t>
            </a:r>
            <a:endParaRPr lang="zh-CN" altLang="en-US" sz="1400" b="1" dirty="0">
              <a:solidFill>
                <a:srgbClr val="BB130D"/>
              </a:solidFill>
              <a:latin typeface="微软雅黑" panose="020B0503020204020204" charset="-122"/>
              <a:ea typeface="微软雅黑" panose="020B0503020204020204" charset="-122"/>
              <a:sym typeface="+mn-ea"/>
            </a:endParaRPr>
          </a:p>
          <a:p>
            <a:pPr indent="0" algn="ctr">
              <a:lnSpc>
                <a:spcPct val="150000"/>
              </a:lnSpc>
              <a:spcBef>
                <a:spcPts val="0"/>
              </a:spcBef>
              <a:spcAft>
                <a:spcPts val="0"/>
              </a:spcAft>
              <a:buClrTx/>
              <a:buSzTx/>
              <a:buFont typeface="Arial" panose="020B0604020202020204" pitchFamily="34" charset="0"/>
              <a:buNone/>
            </a:pPr>
            <a:r>
              <a:rPr lang="zh-CN" altLang="en-US" sz="1000">
                <a:solidFill>
                  <a:schemeClr val="tx1"/>
                </a:solidFill>
                <a:latin typeface="微软雅黑" panose="020B0503020204020204" charset="-122"/>
                <a:ea typeface="微软雅黑" panose="020B0503020204020204" charset="-122"/>
                <a:sym typeface="+mn-ea"/>
              </a:rPr>
              <a:t>考试题库适配性差，阅卷评价不及时，难以指导个性化学习辅导</a:t>
            </a:r>
            <a:endParaRPr lang="zh-CN" altLang="en-US" sz="1000">
              <a:solidFill>
                <a:schemeClr val="tx1"/>
              </a:solidFill>
              <a:latin typeface="微软雅黑" panose="020B0503020204020204" charset="-122"/>
              <a:ea typeface="微软雅黑" panose="020B0503020204020204" charset="-122"/>
              <a:sym typeface="+mn-ea"/>
            </a:endParaRPr>
          </a:p>
        </p:txBody>
      </p:sp>
      <p:sp>
        <p:nvSpPr>
          <p:cNvPr id="26" name="文本框 25"/>
          <p:cNvSpPr txBox="1"/>
          <p:nvPr/>
        </p:nvSpPr>
        <p:spPr>
          <a:xfrm>
            <a:off x="339725" y="4254500"/>
            <a:ext cx="2274570" cy="875665"/>
          </a:xfrm>
          <a:prstGeom prst="rect">
            <a:avLst/>
          </a:prstGeom>
          <a:noFill/>
        </p:spPr>
        <p:txBody>
          <a:bodyPr wrap="square" rtlCol="0" anchor="t" anchorCtr="0">
            <a:spAutoFit/>
          </a:bodyPr>
          <a:lstStyle/>
          <a:p>
            <a:pPr indent="0" algn="ctr">
              <a:lnSpc>
                <a:spcPct val="150000"/>
              </a:lnSpc>
              <a:spcBef>
                <a:spcPts val="0"/>
              </a:spcBef>
              <a:spcAft>
                <a:spcPts val="0"/>
              </a:spcAft>
              <a:buClrTx/>
              <a:buSzTx/>
              <a:buFont typeface="Arial" panose="020B0604020202020204" pitchFamily="34" charset="0"/>
              <a:buNone/>
            </a:pPr>
            <a:r>
              <a:rPr lang="zh-CN" altLang="en-US" sz="1400" b="1" dirty="0">
                <a:solidFill>
                  <a:srgbClr val="BB130D"/>
                </a:solidFill>
                <a:latin typeface="微软雅黑" panose="020B0503020204020204" charset="-122"/>
                <a:ea typeface="微软雅黑" panose="020B0503020204020204" charset="-122"/>
                <a:sym typeface="+mn-ea"/>
              </a:rPr>
              <a:t>师生科研</a:t>
            </a:r>
            <a:endParaRPr lang="zh-CN" altLang="en-US" sz="1400" b="1" dirty="0">
              <a:solidFill>
                <a:srgbClr val="BB130D"/>
              </a:solidFill>
              <a:latin typeface="微软雅黑" panose="020B0503020204020204" charset="-122"/>
              <a:ea typeface="微软雅黑" panose="020B0503020204020204" charset="-122"/>
              <a:sym typeface="+mn-ea"/>
            </a:endParaRPr>
          </a:p>
          <a:p>
            <a:pPr indent="0" algn="ctr">
              <a:lnSpc>
                <a:spcPct val="150000"/>
              </a:lnSpc>
              <a:spcBef>
                <a:spcPts val="0"/>
              </a:spcBef>
              <a:spcAft>
                <a:spcPts val="0"/>
              </a:spcAft>
              <a:buClrTx/>
              <a:buSzTx/>
              <a:buFont typeface="Arial" panose="020B0604020202020204" pitchFamily="34" charset="0"/>
              <a:buNone/>
            </a:pPr>
            <a:r>
              <a:rPr lang="zh-CN" altLang="en-US" sz="1000">
                <a:solidFill>
                  <a:schemeClr val="tx1"/>
                </a:solidFill>
                <a:latin typeface="微软雅黑" panose="020B0503020204020204" charset="-122"/>
                <a:ea typeface="微软雅黑" panose="020B0503020204020204" charset="-122"/>
                <a:sym typeface="+mn-ea"/>
              </a:rPr>
              <a:t>文献检索有效性差，</a:t>
            </a:r>
            <a:endParaRPr lang="zh-CN" altLang="en-US" sz="1000">
              <a:solidFill>
                <a:schemeClr val="tx1"/>
              </a:solidFill>
              <a:latin typeface="微软雅黑" panose="020B0503020204020204" charset="-122"/>
              <a:ea typeface="微软雅黑" panose="020B0503020204020204" charset="-122"/>
              <a:sym typeface="+mn-ea"/>
            </a:endParaRPr>
          </a:p>
          <a:p>
            <a:pPr indent="0" algn="ctr">
              <a:lnSpc>
                <a:spcPct val="150000"/>
              </a:lnSpc>
              <a:spcBef>
                <a:spcPts val="0"/>
              </a:spcBef>
              <a:spcAft>
                <a:spcPts val="0"/>
              </a:spcAft>
              <a:buClrTx/>
              <a:buSzTx/>
              <a:buFont typeface="Arial" panose="020B0604020202020204" pitchFamily="34" charset="0"/>
              <a:buNone/>
            </a:pPr>
            <a:r>
              <a:rPr lang="zh-CN" altLang="en-US" sz="1000">
                <a:solidFill>
                  <a:schemeClr val="tx1"/>
                </a:solidFill>
                <a:latin typeface="微软雅黑" panose="020B0503020204020204" charset="-122"/>
                <a:ea typeface="微软雅黑" panose="020B0503020204020204" charset="-122"/>
                <a:sym typeface="+mn-ea"/>
              </a:rPr>
              <a:t>写作规范性检查耗时</a:t>
            </a:r>
            <a:endParaRPr lang="zh-CN" altLang="en-US" sz="1000">
              <a:solidFill>
                <a:schemeClr val="tx1"/>
              </a:solidFill>
              <a:latin typeface="微软雅黑" panose="020B0503020204020204" charset="-122"/>
              <a:ea typeface="微软雅黑" panose="020B0503020204020204" charset="-122"/>
              <a:sym typeface="+mn-ea"/>
            </a:endParaRPr>
          </a:p>
        </p:txBody>
      </p:sp>
      <p:sp>
        <p:nvSpPr>
          <p:cNvPr id="27" name="文本框 26"/>
          <p:cNvSpPr txBox="1"/>
          <p:nvPr/>
        </p:nvSpPr>
        <p:spPr>
          <a:xfrm>
            <a:off x="339725" y="5076825"/>
            <a:ext cx="2274570" cy="875665"/>
          </a:xfrm>
          <a:prstGeom prst="rect">
            <a:avLst/>
          </a:prstGeom>
          <a:noFill/>
        </p:spPr>
        <p:txBody>
          <a:bodyPr wrap="square" rtlCol="0" anchor="t" anchorCtr="0">
            <a:spAutoFit/>
          </a:bodyPr>
          <a:lstStyle/>
          <a:p>
            <a:pPr indent="0" algn="ctr">
              <a:lnSpc>
                <a:spcPct val="150000"/>
              </a:lnSpc>
              <a:spcBef>
                <a:spcPts val="0"/>
              </a:spcBef>
              <a:spcAft>
                <a:spcPts val="0"/>
              </a:spcAft>
              <a:buClrTx/>
              <a:buSzTx/>
              <a:buFont typeface="Arial" panose="020B0604020202020204" pitchFamily="34" charset="0"/>
              <a:buNone/>
            </a:pPr>
            <a:r>
              <a:rPr lang="zh-CN" altLang="en-US" sz="1400" b="1" dirty="0">
                <a:solidFill>
                  <a:srgbClr val="BB130D"/>
                </a:solidFill>
                <a:latin typeface="微软雅黑" panose="020B0503020204020204" charset="-122"/>
                <a:ea typeface="微软雅黑" panose="020B0503020204020204" charset="-122"/>
                <a:sym typeface="+mn-ea"/>
              </a:rPr>
              <a:t>教务管理</a:t>
            </a:r>
            <a:endParaRPr lang="zh-CN" altLang="en-US" sz="1400" b="1" dirty="0">
              <a:solidFill>
                <a:srgbClr val="BB130D"/>
              </a:solidFill>
              <a:latin typeface="微软雅黑" panose="020B0503020204020204" charset="-122"/>
              <a:ea typeface="微软雅黑" panose="020B0503020204020204" charset="-122"/>
              <a:sym typeface="+mn-ea"/>
            </a:endParaRPr>
          </a:p>
          <a:p>
            <a:pPr indent="0" algn="ctr">
              <a:lnSpc>
                <a:spcPct val="150000"/>
              </a:lnSpc>
              <a:spcBef>
                <a:spcPts val="0"/>
              </a:spcBef>
              <a:spcAft>
                <a:spcPts val="0"/>
              </a:spcAft>
              <a:buClrTx/>
              <a:buSzTx/>
              <a:buFont typeface="Arial" panose="020B0604020202020204" pitchFamily="34" charset="0"/>
              <a:buNone/>
            </a:pPr>
            <a:r>
              <a:rPr lang="zh-CN" altLang="en-US" sz="1000">
                <a:solidFill>
                  <a:schemeClr val="tx1"/>
                </a:solidFill>
                <a:latin typeface="微软雅黑" panose="020B0503020204020204" charset="-122"/>
                <a:ea typeface="微软雅黑" panose="020B0503020204020204" charset="-122"/>
                <a:sym typeface="+mn-ea"/>
              </a:rPr>
              <a:t>校园规章制度分散，</a:t>
            </a:r>
            <a:endParaRPr lang="zh-CN" altLang="en-US" sz="1000">
              <a:solidFill>
                <a:schemeClr val="tx1"/>
              </a:solidFill>
              <a:latin typeface="微软雅黑" panose="020B0503020204020204" charset="-122"/>
              <a:ea typeface="微软雅黑" panose="020B0503020204020204" charset="-122"/>
              <a:sym typeface="+mn-ea"/>
            </a:endParaRPr>
          </a:p>
          <a:p>
            <a:pPr indent="0" algn="ctr">
              <a:lnSpc>
                <a:spcPct val="150000"/>
              </a:lnSpc>
              <a:spcBef>
                <a:spcPts val="0"/>
              </a:spcBef>
              <a:spcAft>
                <a:spcPts val="0"/>
              </a:spcAft>
              <a:buClrTx/>
              <a:buSzTx/>
              <a:buFont typeface="Arial" panose="020B0604020202020204" pitchFamily="34" charset="0"/>
              <a:buNone/>
            </a:pPr>
            <a:r>
              <a:rPr lang="zh-CN" altLang="en-US" sz="1000">
                <a:solidFill>
                  <a:schemeClr val="tx1"/>
                </a:solidFill>
                <a:latin typeface="微软雅黑" panose="020B0503020204020204" charset="-122"/>
                <a:ea typeface="微软雅黑" panose="020B0503020204020204" charset="-122"/>
                <a:sym typeface="+mn-ea"/>
              </a:rPr>
              <a:t>师生行政服务效率低</a:t>
            </a:r>
            <a:endParaRPr lang="zh-CN" altLang="en-US" sz="1000">
              <a:solidFill>
                <a:schemeClr val="tx1"/>
              </a:solidFill>
              <a:latin typeface="微软雅黑" panose="020B0503020204020204" charset="-122"/>
              <a:ea typeface="微软雅黑" panose="020B0503020204020204" charset="-122"/>
              <a:sym typeface="+mn-ea"/>
            </a:endParaRPr>
          </a:p>
        </p:txBody>
      </p:sp>
      <p:sp>
        <p:nvSpPr>
          <p:cNvPr id="30" name="文本框 29"/>
          <p:cNvSpPr txBox="1"/>
          <p:nvPr/>
        </p:nvSpPr>
        <p:spPr>
          <a:xfrm>
            <a:off x="339725" y="5899150"/>
            <a:ext cx="2274570" cy="607060"/>
          </a:xfrm>
          <a:prstGeom prst="rect">
            <a:avLst/>
          </a:prstGeom>
          <a:noFill/>
        </p:spPr>
        <p:txBody>
          <a:bodyPr wrap="square" rtlCol="0" anchor="t" anchorCtr="0">
            <a:noAutofit/>
          </a:bodyPr>
          <a:p>
            <a:pPr indent="0" algn="ctr">
              <a:lnSpc>
                <a:spcPct val="150000"/>
              </a:lnSpc>
              <a:spcBef>
                <a:spcPts val="0"/>
              </a:spcBef>
              <a:spcAft>
                <a:spcPts val="0"/>
              </a:spcAft>
              <a:buClrTx/>
              <a:buSzTx/>
              <a:buFont typeface="Arial" panose="020B0604020202020204" pitchFamily="34" charset="0"/>
              <a:buNone/>
            </a:pPr>
            <a:r>
              <a:rPr lang="zh-CN" altLang="en-US" sz="1400" b="1" dirty="0">
                <a:solidFill>
                  <a:srgbClr val="BB130D"/>
                </a:solidFill>
                <a:latin typeface="微软雅黑" panose="020B0503020204020204" charset="-122"/>
                <a:ea typeface="微软雅黑" panose="020B0503020204020204" charset="-122"/>
                <a:sym typeface="+mn-ea"/>
              </a:rPr>
              <a:t>学科竞赛</a:t>
            </a:r>
            <a:endParaRPr lang="zh-CN" altLang="en-US" sz="1400" b="1" dirty="0">
              <a:solidFill>
                <a:srgbClr val="BB130D"/>
              </a:solidFill>
              <a:latin typeface="微软雅黑" panose="020B0503020204020204" charset="-122"/>
              <a:ea typeface="微软雅黑" panose="020B0503020204020204" charset="-122"/>
              <a:sym typeface="+mn-ea"/>
            </a:endParaRPr>
          </a:p>
          <a:p>
            <a:pPr indent="0" algn="ctr">
              <a:lnSpc>
                <a:spcPct val="150000"/>
              </a:lnSpc>
              <a:spcBef>
                <a:spcPts val="0"/>
              </a:spcBef>
              <a:spcAft>
                <a:spcPts val="0"/>
              </a:spcAft>
              <a:buClrTx/>
              <a:buSzTx/>
              <a:buFont typeface="Arial" panose="020B0604020202020204" pitchFamily="34" charset="0"/>
              <a:buNone/>
            </a:pPr>
            <a:r>
              <a:rPr lang="zh-CN" altLang="en-US" sz="1000">
                <a:solidFill>
                  <a:schemeClr val="tx1"/>
                </a:solidFill>
                <a:latin typeface="微软雅黑" panose="020B0503020204020204" charset="-122"/>
                <a:ea typeface="微软雅黑" panose="020B0503020204020204" charset="-122"/>
                <a:sym typeface="+mn-ea"/>
              </a:rPr>
              <a:t>校园办赛经验少，效率低</a:t>
            </a:r>
            <a:endParaRPr lang="zh-CN" altLang="en-US" sz="1000" b="1" spc="3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35" name="任意多边形: 形状 34"/>
          <p:cNvSpPr txBox="1"/>
          <p:nvPr/>
        </p:nvSpPr>
        <p:spPr>
          <a:xfrm>
            <a:off x="4589780" y="1740535"/>
            <a:ext cx="2743835" cy="3492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marL="12700" lvl="0" algn="ctr" defTabSz="914400">
              <a:spcBef>
                <a:spcPts val="125"/>
              </a:spcBef>
              <a:buClrTx/>
              <a:buSzTx/>
              <a:buFontTx/>
            </a:pPr>
            <a:r>
              <a:rPr lang="en-US" altLang="zh-CN" sz="1400" b="1" dirty="0">
                <a:solidFill>
                  <a:schemeClr val="bg1"/>
                </a:solidFill>
                <a:latin typeface="微软雅黑" panose="020B0503020204020204" charset="-122"/>
                <a:ea typeface="微软雅黑" panose="020B0503020204020204" charset="-122"/>
                <a:sym typeface="+mn-ea"/>
              </a:rPr>
              <a:t>AI</a:t>
            </a:r>
            <a:r>
              <a:rPr lang="zh-CN" altLang="en-US" sz="1400" b="1" dirty="0">
                <a:solidFill>
                  <a:schemeClr val="bg1"/>
                </a:solidFill>
                <a:latin typeface="微软雅黑" panose="020B0503020204020204" charset="-122"/>
                <a:ea typeface="微软雅黑" panose="020B0503020204020204" charset="-122"/>
                <a:sym typeface="+mn-ea"/>
              </a:rPr>
              <a:t>智能体，赋能教育数字化变革</a:t>
            </a:r>
            <a:endParaRPr lang="zh-CN" altLang="en-US" sz="1400" b="1" dirty="0">
              <a:solidFill>
                <a:schemeClr val="bg1"/>
              </a:solidFill>
              <a:latin typeface="微软雅黑" panose="020B0503020204020204" charset="-122"/>
              <a:ea typeface="微软雅黑" panose="020B0503020204020204" charset="-122"/>
              <a:sym typeface="+mn-ea"/>
            </a:endParaRPr>
          </a:p>
        </p:txBody>
      </p:sp>
      <p:pic>
        <p:nvPicPr>
          <p:cNvPr id="9" name="图形 16"/>
          <p:cNvPicPr>
            <a:picLocks noChangeAspect="1"/>
          </p:cNvPicPr>
          <p:nvPr>
            <p:custDataLst>
              <p:tags r:id="rId5"/>
            </p:custDataLst>
          </p:nvPr>
        </p:nvPicPr>
        <p:blipFill>
          <a:blip r:embed="rId6"/>
          <a:stretch>
            <a:fillRect/>
          </a:stretch>
        </p:blipFill>
        <p:spPr>
          <a:xfrm>
            <a:off x="2741930" y="2075180"/>
            <a:ext cx="6438900" cy="4494530"/>
          </a:xfrm>
          <a:prstGeom prst="rect">
            <a:avLst/>
          </a:prstGeom>
        </p:spPr>
      </p:pic>
      <p:pic>
        <p:nvPicPr>
          <p:cNvPr id="28" name="图片 27"/>
          <p:cNvPicPr>
            <a:picLocks noChangeAspect="1"/>
          </p:cNvPicPr>
          <p:nvPr/>
        </p:nvPicPr>
        <p:blipFill>
          <a:blip r:embed="rId7"/>
          <a:stretch>
            <a:fillRect/>
          </a:stretch>
        </p:blipFill>
        <p:spPr>
          <a:xfrm>
            <a:off x="3441065" y="2120900"/>
            <a:ext cx="5041265" cy="883285"/>
          </a:xfrm>
          <a:prstGeom prst="rect">
            <a:avLst/>
          </a:prstGeom>
          <a:ln w="3175">
            <a:solidFill>
              <a:schemeClr val="accent1"/>
            </a:solidFill>
          </a:ln>
        </p:spPr>
      </p:pic>
      <p:sp>
        <p:nvSpPr>
          <p:cNvPr id="172" name="矩形 171"/>
          <p:cNvSpPr/>
          <p:nvPr/>
        </p:nvSpPr>
        <p:spPr bwMode="auto">
          <a:xfrm>
            <a:off x="2834005" y="6064885"/>
            <a:ext cx="773430" cy="336550"/>
          </a:xfrm>
          <a:prstGeom prst="rect">
            <a:avLst/>
          </a:prstGeom>
          <a:solidFill>
            <a:schemeClr val="bg1"/>
          </a:solidFill>
          <a:ln w="12700">
            <a:solidFill>
              <a:srgbClr val="0574F5">
                <a:alpha val="29000"/>
              </a:srgbClr>
            </a:solidFill>
            <a:miter/>
          </a:ln>
          <a:effectLst>
            <a:outerShdw blurRad="457200" dist="50800" dir="5400000" rotWithShape="0">
              <a:srgbClr val="003AC3">
                <a:alpha val="24000"/>
              </a:srgbClr>
            </a:outerShdw>
          </a:effectLst>
        </p:spPr>
        <p:txBody>
          <a:bodyPr rot="0" spcFirstLastPara="0" vert="horz" wrap="square" lIns="0" tIns="0" rIns="0" bIns="0" numCol="1" spcCol="0" rtlCol="0" fromWordArt="0" anchor="ctr" anchorCtr="0" forceAA="0" compatLnSpc="0">
            <a:noAutofit/>
          </a:bodyPr>
          <a:lstStyle>
            <a:defPPr>
              <a:defRPr lang="zh-CN"/>
            </a:defPPr>
            <a:lvl1pPr algn="ctr">
              <a:defRPr kumimoji="1" sz="800">
                <a:solidFill>
                  <a:srgbClr val="304295"/>
                </a:solidFill>
                <a:latin typeface="微软雅黑" panose="020B0503020204020204" charset="-122"/>
                <a:ea typeface="微软雅黑" panose="020B0503020204020204" charset="-122"/>
              </a:defRPr>
            </a:lvl1pPr>
            <a:lvl2pPr>
              <a:defRPr>
                <a:solidFill>
                  <a:sysClr val="window" lastClr="FFFFFF"/>
                </a:solidFill>
              </a:defRPr>
            </a:lvl2pPr>
            <a:lvl3pPr>
              <a:defRPr>
                <a:solidFill>
                  <a:sysClr val="window" lastClr="FFFFFF"/>
                </a:solidFill>
              </a:defRPr>
            </a:lvl3pPr>
            <a:lvl4pPr>
              <a:defRPr>
                <a:solidFill>
                  <a:sysClr val="window" lastClr="FFFFFF"/>
                </a:solidFill>
              </a:defRPr>
            </a:lvl4pPr>
            <a:lvl5pPr>
              <a:defRPr>
                <a:solidFill>
                  <a:sysClr val="window" lastClr="FFFFFF"/>
                </a:solidFill>
              </a:defRPr>
            </a:lvl5pPr>
            <a:lvl6pPr>
              <a:defRPr>
                <a:solidFill>
                  <a:sysClr val="window" lastClr="FFFFFF"/>
                </a:solidFill>
              </a:defRPr>
            </a:lvl6pPr>
            <a:lvl7pPr>
              <a:defRPr>
                <a:solidFill>
                  <a:sysClr val="window" lastClr="FFFFFF"/>
                </a:solidFill>
              </a:defRPr>
            </a:lvl7pPr>
            <a:lvl8pPr>
              <a:defRPr>
                <a:solidFill>
                  <a:sysClr val="window" lastClr="FFFFFF"/>
                </a:solidFill>
              </a:defRPr>
            </a:lvl8pPr>
            <a:lvl9pPr>
              <a:defRPr>
                <a:solidFill>
                  <a:sysClr val="window" lastClr="FFFFFF"/>
                </a:solidFill>
              </a:defRPr>
            </a:lvl9pPr>
          </a:lstStyle>
          <a:p>
            <a:pPr lvl="0" algn="ctr">
              <a:spcAft>
                <a:spcPts val="0"/>
              </a:spcAft>
              <a:buClrTx/>
              <a:buSzTx/>
              <a:buFontTx/>
              <a:defRPr>
                <a:solidFill>
                  <a:srgbClr val="FFFFFF"/>
                </a:solidFill>
              </a:defRPr>
            </a:pPr>
            <a:r>
              <a:rPr kumimoji="0" lang="en-US" altLang="zh-CN" sz="1000" b="1">
                <a:solidFill>
                  <a:srgbClr val="003860"/>
                </a:solidFill>
                <a:sym typeface="+mn-ea"/>
              </a:rPr>
              <a:t>辅助教学</a:t>
            </a:r>
            <a:endParaRPr kumimoji="0" lang="en-US" altLang="zh-CN" sz="1000" b="1">
              <a:solidFill>
                <a:srgbClr val="003860"/>
              </a:solidFill>
              <a:sym typeface="+mn-ea"/>
            </a:endParaRPr>
          </a:p>
          <a:p>
            <a:pPr lvl="0" algn="ctr">
              <a:spcAft>
                <a:spcPts val="0"/>
              </a:spcAft>
              <a:buClrTx/>
              <a:buSzTx/>
              <a:buFontTx/>
              <a:defRPr>
                <a:solidFill>
                  <a:srgbClr val="FFFFFF"/>
                </a:solidFill>
              </a:defRPr>
            </a:pPr>
            <a:r>
              <a:rPr kumimoji="0" lang="zh-CN" altLang="en-US" sz="1000" b="1">
                <a:solidFill>
                  <a:srgbClr val="003860"/>
                </a:solidFill>
                <a:sym typeface="微软雅黑" panose="020B0503020204020204" charset="-122"/>
              </a:rPr>
              <a:t>智能体</a:t>
            </a:r>
            <a:endParaRPr kumimoji="0" lang="zh-CN" altLang="en-US" sz="1000" b="1">
              <a:solidFill>
                <a:srgbClr val="003860"/>
              </a:solidFill>
              <a:sym typeface="微软雅黑" panose="020B0503020204020204" charset="-122"/>
            </a:endParaRPr>
          </a:p>
        </p:txBody>
      </p:sp>
      <p:sp>
        <p:nvSpPr>
          <p:cNvPr id="173" name="矩形 172"/>
          <p:cNvSpPr/>
          <p:nvPr/>
        </p:nvSpPr>
        <p:spPr bwMode="auto">
          <a:xfrm>
            <a:off x="3691890" y="6082665"/>
            <a:ext cx="911225" cy="317500"/>
          </a:xfrm>
          <a:prstGeom prst="rect">
            <a:avLst/>
          </a:prstGeom>
          <a:solidFill>
            <a:schemeClr val="bg1"/>
          </a:solidFill>
          <a:ln w="12700">
            <a:solidFill>
              <a:srgbClr val="0574F5">
                <a:alpha val="29000"/>
              </a:srgbClr>
            </a:solidFill>
            <a:miter/>
          </a:ln>
          <a:effectLst>
            <a:outerShdw blurRad="457200" dist="50800" dir="5400000" rotWithShape="0">
              <a:srgbClr val="003AC3">
                <a:alpha val="24000"/>
              </a:srgbClr>
            </a:outerShdw>
          </a:effectLst>
        </p:spPr>
        <p:txBody>
          <a:bodyPr rot="0" spcFirstLastPara="0" vert="horz" wrap="square" lIns="0" tIns="0" rIns="0" bIns="0" numCol="1" spcCol="0" rtlCol="0" fromWordArt="0" anchor="ctr" anchorCtr="0" forceAA="0" compatLnSpc="0">
            <a:noAutofit/>
          </a:bodyPr>
          <a:lstStyle>
            <a:defPPr>
              <a:defRPr lang="zh-CN"/>
            </a:defPPr>
            <a:lvl1pPr algn="ctr">
              <a:defRPr kumimoji="1" sz="800">
                <a:solidFill>
                  <a:srgbClr val="304295"/>
                </a:solidFill>
                <a:latin typeface="微软雅黑" panose="020B0503020204020204" charset="-122"/>
                <a:ea typeface="微软雅黑" panose="020B0503020204020204" charset="-122"/>
              </a:defRPr>
            </a:lvl1pPr>
            <a:lvl2pPr>
              <a:defRPr>
                <a:solidFill>
                  <a:sysClr val="window" lastClr="FFFFFF"/>
                </a:solidFill>
              </a:defRPr>
            </a:lvl2pPr>
            <a:lvl3pPr>
              <a:defRPr>
                <a:solidFill>
                  <a:sysClr val="window" lastClr="FFFFFF"/>
                </a:solidFill>
              </a:defRPr>
            </a:lvl3pPr>
            <a:lvl4pPr>
              <a:defRPr>
                <a:solidFill>
                  <a:sysClr val="window" lastClr="FFFFFF"/>
                </a:solidFill>
              </a:defRPr>
            </a:lvl4pPr>
            <a:lvl5pPr>
              <a:defRPr>
                <a:solidFill>
                  <a:sysClr val="window" lastClr="FFFFFF"/>
                </a:solidFill>
              </a:defRPr>
            </a:lvl5pPr>
            <a:lvl6pPr>
              <a:defRPr>
                <a:solidFill>
                  <a:sysClr val="window" lastClr="FFFFFF"/>
                </a:solidFill>
              </a:defRPr>
            </a:lvl6pPr>
            <a:lvl7pPr>
              <a:defRPr>
                <a:solidFill>
                  <a:sysClr val="window" lastClr="FFFFFF"/>
                </a:solidFill>
              </a:defRPr>
            </a:lvl7pPr>
            <a:lvl8pPr>
              <a:defRPr>
                <a:solidFill>
                  <a:sysClr val="window" lastClr="FFFFFF"/>
                </a:solidFill>
              </a:defRPr>
            </a:lvl8pPr>
            <a:lvl9pPr>
              <a:defRPr>
                <a:solidFill>
                  <a:sysClr val="window" lastClr="FFFFFF"/>
                </a:solidFill>
              </a:defRPr>
            </a:lvl9pPr>
          </a:lstStyle>
          <a:p>
            <a:pPr algn="ctr">
              <a:buClrTx/>
              <a:buSzTx/>
              <a:buFontTx/>
            </a:pPr>
            <a:r>
              <a:rPr kumimoji="0" lang="en-US" altLang="zh-CN" sz="1000" b="1">
                <a:solidFill>
                  <a:srgbClr val="003860"/>
                </a:solidFill>
                <a:sym typeface="+mn-ea"/>
              </a:rPr>
              <a:t>学习助手</a:t>
            </a:r>
            <a:endParaRPr kumimoji="0" lang="en-US" altLang="zh-CN" sz="1000" b="1">
              <a:solidFill>
                <a:srgbClr val="003860"/>
              </a:solidFill>
              <a:sym typeface="+mn-ea"/>
            </a:endParaRPr>
          </a:p>
          <a:p>
            <a:pPr algn="ctr">
              <a:buClrTx/>
              <a:buSzTx/>
              <a:buFontTx/>
            </a:pPr>
            <a:r>
              <a:rPr kumimoji="0" lang="zh-CN" altLang="en-US" sz="1000" b="1">
                <a:solidFill>
                  <a:srgbClr val="003860"/>
                </a:solidFill>
                <a:sym typeface="微软雅黑" panose="020B0503020204020204" charset="-122"/>
              </a:rPr>
              <a:t>智能体</a:t>
            </a:r>
            <a:endParaRPr kumimoji="0" lang="zh-CN" altLang="en-US" sz="1000" b="1">
              <a:solidFill>
                <a:srgbClr val="003860"/>
              </a:solidFill>
              <a:sym typeface="微软雅黑" panose="020B0503020204020204" charset="-122"/>
            </a:endParaRPr>
          </a:p>
        </p:txBody>
      </p:sp>
      <p:sp>
        <p:nvSpPr>
          <p:cNvPr id="174" name="矩形 173"/>
          <p:cNvSpPr/>
          <p:nvPr/>
        </p:nvSpPr>
        <p:spPr bwMode="auto">
          <a:xfrm>
            <a:off x="4690745" y="6083300"/>
            <a:ext cx="1213485" cy="316865"/>
          </a:xfrm>
          <a:prstGeom prst="rect">
            <a:avLst/>
          </a:prstGeom>
          <a:solidFill>
            <a:schemeClr val="bg1"/>
          </a:solidFill>
          <a:ln w="12700">
            <a:solidFill>
              <a:srgbClr val="0574F5">
                <a:alpha val="29000"/>
              </a:srgbClr>
            </a:solidFill>
            <a:miter/>
          </a:ln>
          <a:effectLst>
            <a:outerShdw blurRad="457200" dist="50800" dir="5400000" rotWithShape="0">
              <a:srgbClr val="003AC3">
                <a:alpha val="24000"/>
              </a:srgbClr>
            </a:outerShdw>
          </a:effectLst>
        </p:spPr>
        <p:txBody>
          <a:bodyPr rot="0" spcFirstLastPara="0" vert="horz" wrap="square" lIns="0" tIns="0" rIns="0" bIns="0" numCol="1" spcCol="0" rtlCol="0" fromWordArt="0" anchor="ctr" anchorCtr="0" forceAA="0" compatLnSpc="0">
            <a:noAutofit/>
          </a:bodyPr>
          <a:lstStyle>
            <a:defPPr>
              <a:defRPr lang="zh-CN"/>
            </a:defPPr>
            <a:lvl1pPr algn="ctr">
              <a:defRPr kumimoji="1" sz="800">
                <a:solidFill>
                  <a:srgbClr val="304295"/>
                </a:solidFill>
                <a:latin typeface="微软雅黑" panose="020B0503020204020204" charset="-122"/>
                <a:ea typeface="微软雅黑" panose="020B0503020204020204" charset="-122"/>
              </a:defRPr>
            </a:lvl1pPr>
            <a:lvl2pPr>
              <a:defRPr>
                <a:solidFill>
                  <a:sysClr val="window" lastClr="FFFFFF"/>
                </a:solidFill>
              </a:defRPr>
            </a:lvl2pPr>
            <a:lvl3pPr>
              <a:defRPr>
                <a:solidFill>
                  <a:sysClr val="window" lastClr="FFFFFF"/>
                </a:solidFill>
              </a:defRPr>
            </a:lvl3pPr>
            <a:lvl4pPr>
              <a:defRPr>
                <a:solidFill>
                  <a:sysClr val="window" lastClr="FFFFFF"/>
                </a:solidFill>
              </a:defRPr>
            </a:lvl4pPr>
            <a:lvl5pPr>
              <a:defRPr>
                <a:solidFill>
                  <a:sysClr val="window" lastClr="FFFFFF"/>
                </a:solidFill>
              </a:defRPr>
            </a:lvl5pPr>
            <a:lvl6pPr>
              <a:defRPr>
                <a:solidFill>
                  <a:sysClr val="window" lastClr="FFFFFF"/>
                </a:solidFill>
              </a:defRPr>
            </a:lvl6pPr>
            <a:lvl7pPr>
              <a:defRPr>
                <a:solidFill>
                  <a:sysClr val="window" lastClr="FFFFFF"/>
                </a:solidFill>
              </a:defRPr>
            </a:lvl7pPr>
            <a:lvl8pPr>
              <a:defRPr>
                <a:solidFill>
                  <a:sysClr val="window" lastClr="FFFFFF"/>
                </a:solidFill>
              </a:defRPr>
            </a:lvl8pPr>
            <a:lvl9pPr>
              <a:defRPr>
                <a:solidFill>
                  <a:sysClr val="window" lastClr="FFFFFF"/>
                </a:solidFill>
              </a:defRPr>
            </a:lvl9pPr>
          </a:lstStyle>
          <a:p>
            <a:pPr lvl="0" algn="ctr">
              <a:spcAft>
                <a:spcPts val="0"/>
              </a:spcAft>
              <a:buClrTx/>
              <a:buSzTx/>
              <a:buFontTx/>
              <a:defRPr>
                <a:solidFill>
                  <a:srgbClr val="FFFFFF"/>
                </a:solidFill>
              </a:defRPr>
            </a:pPr>
            <a:r>
              <a:rPr kumimoji="0" lang="en-US" altLang="zh-CN" sz="1000" b="1">
                <a:solidFill>
                  <a:srgbClr val="003860"/>
                </a:solidFill>
                <a:sym typeface="+mn-ea"/>
              </a:rPr>
              <a:t>智能评价</a:t>
            </a:r>
            <a:endParaRPr kumimoji="0" lang="en-US" altLang="zh-CN" sz="1000" b="1">
              <a:solidFill>
                <a:srgbClr val="003860"/>
              </a:solidFill>
              <a:sym typeface="+mn-ea"/>
            </a:endParaRPr>
          </a:p>
          <a:p>
            <a:pPr lvl="0" algn="ctr">
              <a:spcAft>
                <a:spcPts val="0"/>
              </a:spcAft>
              <a:buClrTx/>
              <a:buSzTx/>
              <a:buFontTx/>
              <a:defRPr>
                <a:solidFill>
                  <a:srgbClr val="FFFFFF"/>
                </a:solidFill>
              </a:defRPr>
            </a:pPr>
            <a:r>
              <a:rPr kumimoji="0" lang="zh-CN" altLang="en-US" sz="1000" b="1">
                <a:solidFill>
                  <a:srgbClr val="003860"/>
                </a:solidFill>
                <a:sym typeface="微软雅黑" panose="020B0503020204020204" charset="-122"/>
              </a:rPr>
              <a:t>智能体</a:t>
            </a:r>
            <a:endParaRPr kumimoji="0" lang="zh-CN" altLang="en-US" sz="1000" b="1">
              <a:solidFill>
                <a:srgbClr val="003860"/>
              </a:solidFill>
              <a:sym typeface="微软雅黑" panose="020B0503020204020204" charset="-122"/>
            </a:endParaRPr>
          </a:p>
        </p:txBody>
      </p:sp>
      <p:sp>
        <p:nvSpPr>
          <p:cNvPr id="175" name="矩形 174"/>
          <p:cNvSpPr/>
          <p:nvPr/>
        </p:nvSpPr>
        <p:spPr bwMode="auto">
          <a:xfrm>
            <a:off x="5969000" y="6089015"/>
            <a:ext cx="1003935" cy="305435"/>
          </a:xfrm>
          <a:prstGeom prst="rect">
            <a:avLst/>
          </a:prstGeom>
          <a:solidFill>
            <a:schemeClr val="bg1"/>
          </a:solidFill>
          <a:ln w="12700">
            <a:solidFill>
              <a:srgbClr val="0574F5">
                <a:alpha val="29000"/>
              </a:srgbClr>
            </a:solidFill>
            <a:miter/>
          </a:ln>
          <a:effectLst>
            <a:outerShdw blurRad="457200" dist="50800" dir="5400000" rotWithShape="0">
              <a:srgbClr val="003AC3">
                <a:alpha val="24000"/>
              </a:srgbClr>
            </a:outerShdw>
          </a:effectLst>
        </p:spPr>
        <p:txBody>
          <a:bodyPr rot="0" spcFirstLastPara="0" vert="horz" wrap="square" lIns="0" tIns="0" rIns="0" bIns="0" numCol="1" spcCol="0" rtlCol="0" fromWordArt="0" anchor="ctr" anchorCtr="0" forceAA="0" compatLnSpc="0">
            <a:noAutofit/>
          </a:bodyPr>
          <a:lstStyle>
            <a:defPPr>
              <a:defRPr lang="zh-CN"/>
            </a:defPPr>
            <a:lvl1pPr algn="ctr">
              <a:defRPr kumimoji="1" sz="800">
                <a:solidFill>
                  <a:srgbClr val="304295"/>
                </a:solidFill>
                <a:latin typeface="微软雅黑" panose="020B0503020204020204" charset="-122"/>
                <a:ea typeface="微软雅黑" panose="020B0503020204020204" charset="-122"/>
              </a:defRPr>
            </a:lvl1pPr>
            <a:lvl2pPr>
              <a:defRPr>
                <a:solidFill>
                  <a:sysClr val="window" lastClr="FFFFFF"/>
                </a:solidFill>
              </a:defRPr>
            </a:lvl2pPr>
            <a:lvl3pPr>
              <a:defRPr>
                <a:solidFill>
                  <a:sysClr val="window" lastClr="FFFFFF"/>
                </a:solidFill>
              </a:defRPr>
            </a:lvl3pPr>
            <a:lvl4pPr>
              <a:defRPr>
                <a:solidFill>
                  <a:sysClr val="window" lastClr="FFFFFF"/>
                </a:solidFill>
              </a:defRPr>
            </a:lvl4pPr>
            <a:lvl5pPr>
              <a:defRPr>
                <a:solidFill>
                  <a:sysClr val="window" lastClr="FFFFFF"/>
                </a:solidFill>
              </a:defRPr>
            </a:lvl5pPr>
            <a:lvl6pPr>
              <a:defRPr>
                <a:solidFill>
                  <a:sysClr val="window" lastClr="FFFFFF"/>
                </a:solidFill>
              </a:defRPr>
            </a:lvl6pPr>
            <a:lvl7pPr>
              <a:defRPr>
                <a:solidFill>
                  <a:sysClr val="window" lastClr="FFFFFF"/>
                </a:solidFill>
              </a:defRPr>
            </a:lvl7pPr>
            <a:lvl8pPr>
              <a:defRPr>
                <a:solidFill>
                  <a:sysClr val="window" lastClr="FFFFFF"/>
                </a:solidFill>
              </a:defRPr>
            </a:lvl8pPr>
            <a:lvl9pPr>
              <a:defRPr>
                <a:solidFill>
                  <a:sysClr val="window" lastClr="FFFFFF"/>
                </a:solidFill>
              </a:defRPr>
            </a:lvl9pPr>
          </a:lstStyle>
          <a:p>
            <a:pPr algn="ctr">
              <a:buClrTx/>
              <a:buSzTx/>
              <a:buFontTx/>
            </a:pPr>
            <a:r>
              <a:rPr kumimoji="0" lang="zh-CN" altLang="en-US" sz="1000" b="1">
                <a:solidFill>
                  <a:srgbClr val="003860"/>
                </a:solidFill>
                <a:sym typeface="微软雅黑" panose="020B0503020204020204" charset="-122"/>
              </a:rPr>
              <a:t>辅助科研</a:t>
            </a:r>
            <a:endParaRPr kumimoji="0" lang="zh-CN" altLang="en-US" sz="1000" b="1">
              <a:solidFill>
                <a:srgbClr val="003860"/>
              </a:solidFill>
              <a:sym typeface="微软雅黑" panose="020B0503020204020204" charset="-122"/>
            </a:endParaRPr>
          </a:p>
          <a:p>
            <a:pPr algn="ctr">
              <a:buClrTx/>
              <a:buSzTx/>
              <a:buFontTx/>
            </a:pPr>
            <a:r>
              <a:rPr kumimoji="0" lang="zh-CN" altLang="en-US" sz="1000" b="1">
                <a:solidFill>
                  <a:srgbClr val="003860"/>
                </a:solidFill>
                <a:sym typeface="微软雅黑" panose="020B0503020204020204" charset="-122"/>
              </a:rPr>
              <a:t>智能体</a:t>
            </a:r>
            <a:endParaRPr kumimoji="0" lang="zh-CN" altLang="en-US" sz="1000" b="1">
              <a:solidFill>
                <a:srgbClr val="003860"/>
              </a:solidFill>
              <a:sym typeface="微软雅黑" panose="020B0503020204020204" charset="-122"/>
            </a:endParaRPr>
          </a:p>
        </p:txBody>
      </p:sp>
      <p:sp>
        <p:nvSpPr>
          <p:cNvPr id="176" name="矩形 175"/>
          <p:cNvSpPr/>
          <p:nvPr/>
        </p:nvSpPr>
        <p:spPr bwMode="auto">
          <a:xfrm>
            <a:off x="7075170" y="6089015"/>
            <a:ext cx="1012190" cy="297815"/>
          </a:xfrm>
          <a:prstGeom prst="rect">
            <a:avLst/>
          </a:prstGeom>
          <a:solidFill>
            <a:schemeClr val="bg1"/>
          </a:solidFill>
          <a:ln w="12700">
            <a:solidFill>
              <a:srgbClr val="0574F5">
                <a:alpha val="29000"/>
              </a:srgbClr>
            </a:solidFill>
            <a:miter/>
          </a:ln>
          <a:effectLst>
            <a:outerShdw blurRad="457200" dist="50800" dir="5400000" rotWithShape="0">
              <a:srgbClr val="003AC3">
                <a:alpha val="24000"/>
              </a:srgbClr>
            </a:outerShdw>
          </a:effectLst>
        </p:spPr>
        <p:txBody>
          <a:bodyPr rot="0" spcFirstLastPara="0" vert="horz" wrap="square" lIns="0" tIns="0" rIns="0" bIns="0" numCol="1" spcCol="0" rtlCol="0" fromWordArt="0" anchor="ctr" anchorCtr="0" forceAA="0" compatLnSpc="0">
            <a:noAutofit/>
          </a:bodyPr>
          <a:lstStyle>
            <a:defPPr>
              <a:defRPr lang="zh-CN"/>
            </a:defPPr>
            <a:lvl1pPr algn="ctr">
              <a:defRPr kumimoji="1" sz="800">
                <a:solidFill>
                  <a:srgbClr val="304295"/>
                </a:solidFill>
                <a:latin typeface="微软雅黑" panose="020B0503020204020204" charset="-122"/>
                <a:ea typeface="微软雅黑" panose="020B0503020204020204" charset="-122"/>
              </a:defRPr>
            </a:lvl1pPr>
            <a:lvl2pPr>
              <a:defRPr>
                <a:solidFill>
                  <a:sysClr val="window" lastClr="FFFFFF"/>
                </a:solidFill>
              </a:defRPr>
            </a:lvl2pPr>
            <a:lvl3pPr>
              <a:defRPr>
                <a:solidFill>
                  <a:sysClr val="window" lastClr="FFFFFF"/>
                </a:solidFill>
              </a:defRPr>
            </a:lvl3pPr>
            <a:lvl4pPr>
              <a:defRPr>
                <a:solidFill>
                  <a:sysClr val="window" lastClr="FFFFFF"/>
                </a:solidFill>
              </a:defRPr>
            </a:lvl4pPr>
            <a:lvl5pPr>
              <a:defRPr>
                <a:solidFill>
                  <a:sysClr val="window" lastClr="FFFFFF"/>
                </a:solidFill>
              </a:defRPr>
            </a:lvl5pPr>
            <a:lvl6pPr>
              <a:defRPr>
                <a:solidFill>
                  <a:sysClr val="window" lastClr="FFFFFF"/>
                </a:solidFill>
              </a:defRPr>
            </a:lvl6pPr>
            <a:lvl7pPr>
              <a:defRPr>
                <a:solidFill>
                  <a:sysClr val="window" lastClr="FFFFFF"/>
                </a:solidFill>
              </a:defRPr>
            </a:lvl7pPr>
            <a:lvl8pPr>
              <a:defRPr>
                <a:solidFill>
                  <a:sysClr val="window" lastClr="FFFFFF"/>
                </a:solidFill>
              </a:defRPr>
            </a:lvl8pPr>
            <a:lvl9pPr>
              <a:defRPr>
                <a:solidFill>
                  <a:sysClr val="window" lastClr="FFFFFF"/>
                </a:solidFill>
              </a:defRPr>
            </a:lvl9pPr>
          </a:lstStyle>
          <a:p>
            <a:pPr algn="ctr">
              <a:buClrTx/>
              <a:buSzTx/>
              <a:buFontTx/>
            </a:pPr>
            <a:r>
              <a:rPr kumimoji="0" lang="en-US" altLang="zh-CN" sz="1000" b="1">
                <a:solidFill>
                  <a:srgbClr val="003860"/>
                </a:solidFill>
                <a:sym typeface="+mn-ea"/>
              </a:rPr>
              <a:t>校务管理</a:t>
            </a:r>
            <a:endParaRPr kumimoji="0" lang="en-US" altLang="zh-CN" sz="1000" b="1">
              <a:solidFill>
                <a:srgbClr val="003860"/>
              </a:solidFill>
              <a:sym typeface="+mn-ea"/>
            </a:endParaRPr>
          </a:p>
          <a:p>
            <a:pPr algn="ctr">
              <a:buClrTx/>
              <a:buSzTx/>
              <a:buFontTx/>
            </a:pPr>
            <a:r>
              <a:rPr kumimoji="0" lang="zh-CN" altLang="en-US" sz="1000" b="1">
                <a:solidFill>
                  <a:srgbClr val="003860"/>
                </a:solidFill>
                <a:sym typeface="微软雅黑" panose="020B0503020204020204" charset="-122"/>
              </a:rPr>
              <a:t>智能体</a:t>
            </a:r>
            <a:endParaRPr kumimoji="0" lang="zh-CN" altLang="en-US" sz="1000" b="1">
              <a:solidFill>
                <a:srgbClr val="003860"/>
              </a:solidFill>
              <a:sym typeface="微软雅黑" panose="020B0503020204020204" charset="-122"/>
            </a:endParaRPr>
          </a:p>
        </p:txBody>
      </p:sp>
      <p:sp>
        <p:nvSpPr>
          <p:cNvPr id="32" name="矩形 31"/>
          <p:cNvSpPr/>
          <p:nvPr/>
        </p:nvSpPr>
        <p:spPr bwMode="auto">
          <a:xfrm>
            <a:off x="8166735" y="6096635"/>
            <a:ext cx="923290" cy="297815"/>
          </a:xfrm>
          <a:prstGeom prst="rect">
            <a:avLst/>
          </a:prstGeom>
          <a:solidFill>
            <a:schemeClr val="bg1"/>
          </a:solidFill>
          <a:ln w="12700">
            <a:solidFill>
              <a:srgbClr val="0574F5">
                <a:alpha val="29000"/>
              </a:srgbClr>
            </a:solidFill>
            <a:miter/>
          </a:ln>
          <a:effectLst>
            <a:outerShdw blurRad="457200" dist="50800" dir="5400000" rotWithShape="0">
              <a:srgbClr val="003AC3">
                <a:alpha val="24000"/>
              </a:srgbClr>
            </a:outerShdw>
          </a:effectLst>
        </p:spPr>
        <p:txBody>
          <a:bodyPr rot="0" spcFirstLastPara="0" vert="horz" wrap="square" lIns="0" tIns="0" rIns="0" bIns="0" numCol="1" spcCol="0" rtlCol="0" fromWordArt="0" anchor="ctr" anchorCtr="0" forceAA="0" compatLnSpc="0">
            <a:noAutofit/>
          </a:bodyPr>
          <a:lstStyle>
            <a:defPPr>
              <a:defRPr lang="zh-CN"/>
            </a:defPPr>
            <a:lvl1pPr algn="ctr">
              <a:defRPr kumimoji="1" sz="800">
                <a:solidFill>
                  <a:srgbClr val="304295"/>
                </a:solidFill>
                <a:latin typeface="微软雅黑" panose="020B0503020204020204" charset="-122"/>
                <a:ea typeface="微软雅黑" panose="020B0503020204020204" charset="-122"/>
              </a:defRPr>
            </a:lvl1pPr>
            <a:lvl2pPr>
              <a:defRPr>
                <a:solidFill>
                  <a:sysClr val="window" lastClr="FFFFFF"/>
                </a:solidFill>
              </a:defRPr>
            </a:lvl2pPr>
            <a:lvl3pPr>
              <a:defRPr>
                <a:solidFill>
                  <a:sysClr val="window" lastClr="FFFFFF"/>
                </a:solidFill>
              </a:defRPr>
            </a:lvl3pPr>
            <a:lvl4pPr>
              <a:defRPr>
                <a:solidFill>
                  <a:sysClr val="window" lastClr="FFFFFF"/>
                </a:solidFill>
              </a:defRPr>
            </a:lvl4pPr>
            <a:lvl5pPr>
              <a:defRPr>
                <a:solidFill>
                  <a:sysClr val="window" lastClr="FFFFFF"/>
                </a:solidFill>
              </a:defRPr>
            </a:lvl5pPr>
            <a:lvl6pPr>
              <a:defRPr>
                <a:solidFill>
                  <a:sysClr val="window" lastClr="FFFFFF"/>
                </a:solidFill>
              </a:defRPr>
            </a:lvl6pPr>
            <a:lvl7pPr>
              <a:defRPr>
                <a:solidFill>
                  <a:sysClr val="window" lastClr="FFFFFF"/>
                </a:solidFill>
              </a:defRPr>
            </a:lvl7pPr>
            <a:lvl8pPr>
              <a:defRPr>
                <a:solidFill>
                  <a:sysClr val="window" lastClr="FFFFFF"/>
                </a:solidFill>
              </a:defRPr>
            </a:lvl8pPr>
            <a:lvl9pPr>
              <a:defRPr>
                <a:solidFill>
                  <a:sysClr val="window" lastClr="FFFFFF"/>
                </a:solidFill>
              </a:defRPr>
            </a:lvl9pPr>
          </a:lstStyle>
          <a:p>
            <a:pPr algn="ctr">
              <a:buClrTx/>
              <a:buSzTx/>
              <a:buFontTx/>
            </a:pPr>
            <a:r>
              <a:rPr kumimoji="0" lang="zh-CN" altLang="en-US" sz="1000" b="1">
                <a:solidFill>
                  <a:srgbClr val="003860"/>
                </a:solidFill>
                <a:sym typeface="微软雅黑" panose="020B0503020204020204" charset="-122"/>
              </a:rPr>
              <a:t>赛事服务</a:t>
            </a:r>
            <a:endParaRPr kumimoji="0" lang="en-US" altLang="zh-CN" sz="1000" b="1">
              <a:solidFill>
                <a:srgbClr val="003860"/>
              </a:solidFill>
              <a:sym typeface="+mn-ea"/>
            </a:endParaRPr>
          </a:p>
          <a:p>
            <a:pPr algn="ctr">
              <a:buClrTx/>
              <a:buSzTx/>
              <a:buFontTx/>
            </a:pPr>
            <a:r>
              <a:rPr kumimoji="0" lang="zh-CN" altLang="en-US" sz="1000" b="1">
                <a:solidFill>
                  <a:srgbClr val="003860"/>
                </a:solidFill>
                <a:sym typeface="微软雅黑" panose="020B0503020204020204" charset="-122"/>
              </a:rPr>
              <a:t>智能体</a:t>
            </a:r>
            <a:endParaRPr kumimoji="0" lang="zh-CN" altLang="en-US" sz="1000" b="1">
              <a:solidFill>
                <a:srgbClr val="003860"/>
              </a:solidFill>
              <a:sym typeface="微软雅黑" panose="020B0503020204020204" charset="-122"/>
            </a:endParaRPr>
          </a:p>
        </p:txBody>
      </p:sp>
      <p:sp>
        <p:nvSpPr>
          <p:cNvPr id="33" name="文本框 32"/>
          <p:cNvSpPr txBox="1"/>
          <p:nvPr/>
        </p:nvSpPr>
        <p:spPr>
          <a:xfrm>
            <a:off x="2829560" y="5013325"/>
            <a:ext cx="771525" cy="1394460"/>
          </a:xfrm>
          <a:prstGeom prst="rect">
            <a:avLst/>
          </a:prstGeom>
          <a:noFill/>
          <a:ln>
            <a:solidFill>
              <a:srgbClr val="00B0F0"/>
            </a:solidFill>
          </a:ln>
        </p:spPr>
        <p:txBody>
          <a:bodyPr wrap="square" rtlCol="0">
            <a:noAutofit/>
          </a:bodyPr>
          <a:p>
            <a:pPr indent="0" algn="ctr" fontAlgn="auto">
              <a:lnSpc>
                <a:spcPct val="150000"/>
              </a:lnSpc>
              <a:buClrTx/>
              <a:buSzTx/>
              <a:buFontTx/>
            </a:pPr>
            <a:r>
              <a:rPr lang="zh-CN" altLang="en-US" sz="1000" b="1" dirty="0">
                <a:latin typeface="微软雅黑" panose="020B0503020204020204" charset="-122"/>
                <a:ea typeface="微软雅黑" panose="020B0503020204020204" charset="-122"/>
                <a:cs typeface="微软雅黑" panose="020B0503020204020204" charset="-122"/>
              </a:rPr>
              <a:t>教</a:t>
            </a:r>
            <a:endParaRPr lang="zh-CN" altLang="en-US" sz="1000" b="1" dirty="0">
              <a:latin typeface="微软雅黑" panose="020B0503020204020204" charset="-122"/>
              <a:ea typeface="微软雅黑" panose="020B0503020204020204" charset="-122"/>
              <a:cs typeface="微软雅黑" panose="020B0503020204020204" charset="-122"/>
            </a:endParaRPr>
          </a:p>
          <a:p>
            <a:pPr indent="0" algn="ctr" fontAlgn="auto">
              <a:lnSpc>
                <a:spcPct val="150000"/>
              </a:lnSpc>
              <a:buClrTx/>
              <a:buSzTx/>
              <a:buFontTx/>
            </a:pPr>
            <a:r>
              <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rPr>
              <a:t>课程设计</a:t>
            </a:r>
            <a:endPar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buClrTx/>
              <a:buSzTx/>
              <a:buFontTx/>
            </a:pPr>
            <a:r>
              <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rPr>
              <a:t>制作课件</a:t>
            </a:r>
            <a:endPar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buClrTx/>
              <a:buSzTx/>
              <a:buFontTx/>
            </a:pPr>
            <a:r>
              <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rPr>
              <a:t>课堂教学</a:t>
            </a:r>
            <a:endPar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endParaRPr>
          </a:p>
          <a:p>
            <a:pPr algn="ctr">
              <a:buClrTx/>
              <a:buSzTx/>
              <a:buFontTx/>
            </a:pPr>
            <a:endParaRPr lang="zh-CN" altLang="en-US" sz="1000" dirty="0">
              <a:latin typeface="微软雅黑" panose="020B0503020204020204" charset="-122"/>
              <a:ea typeface="微软雅黑" panose="020B0503020204020204" charset="-122"/>
              <a:cs typeface="微软雅黑" panose="020B0503020204020204" charset="-122"/>
            </a:endParaRPr>
          </a:p>
        </p:txBody>
      </p:sp>
      <p:sp>
        <p:nvSpPr>
          <p:cNvPr id="34" name="文本框 33"/>
          <p:cNvSpPr txBox="1"/>
          <p:nvPr/>
        </p:nvSpPr>
        <p:spPr>
          <a:xfrm>
            <a:off x="3656330" y="5013960"/>
            <a:ext cx="1010920" cy="1388110"/>
          </a:xfrm>
          <a:prstGeom prst="rect">
            <a:avLst/>
          </a:prstGeom>
          <a:noFill/>
          <a:ln>
            <a:solidFill>
              <a:srgbClr val="00B0F0"/>
            </a:solidFill>
          </a:ln>
        </p:spPr>
        <p:txBody>
          <a:bodyPr wrap="square" rtlCol="0">
            <a:noAutofit/>
          </a:bodyPr>
          <a:p>
            <a:pPr indent="0" algn="ctr" fontAlgn="auto">
              <a:lnSpc>
                <a:spcPct val="150000"/>
              </a:lnSpc>
              <a:buClrTx/>
              <a:buSzTx/>
              <a:buFontTx/>
            </a:pPr>
            <a:r>
              <a:rPr lang="zh-CN" altLang="en-US" sz="1000" b="1" dirty="0">
                <a:latin typeface="微软雅黑" panose="020B0503020204020204" charset="-122"/>
                <a:ea typeface="微软雅黑" panose="020B0503020204020204" charset="-122"/>
                <a:cs typeface="微软雅黑" panose="020B0503020204020204" charset="-122"/>
              </a:rPr>
              <a:t>学</a:t>
            </a:r>
            <a:endParaRPr lang="zh-CN" altLang="en-US" sz="1000" b="1" dirty="0">
              <a:latin typeface="微软雅黑" panose="020B0503020204020204" charset="-122"/>
              <a:ea typeface="微软雅黑" panose="020B0503020204020204" charset="-122"/>
              <a:cs typeface="微软雅黑" panose="020B0503020204020204" charset="-122"/>
            </a:endParaRPr>
          </a:p>
          <a:p>
            <a:pPr algn="ctr" fontAlgn="auto">
              <a:lnSpc>
                <a:spcPct val="150000"/>
              </a:lnSpc>
              <a:buClrTx/>
              <a:buSzTx/>
              <a:buFontTx/>
              <a:buNone/>
            </a:pPr>
            <a:r>
              <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微软雅黑" panose="020B0503020204020204" charset="-122"/>
              </a:rPr>
              <a:t>学习路径规划学习资源推荐</a:t>
            </a:r>
            <a:endPar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fontAlgn="auto">
              <a:lnSpc>
                <a:spcPct val="150000"/>
              </a:lnSpc>
              <a:buClrTx/>
              <a:buSzTx/>
              <a:buFontTx/>
              <a:buNone/>
            </a:pPr>
            <a:r>
              <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rPr>
              <a:t>辅助编程</a:t>
            </a:r>
            <a:endPar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endParaRPr>
          </a:p>
          <a:p>
            <a:pPr algn="ctr">
              <a:buClrTx/>
              <a:buSzTx/>
              <a:buFontTx/>
            </a:pPr>
            <a:endParaRPr lang="zh-CN" altLang="en-US" sz="1000" dirty="0">
              <a:latin typeface="微软雅黑" panose="020B0503020204020204" charset="-122"/>
              <a:ea typeface="微软雅黑" panose="020B0503020204020204" charset="-122"/>
              <a:cs typeface="微软雅黑" panose="020B0503020204020204" charset="-122"/>
            </a:endParaRPr>
          </a:p>
          <a:p>
            <a:pPr algn="ctr">
              <a:buClrTx/>
              <a:buSzTx/>
              <a:buFontTx/>
            </a:pPr>
            <a:endParaRPr lang="zh-CN" altLang="en-US" sz="1000" dirty="0">
              <a:latin typeface="微软雅黑" panose="020B0503020204020204" charset="-122"/>
              <a:ea typeface="微软雅黑" panose="020B0503020204020204" charset="-122"/>
              <a:cs typeface="微软雅黑" panose="020B0503020204020204" charset="-122"/>
            </a:endParaRPr>
          </a:p>
        </p:txBody>
      </p:sp>
      <p:sp>
        <p:nvSpPr>
          <p:cNvPr id="45" name="文本框 44"/>
          <p:cNvSpPr txBox="1"/>
          <p:nvPr/>
        </p:nvSpPr>
        <p:spPr>
          <a:xfrm>
            <a:off x="4722495" y="5015230"/>
            <a:ext cx="1211580" cy="1388110"/>
          </a:xfrm>
          <a:prstGeom prst="rect">
            <a:avLst/>
          </a:prstGeom>
          <a:noFill/>
          <a:ln>
            <a:solidFill>
              <a:srgbClr val="00B0F0"/>
            </a:solidFill>
          </a:ln>
        </p:spPr>
        <p:txBody>
          <a:bodyPr wrap="square" rtlCol="0">
            <a:noAutofit/>
          </a:bodyPr>
          <a:p>
            <a:pPr algn="ctr" fontAlgn="auto">
              <a:lnSpc>
                <a:spcPct val="150000"/>
              </a:lnSpc>
              <a:buClrTx/>
              <a:buSzTx/>
              <a:buFontTx/>
            </a:pPr>
            <a:r>
              <a:rPr lang="zh-CN" altLang="en-US" sz="1000" b="1" dirty="0">
                <a:latin typeface="微软雅黑" panose="020B0503020204020204" charset="-122"/>
                <a:ea typeface="微软雅黑" panose="020B0503020204020204" charset="-122"/>
                <a:cs typeface="微软雅黑" panose="020B0503020204020204" charset="-122"/>
              </a:rPr>
              <a:t>评</a:t>
            </a:r>
            <a:endParaRPr lang="zh-CN" altLang="en-US" sz="1000" b="1" dirty="0">
              <a:latin typeface="微软雅黑" panose="020B0503020204020204" charset="-122"/>
              <a:ea typeface="微软雅黑" panose="020B0503020204020204" charset="-122"/>
              <a:cs typeface="微软雅黑" panose="020B0503020204020204" charset="-122"/>
            </a:endParaRPr>
          </a:p>
          <a:p>
            <a:pPr indent="0" algn="ctr" fontAlgn="auto">
              <a:lnSpc>
                <a:spcPct val="170000"/>
              </a:lnSpc>
              <a:buClrTx/>
              <a:buSzTx/>
              <a:buFontTx/>
            </a:pPr>
            <a:r>
              <a:rPr kumimoji="1" lang="zh-CN" altLang="en-US" sz="9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rPr>
              <a:t>智能出题组合试卷</a:t>
            </a:r>
            <a:endParaRPr kumimoji="1" lang="zh-CN" altLang="en-US" sz="9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70000"/>
              </a:lnSpc>
              <a:buClrTx/>
              <a:buSzTx/>
              <a:buFontTx/>
            </a:pPr>
            <a:r>
              <a:rPr kumimoji="1" lang="zh-CN" altLang="en-US" sz="9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rPr>
              <a:t>智能阅卷及批改作业</a:t>
            </a:r>
            <a:endParaRPr kumimoji="1" lang="zh-CN" altLang="en-US" sz="900" i="0" u="none" strike="noStrike" kern="1200" cap="none" spc="0" normalizeH="0" baseline="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70000"/>
              </a:lnSpc>
              <a:buClrTx/>
              <a:buSzTx/>
              <a:buFontTx/>
            </a:pPr>
            <a:r>
              <a:rPr kumimoji="1" lang="zh-CN" altLang="en-US" sz="9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rPr>
              <a:t>学情分析及教学建议</a:t>
            </a:r>
            <a:endParaRPr kumimoji="1" lang="zh-CN" altLang="en-US" sz="9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46" name="文本框 45"/>
          <p:cNvSpPr txBox="1"/>
          <p:nvPr/>
        </p:nvSpPr>
        <p:spPr>
          <a:xfrm>
            <a:off x="5989320" y="5014595"/>
            <a:ext cx="1020445" cy="1394460"/>
          </a:xfrm>
          <a:prstGeom prst="rect">
            <a:avLst/>
          </a:prstGeom>
          <a:noFill/>
          <a:ln>
            <a:solidFill>
              <a:srgbClr val="00B0F0"/>
            </a:solidFill>
          </a:ln>
        </p:spPr>
        <p:txBody>
          <a:bodyPr wrap="square" rtlCol="0">
            <a:noAutofit/>
          </a:bodyPr>
          <a:p>
            <a:pPr indent="0" algn="ctr" fontAlgn="auto">
              <a:lnSpc>
                <a:spcPct val="150000"/>
              </a:lnSpc>
              <a:buClrTx/>
              <a:buSzTx/>
              <a:buFontTx/>
            </a:pPr>
            <a:r>
              <a:rPr lang="zh-CN" altLang="en-US" sz="1000" b="1" dirty="0">
                <a:latin typeface="微软雅黑" panose="020B0503020204020204" charset="-122"/>
                <a:ea typeface="微软雅黑" panose="020B0503020204020204" charset="-122"/>
                <a:cs typeface="微软雅黑" panose="020B0503020204020204" charset="-122"/>
              </a:rPr>
              <a:t>研</a:t>
            </a:r>
            <a:endParaRPr lang="zh-CN" altLang="en-US" sz="1000" b="1" dirty="0">
              <a:latin typeface="微软雅黑" panose="020B0503020204020204" charset="-122"/>
              <a:ea typeface="微软雅黑" panose="020B0503020204020204" charset="-122"/>
              <a:cs typeface="微软雅黑" panose="020B0503020204020204" charset="-122"/>
            </a:endParaRPr>
          </a:p>
          <a:p>
            <a:pPr algn="ctr" fontAlgn="auto">
              <a:lnSpc>
                <a:spcPct val="150000"/>
              </a:lnSpc>
              <a:buClrTx/>
              <a:buSzTx/>
              <a:buFontTx/>
            </a:pPr>
            <a:r>
              <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rPr>
              <a:t>课</a:t>
            </a:r>
            <a:r>
              <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rPr>
              <a:t>文献管理</a:t>
            </a:r>
            <a:endPar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endParaRPr>
          </a:p>
          <a:p>
            <a:pPr algn="ctr" fontAlgn="auto">
              <a:lnSpc>
                <a:spcPct val="150000"/>
              </a:lnSpc>
              <a:buClrTx/>
              <a:buSzTx/>
              <a:buFontTx/>
            </a:pPr>
            <a:r>
              <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rPr>
              <a:t>论文写作</a:t>
            </a:r>
            <a:endPar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endParaRPr>
          </a:p>
          <a:p>
            <a:pPr algn="ctr">
              <a:lnSpc>
                <a:spcPct val="150000"/>
              </a:lnSpc>
              <a:buClrTx/>
              <a:buSzTx/>
              <a:buFontTx/>
            </a:pPr>
            <a:r>
              <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rPr>
              <a:t>辅助数据分析</a:t>
            </a:r>
            <a:endPar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endParaRPr>
          </a:p>
          <a:p>
            <a:pPr algn="ctr">
              <a:buClrTx/>
              <a:buSzTx/>
              <a:buFontTx/>
            </a:pPr>
            <a:endParaRPr lang="zh-CN" altLang="en-US" sz="1000" dirty="0">
              <a:latin typeface="微软雅黑" panose="020B0503020204020204" charset="-122"/>
              <a:ea typeface="微软雅黑" panose="020B0503020204020204" charset="-122"/>
              <a:cs typeface="微软雅黑" panose="020B0503020204020204" charset="-122"/>
            </a:endParaRPr>
          </a:p>
        </p:txBody>
      </p:sp>
      <p:sp>
        <p:nvSpPr>
          <p:cNvPr id="47" name="文本框 46"/>
          <p:cNvSpPr txBox="1"/>
          <p:nvPr/>
        </p:nvSpPr>
        <p:spPr>
          <a:xfrm>
            <a:off x="7065010" y="5009515"/>
            <a:ext cx="1029335" cy="1394460"/>
          </a:xfrm>
          <a:prstGeom prst="rect">
            <a:avLst/>
          </a:prstGeom>
          <a:noFill/>
          <a:ln>
            <a:solidFill>
              <a:srgbClr val="00B0F0"/>
            </a:solidFill>
          </a:ln>
        </p:spPr>
        <p:txBody>
          <a:bodyPr wrap="square" rtlCol="0">
            <a:noAutofit/>
          </a:bodyPr>
          <a:p>
            <a:pPr indent="0" algn="ctr" fontAlgn="auto">
              <a:lnSpc>
                <a:spcPct val="150000"/>
              </a:lnSpc>
              <a:buClrTx/>
              <a:buSzTx/>
              <a:buFontTx/>
            </a:pPr>
            <a:r>
              <a:rPr lang="zh-CN" altLang="en-US" sz="1000" b="1" dirty="0">
                <a:latin typeface="微软雅黑" panose="020B0503020204020204" charset="-122"/>
                <a:ea typeface="微软雅黑" panose="020B0503020204020204" charset="-122"/>
                <a:cs typeface="微软雅黑" panose="020B0503020204020204" charset="-122"/>
              </a:rPr>
              <a:t>管</a:t>
            </a:r>
            <a:endParaRPr lang="zh-CN" altLang="en-US" sz="1000" b="1" dirty="0">
              <a:latin typeface="微软雅黑" panose="020B0503020204020204" charset="-122"/>
              <a:ea typeface="微软雅黑" panose="020B0503020204020204" charset="-122"/>
              <a:cs typeface="微软雅黑" panose="020B0503020204020204" charset="-122"/>
            </a:endParaRPr>
          </a:p>
          <a:p>
            <a:pPr algn="ctr" fontAlgn="auto">
              <a:lnSpc>
                <a:spcPct val="150000"/>
              </a:lnSpc>
              <a:buClrTx/>
              <a:buSzTx/>
              <a:buFontTx/>
            </a:pPr>
            <a:r>
              <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rPr>
              <a:t>教学资源管理</a:t>
            </a:r>
            <a:endPar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endParaRPr>
          </a:p>
          <a:p>
            <a:pPr algn="ctr" fontAlgn="auto">
              <a:lnSpc>
                <a:spcPct val="150000"/>
              </a:lnSpc>
              <a:buClrTx/>
              <a:buSzTx/>
              <a:buFontTx/>
            </a:pPr>
            <a:r>
              <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rPr>
              <a:t>实习就业管理</a:t>
            </a:r>
            <a:endPar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endParaRPr>
          </a:p>
          <a:p>
            <a:pPr algn="ctr">
              <a:lnSpc>
                <a:spcPct val="150000"/>
              </a:lnSpc>
              <a:buClrTx/>
              <a:buSzTx/>
              <a:buFontTx/>
            </a:pPr>
            <a:r>
              <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rPr>
              <a:t>辅助教务管理</a:t>
            </a:r>
            <a:endPar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endParaRPr>
          </a:p>
          <a:p>
            <a:pPr algn="ctr">
              <a:buClrTx/>
              <a:buSzTx/>
              <a:buFontTx/>
            </a:pPr>
            <a:endParaRPr lang="zh-CN" altLang="en-US" sz="1000" dirty="0">
              <a:latin typeface="微软雅黑" panose="020B0503020204020204" charset="-122"/>
              <a:ea typeface="微软雅黑" panose="020B0503020204020204" charset="-122"/>
              <a:cs typeface="微软雅黑" panose="020B0503020204020204" charset="-122"/>
            </a:endParaRPr>
          </a:p>
        </p:txBody>
      </p:sp>
      <p:sp>
        <p:nvSpPr>
          <p:cNvPr id="48" name="文本框 47"/>
          <p:cNvSpPr txBox="1"/>
          <p:nvPr/>
        </p:nvSpPr>
        <p:spPr>
          <a:xfrm>
            <a:off x="8149590" y="5010785"/>
            <a:ext cx="946150" cy="1394460"/>
          </a:xfrm>
          <a:prstGeom prst="rect">
            <a:avLst/>
          </a:prstGeom>
          <a:noFill/>
          <a:ln>
            <a:solidFill>
              <a:srgbClr val="00B0F0"/>
            </a:solidFill>
          </a:ln>
        </p:spPr>
        <p:txBody>
          <a:bodyPr wrap="square" rtlCol="0">
            <a:noAutofit/>
          </a:bodyPr>
          <a:p>
            <a:pPr indent="0" algn="ctr" fontAlgn="auto">
              <a:lnSpc>
                <a:spcPct val="150000"/>
              </a:lnSpc>
              <a:buClrTx/>
              <a:buSzTx/>
              <a:buFontTx/>
            </a:pPr>
            <a:r>
              <a:rPr lang="zh-CN" altLang="en-US" sz="1000" b="1" dirty="0">
                <a:latin typeface="微软雅黑" panose="020B0503020204020204" charset="-122"/>
                <a:ea typeface="微软雅黑" panose="020B0503020204020204" charset="-122"/>
                <a:cs typeface="微软雅黑" panose="020B0503020204020204" charset="-122"/>
              </a:rPr>
              <a:t>赛</a:t>
            </a:r>
            <a:endParaRPr lang="zh-CN" altLang="en-US" sz="1000" b="1" dirty="0">
              <a:latin typeface="微软雅黑" panose="020B0503020204020204" charset="-122"/>
              <a:ea typeface="微软雅黑" panose="020B0503020204020204" charset="-122"/>
              <a:cs typeface="微软雅黑" panose="020B0503020204020204" charset="-122"/>
            </a:endParaRPr>
          </a:p>
          <a:p>
            <a:pPr algn="ctr" fontAlgn="auto">
              <a:lnSpc>
                <a:spcPct val="150000"/>
              </a:lnSpc>
              <a:buClrTx/>
              <a:buSzTx/>
              <a:buFontTx/>
            </a:pPr>
            <a:r>
              <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赛事流程管理</a:t>
            </a:r>
            <a:endPar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ctr" fontAlgn="auto">
              <a:lnSpc>
                <a:spcPct val="150000"/>
              </a:lnSpc>
              <a:buClrTx/>
              <a:buSzTx/>
              <a:buFontTx/>
            </a:pPr>
            <a:r>
              <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rPr>
              <a:t>作品评审管理</a:t>
            </a:r>
            <a:endParaRPr kumimoji="1" lang="zh-CN" altLang="en-US" sz="1000">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sym typeface="+mn-ea"/>
            </a:endParaRPr>
          </a:p>
          <a:p>
            <a:pPr algn="ctr" fontAlgn="auto">
              <a:lnSpc>
                <a:spcPct val="150000"/>
              </a:lnSpc>
              <a:buClrTx/>
              <a:buSzTx/>
              <a:buFontTx/>
            </a:pPr>
            <a:r>
              <a:rPr lang="zh-CN" altLang="en-US" sz="1000" dirty="0">
                <a:latin typeface="微软雅黑" panose="020B0503020204020204" charset="-122"/>
                <a:ea typeface="微软雅黑" panose="020B0503020204020204" charset="-122"/>
                <a:cs typeface="微软雅黑" panose="020B0503020204020204" charset="-122"/>
              </a:rPr>
              <a:t>数据智能分析</a:t>
            </a:r>
            <a:endParaRPr lang="zh-CN" altLang="en-US" sz="1000" dirty="0">
              <a:latin typeface="微软雅黑" panose="020B0503020204020204" charset="-122"/>
              <a:ea typeface="微软雅黑" panose="020B0503020204020204" charset="-122"/>
              <a:cs typeface="微软雅黑" panose="020B0503020204020204" charset="-122"/>
            </a:endParaRPr>
          </a:p>
        </p:txBody>
      </p:sp>
      <p:grpSp>
        <p:nvGrpSpPr>
          <p:cNvPr id="51" name="组合 50"/>
          <p:cNvGrpSpPr/>
          <p:nvPr/>
        </p:nvGrpSpPr>
        <p:grpSpPr>
          <a:xfrm rot="0">
            <a:off x="2875280" y="3045460"/>
            <a:ext cx="6172200" cy="1894840"/>
            <a:chOff x="4407" y="4860"/>
            <a:chExt cx="9720" cy="2984"/>
          </a:xfrm>
        </p:grpSpPr>
        <p:pic>
          <p:nvPicPr>
            <p:cNvPr id="29" name="图片 28"/>
            <p:cNvPicPr>
              <a:picLocks noChangeAspect="1"/>
            </p:cNvPicPr>
            <p:nvPr/>
          </p:nvPicPr>
          <p:blipFill>
            <a:blip r:embed="rId8"/>
            <a:stretch>
              <a:fillRect/>
            </a:stretch>
          </p:blipFill>
          <p:spPr>
            <a:xfrm>
              <a:off x="4407" y="4860"/>
              <a:ext cx="3228" cy="2970"/>
            </a:xfrm>
            <a:prstGeom prst="rect">
              <a:avLst/>
            </a:prstGeom>
            <a:ln w="3175">
              <a:solidFill>
                <a:schemeClr val="bg1">
                  <a:lumMod val="75000"/>
                </a:schemeClr>
              </a:solidFill>
            </a:ln>
          </p:spPr>
        </p:pic>
        <p:pic>
          <p:nvPicPr>
            <p:cNvPr id="49" name="图片 48"/>
            <p:cNvPicPr>
              <a:picLocks noChangeAspect="1"/>
            </p:cNvPicPr>
            <p:nvPr/>
          </p:nvPicPr>
          <p:blipFill>
            <a:blip r:embed="rId9"/>
            <a:stretch>
              <a:fillRect/>
            </a:stretch>
          </p:blipFill>
          <p:spPr>
            <a:xfrm>
              <a:off x="7851" y="4860"/>
              <a:ext cx="3392" cy="2984"/>
            </a:xfrm>
            <a:prstGeom prst="rect">
              <a:avLst/>
            </a:prstGeom>
            <a:ln>
              <a:solidFill>
                <a:schemeClr val="bg1">
                  <a:lumMod val="75000"/>
                </a:schemeClr>
              </a:solidFill>
            </a:ln>
          </p:spPr>
        </p:pic>
        <p:pic>
          <p:nvPicPr>
            <p:cNvPr id="50" name="图片 49"/>
            <p:cNvPicPr/>
            <p:nvPr/>
          </p:nvPicPr>
          <p:blipFill>
            <a:blip r:embed="rId10"/>
            <a:stretch>
              <a:fillRect/>
            </a:stretch>
          </p:blipFill>
          <p:spPr>
            <a:xfrm>
              <a:off x="11459" y="4860"/>
              <a:ext cx="2669" cy="2970"/>
            </a:xfrm>
            <a:prstGeom prst="rect">
              <a:avLst/>
            </a:prstGeom>
            <a:ln>
              <a:solidFill>
                <a:schemeClr val="bg1">
                  <a:lumMod val="85000"/>
                </a:schemeClr>
              </a:solidFill>
            </a:ln>
          </p:spPr>
        </p:pic>
      </p:grpSp>
    </p:spTree>
  </p:cSld>
  <p:clrMapOvr>
    <a:masterClrMapping/>
  </p:clrMapOvr>
  <p:timing>
    <p:tnLst>
      <p:par>
        <p:cTn id="1" dur="indefinite" restart="never" fill="hold"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0" dirty="0">
                <a:ln>
                  <a:noFill/>
                </a:ln>
                <a:solidFill>
                  <a:srgbClr val="0070C0"/>
                </a:solidFill>
                <a:effectLst/>
                <a:uLnTx/>
                <a:uFillTx/>
                <a:cs typeface="+mn-ea"/>
                <a:sym typeface="+mn-ea"/>
              </a:rPr>
              <a:t>AI+信创：信创智慧生态平台</a:t>
            </a:r>
            <a:endParaRPr lang="zh-CN" altLang="en-US" noProof="0" dirty="0">
              <a:ln>
                <a:noFill/>
              </a:ln>
              <a:solidFill>
                <a:srgbClr val="0070C0"/>
              </a:solidFill>
              <a:effectLst/>
              <a:uLnTx/>
              <a:uFillTx/>
              <a:cs typeface="+mn-ea"/>
              <a:sym typeface="+mn-ea"/>
            </a:endParaRPr>
          </a:p>
        </p:txBody>
      </p:sp>
      <p:grpSp>
        <p:nvGrpSpPr>
          <p:cNvPr id="6" name="组合 5"/>
          <p:cNvGrpSpPr/>
          <p:nvPr/>
        </p:nvGrpSpPr>
        <p:grpSpPr>
          <a:xfrm>
            <a:off x="0" y="707390"/>
            <a:ext cx="12192635" cy="935990"/>
            <a:chOff x="0" y="1114"/>
            <a:chExt cx="19201" cy="1474"/>
          </a:xfrm>
        </p:grpSpPr>
        <p:sp>
          <p:nvSpPr>
            <p:cNvPr id="7" name="文本框 6"/>
            <p:cNvSpPr txBox="1"/>
            <p:nvPr/>
          </p:nvSpPr>
          <p:spPr>
            <a:xfrm>
              <a:off x="1" y="1114"/>
              <a:ext cx="19200" cy="1474"/>
            </a:xfrm>
            <a:prstGeom prst="rect">
              <a:avLst/>
            </a:prstGeom>
            <a:solidFill>
              <a:srgbClr val="E8EAF1"/>
            </a:solidFill>
          </p:spPr>
          <p:txBody>
            <a:bodyPr wrap="square" lIns="359964" tIns="46795" rIns="359964" bIns="46795" rtlCol="0" anchor="ctr" anchorCtr="0">
              <a:noAutofit/>
            </a:bodyPr>
            <a:lstStyle>
              <a:defPPr>
                <a:defRPr lang="en-US"/>
              </a:defPPr>
              <a:lvl1pPr indent="457200">
                <a:lnSpc>
                  <a:spcPct val="120000"/>
                </a:lnSpc>
                <a:defRPr sz="1600" b="1">
                  <a:solidFill>
                    <a:srgbClr val="0070C0"/>
                  </a:solidFill>
                  <a:latin typeface="微软雅黑" panose="020B0503020204020204" charset="-122"/>
                  <a:ea typeface="微软雅黑" panose="020B0503020204020204" charset="-122"/>
                  <a:cs typeface="+mn-ea"/>
                </a:defRPr>
              </a:lvl1pPr>
            </a:lstStyle>
            <a:p>
              <a:pPr lvl="0" algn="just" defTabSz="457200">
                <a:spcBef>
                  <a:spcPts val="0"/>
                </a:spcBef>
                <a:spcAft>
                  <a:spcPts val="0"/>
                </a:spcAft>
                <a:buClrTx/>
                <a:buSzTx/>
                <a:buFontTx/>
                <a:defRPr/>
              </a:pPr>
              <a:endParaRPr lang="zh-CN" altLang="en-US" noProof="0" dirty="0">
                <a:ln>
                  <a:noFill/>
                </a:ln>
                <a:effectLst/>
                <a:uLnTx/>
                <a:uFillTx/>
                <a:sym typeface="+mn-lt"/>
              </a:endParaRPr>
            </a:p>
          </p:txBody>
        </p:sp>
        <p:sp>
          <p:nvSpPr>
            <p:cNvPr id="8" name="文本框 7"/>
            <p:cNvSpPr txBox="1"/>
            <p:nvPr/>
          </p:nvSpPr>
          <p:spPr>
            <a:xfrm>
              <a:off x="0" y="1274"/>
              <a:ext cx="19201" cy="1154"/>
            </a:xfrm>
            <a:prstGeom prst="rect">
              <a:avLst/>
            </a:prstGeom>
            <a:noFill/>
            <a:extLst>
              <a:ext uri="{909E8E84-426E-40DD-AFC4-6F175D3DCCD1}">
                <a14:hiddenFill xmlns:a14="http://schemas.microsoft.com/office/drawing/2010/main">
                  <a:solidFill>
                    <a:srgbClr val="BFE5FF">
                      <a:alpha val="36000"/>
                    </a:srgbClr>
                  </a:solidFill>
                </a14:hiddenFill>
              </a:ext>
            </a:extLst>
          </p:spPr>
          <p:txBody>
            <a:bodyPr wrap="square" lIns="180000" rIns="180000" rtlCol="0">
              <a:noAutofit/>
            </a:bodyPr>
            <a:lstStyle/>
            <a:p>
              <a:pPr marR="0" lvl="0" indent="360045" algn="l" defTabSz="457200" rtl="0" fontAlgn="auto">
                <a:lnSpc>
                  <a:spcPct val="140000"/>
                </a:lnSpc>
                <a:spcBef>
                  <a:spcPts val="0"/>
                </a:spcBef>
                <a:spcAft>
                  <a:spcPts val="0"/>
                </a:spcAft>
                <a:buClrTx/>
                <a:buSzTx/>
                <a:buFontTx/>
                <a:buNone/>
                <a:defRPr/>
              </a:pP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信创智慧生态平台是聚焦 “</a:t>
              </a:r>
              <a:r>
                <a:rPr kumimoji="1" lang="zh-CN" altLang="en-US" sz="1400" b="1" dirty="0">
                  <a:solidFill>
                    <a:srgbClr val="BB130D"/>
                  </a:solidFill>
                  <a:latin typeface="微软雅黑" panose="020B0503020204020204" charset="-122"/>
                  <a:ea typeface="微软雅黑" panose="020B0503020204020204" charset="-122"/>
                  <a:cs typeface="微软雅黑" panose="020B0503020204020204" charset="-122"/>
                  <a:sym typeface="+mn-ea"/>
                </a:rPr>
                <a:t>AI+ 信创</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”打造的全方位</a:t>
              </a:r>
              <a:r>
                <a:rPr kumimoji="1" lang="zh-CN" altLang="en-US" sz="1400" b="1" dirty="0">
                  <a:solidFill>
                    <a:srgbClr val="BB130D"/>
                  </a:solidFill>
                  <a:latin typeface="微软雅黑" panose="020B0503020204020204" charset="-122"/>
                  <a:ea typeface="微软雅黑" panose="020B0503020204020204" charset="-122"/>
                  <a:cs typeface="微软雅黑" panose="020B0503020204020204" charset="-122"/>
                  <a:sym typeface="+mn-ea"/>
                </a:rPr>
                <a:t>一站式信创服务枢纽</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，凭借国内领先的 </a:t>
              </a:r>
              <a:r>
                <a:rPr kumimoji="1" lang="zh-CN" altLang="en-US" sz="1400" b="1" dirty="0">
                  <a:solidFill>
                    <a:srgbClr val="BB130D"/>
                  </a:solidFill>
                  <a:latin typeface="微软雅黑" panose="020B0503020204020204" charset="-122"/>
                  <a:ea typeface="微软雅黑" panose="020B0503020204020204" charset="-122"/>
                  <a:cs typeface="微软雅黑" panose="020B0503020204020204" charset="-122"/>
                  <a:sym typeface="+mn-ea"/>
                </a:rPr>
                <a:t>IT 全栈信创替换技术体系</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，为党政机关、中央国有企业以及各行业的信创替换升级工作提供智能化、高质高效的坚实保障。</a:t>
              </a: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等线" panose="02010600030101010101" pitchFamily="2" charset="-122"/>
              </a:endParaRPr>
            </a:p>
            <a:p>
              <a:pPr marR="0" lvl="0" indent="360045" algn="just" defTabSz="457200" rtl="0" fontAlgn="auto">
                <a:lnSpc>
                  <a:spcPct val="140000"/>
                </a:lnSpc>
                <a:spcBef>
                  <a:spcPts val="0"/>
                </a:spcBef>
                <a:spcAft>
                  <a:spcPts val="0"/>
                </a:spcAft>
                <a:buClrTx/>
                <a:buSzTx/>
                <a:buFontTx/>
                <a:buNone/>
                <a:defRPr/>
              </a:pP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p:txBody>
        </p:sp>
      </p:grpSp>
      <p:sp>
        <p:nvSpPr>
          <p:cNvPr id="3" name="任意多边形: 形状 258"/>
          <p:cNvSpPr txBox="1"/>
          <p:nvPr/>
        </p:nvSpPr>
        <p:spPr>
          <a:xfrm>
            <a:off x="9794558" y="1658938"/>
            <a:ext cx="1325880" cy="34920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应用成效</a:t>
            </a:r>
            <a:endParaRPr lang="zh-CN" altLang="en-US" sz="1400" b="1" kern="0" noProof="0" dirty="0">
              <a:ln>
                <a:noFill/>
              </a:ln>
              <a:solidFill>
                <a:prstClr val="white"/>
              </a:solidFill>
              <a:effectLst/>
              <a:uLnTx/>
              <a:uFillTx/>
              <a:latin typeface="微软雅黑" panose="020B0503020204020204" charset="-122"/>
              <a:ea typeface="微软雅黑" panose="020B0503020204020204" charset="-122"/>
              <a:cs typeface="+mn-ea"/>
              <a:sym typeface="+mn-ea"/>
            </a:endParaRPr>
          </a:p>
        </p:txBody>
      </p:sp>
      <p:sp>
        <p:nvSpPr>
          <p:cNvPr id="4" name="任意多边形: 形状 34"/>
          <p:cNvSpPr txBox="1"/>
          <p:nvPr/>
        </p:nvSpPr>
        <p:spPr>
          <a:xfrm>
            <a:off x="1067458" y="1658938"/>
            <a:ext cx="1496649" cy="34920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企业痛点</a:t>
            </a:r>
            <a:endParaRPr lang="zh-CN" altLang="en-US" sz="1400" b="1" dirty="0">
              <a:solidFill>
                <a:schemeClr val="bg1"/>
              </a:solidFill>
              <a:latin typeface="微软雅黑" panose="020B0503020204020204" charset="-122"/>
              <a:ea typeface="微软雅黑" panose="020B0503020204020204" charset="-122"/>
              <a:sym typeface="+mn-ea"/>
            </a:endParaRPr>
          </a:p>
        </p:txBody>
      </p:sp>
      <p:sp>
        <p:nvSpPr>
          <p:cNvPr id="11" name="任意多边形: 形状 34"/>
          <p:cNvSpPr txBox="1"/>
          <p:nvPr/>
        </p:nvSpPr>
        <p:spPr>
          <a:xfrm>
            <a:off x="5396888" y="1658938"/>
            <a:ext cx="1496649" cy="34920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数智方案</a:t>
            </a:r>
            <a:endParaRPr lang="zh-CN" altLang="en-US" sz="1400" b="1" dirty="0">
              <a:solidFill>
                <a:schemeClr val="bg1"/>
              </a:solidFill>
              <a:latin typeface="微软雅黑" panose="020B0503020204020204" charset="-122"/>
              <a:ea typeface="微软雅黑" panose="020B0503020204020204" charset="-122"/>
              <a:sym typeface="+mn-ea"/>
            </a:endParaRPr>
          </a:p>
        </p:txBody>
      </p:sp>
      <p:pic>
        <p:nvPicPr>
          <p:cNvPr id="12" name="图形 16"/>
          <p:cNvPicPr>
            <a:picLocks noChangeAspect="1"/>
          </p:cNvPicPr>
          <p:nvPr>
            <p:custDataLst>
              <p:tags r:id="rId1"/>
            </p:custDataLst>
          </p:nvPr>
        </p:nvPicPr>
        <p:blipFill>
          <a:blip r:embed="rId2"/>
          <a:stretch>
            <a:fillRect/>
          </a:stretch>
        </p:blipFill>
        <p:spPr>
          <a:xfrm>
            <a:off x="3317240" y="2000885"/>
            <a:ext cx="5655945" cy="3217545"/>
          </a:xfrm>
          <a:prstGeom prst="rect">
            <a:avLst/>
          </a:prstGeom>
        </p:spPr>
      </p:pic>
      <p:pic>
        <p:nvPicPr>
          <p:cNvPr id="17" name="图形 270"/>
          <p:cNvPicPr>
            <a:picLocks noChangeAspect="1"/>
          </p:cNvPicPr>
          <p:nvPr>
            <p:custDataLst>
              <p:tags r:id="rId3"/>
            </p:custDataLst>
          </p:nvPr>
        </p:nvPicPr>
        <p:blipFill>
          <a:blip r:embed="rId4"/>
          <a:stretch>
            <a:fillRect/>
          </a:stretch>
        </p:blipFill>
        <p:spPr>
          <a:xfrm>
            <a:off x="9119235" y="2000885"/>
            <a:ext cx="2676525" cy="3211195"/>
          </a:xfrm>
          <a:prstGeom prst="rect">
            <a:avLst/>
          </a:prstGeom>
        </p:spPr>
      </p:pic>
      <p:pic>
        <p:nvPicPr>
          <p:cNvPr id="18" name="图形 6"/>
          <p:cNvPicPr>
            <a:picLocks noChangeAspect="1"/>
          </p:cNvPicPr>
          <p:nvPr>
            <p:custDataLst>
              <p:tags r:id="rId5"/>
            </p:custDataLst>
          </p:nvPr>
        </p:nvPicPr>
        <p:blipFill>
          <a:blip r:embed="rId6"/>
          <a:stretch>
            <a:fillRect/>
          </a:stretch>
        </p:blipFill>
        <p:spPr>
          <a:xfrm>
            <a:off x="477520" y="2000885"/>
            <a:ext cx="2676525" cy="3220720"/>
          </a:xfrm>
          <a:prstGeom prst="rect">
            <a:avLst/>
          </a:prstGeom>
        </p:spPr>
      </p:pic>
      <p:sp>
        <p:nvSpPr>
          <p:cNvPr id="85" name="矩形 22"/>
          <p:cNvSpPr/>
          <p:nvPr>
            <p:custDataLst>
              <p:tags r:id="rId7"/>
            </p:custDataLst>
          </p:nvPr>
        </p:nvSpPr>
        <p:spPr>
          <a:xfrm>
            <a:off x="477520" y="5285105"/>
            <a:ext cx="5488940" cy="1334770"/>
          </a:xfrm>
          <a:prstGeom prst="roundRect">
            <a:avLst>
              <a:gd name="adj" fmla="val 1051"/>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b="1">
              <a:solidFill>
                <a:schemeClr val="bg1"/>
              </a:solidFill>
              <a:latin typeface="微软雅黑" panose="020B0503020204020204" charset="-122"/>
              <a:ea typeface="微软雅黑" panose="020B0503020204020204" charset="-122"/>
              <a:sym typeface="+mn-lt"/>
            </a:endParaRPr>
          </a:p>
        </p:txBody>
      </p:sp>
      <p:sp>
        <p:nvSpPr>
          <p:cNvPr id="86" name="矩形 22"/>
          <p:cNvSpPr/>
          <p:nvPr>
            <p:custDataLst>
              <p:tags r:id="rId8"/>
            </p:custDataLst>
          </p:nvPr>
        </p:nvSpPr>
        <p:spPr>
          <a:xfrm>
            <a:off x="6230620" y="5285740"/>
            <a:ext cx="5565775" cy="1334770"/>
          </a:xfrm>
          <a:prstGeom prst="roundRect">
            <a:avLst>
              <a:gd name="adj" fmla="val 1051"/>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b="1">
              <a:solidFill>
                <a:schemeClr val="bg1"/>
              </a:solidFill>
              <a:latin typeface="微软雅黑" panose="020B0503020204020204" charset="-122"/>
              <a:ea typeface="微软雅黑" panose="020B0503020204020204" charset="-122"/>
              <a:sym typeface="+mn-lt"/>
            </a:endParaRPr>
          </a:p>
        </p:txBody>
      </p:sp>
      <p:sp>
        <p:nvSpPr>
          <p:cNvPr id="87" name="文本框 86"/>
          <p:cNvSpPr txBox="1"/>
          <p:nvPr/>
        </p:nvSpPr>
        <p:spPr>
          <a:xfrm>
            <a:off x="789305" y="5437823"/>
            <a:ext cx="5177155" cy="1029335"/>
          </a:xfrm>
          <a:prstGeom prst="rect">
            <a:avLst/>
          </a:prstGeom>
          <a:noFill/>
        </p:spPr>
        <p:txBody>
          <a:bodyPr wrap="square" rtlCol="0" anchor="t">
            <a:noAutofit/>
          </a:bodyPr>
          <a:p>
            <a:pPr marL="171450" indent="-171450" algn="just" fontAlgn="auto">
              <a:lnSpc>
                <a:spcPct val="150000"/>
              </a:lnSpc>
              <a:spcBef>
                <a:spcPts val="0"/>
              </a:spcBef>
              <a:spcAft>
                <a:spcPts val="0"/>
              </a:spcAft>
              <a:buFont typeface="Arial" panose="020B0604020202020204" pitchFamily="34" charset="0"/>
              <a:buChar char="•"/>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为广东、江苏、四川等多家省专单位提供包括操作系统、数据库、中间件等在内的信创全链路软硬件产品的选型和适配评估工作，实现内部信创替换工作效率提升</a:t>
            </a:r>
            <a:r>
              <a:rPr lang="en-US" altLang="zh-CN" sz="1200" b="1">
                <a:solidFill>
                  <a:srgbClr val="C00000"/>
                </a:solidFill>
                <a:latin typeface="微软雅黑" panose="020B0503020204020204" charset="-122"/>
                <a:ea typeface="微软雅黑" panose="020B0503020204020204" charset="-122"/>
                <a:cs typeface="微软雅黑" panose="020B0503020204020204" charset="-122"/>
              </a:rPr>
              <a:t>80%</a:t>
            </a:r>
            <a:r>
              <a:rPr lang="zh-CN" altLang="en-US" sz="1200">
                <a:solidFill>
                  <a:schemeClr val="tx1"/>
                </a:solidFill>
                <a:latin typeface="微软雅黑" panose="020B0503020204020204" charset="-122"/>
                <a:ea typeface="微软雅黑" panose="020B0503020204020204" charset="-122"/>
                <a:cs typeface="微软雅黑" panose="020B0503020204020204" charset="-122"/>
              </a:rPr>
              <a:t>以上，人力成本投入节省</a:t>
            </a:r>
            <a:r>
              <a:rPr lang="en-US" altLang="zh-CN" sz="1200" b="1">
                <a:solidFill>
                  <a:srgbClr val="C00000"/>
                </a:solidFill>
                <a:latin typeface="微软雅黑" panose="020B0503020204020204" charset="-122"/>
                <a:ea typeface="微软雅黑" panose="020B0503020204020204" charset="-122"/>
                <a:cs typeface="微软雅黑" panose="020B0503020204020204" charset="-122"/>
              </a:rPr>
              <a:t>30%</a:t>
            </a:r>
            <a:r>
              <a:rPr lang="zh-CN" altLang="en-US" sz="1200">
                <a:solidFill>
                  <a:schemeClr val="tx1"/>
                </a:solidFill>
                <a:latin typeface="微软雅黑" panose="020B0503020204020204" charset="-122"/>
                <a:ea typeface="微软雅黑" panose="020B0503020204020204" charset="-122"/>
                <a:cs typeface="微软雅黑" panose="020B0503020204020204" charset="-122"/>
              </a:rPr>
              <a:t>以上。</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88" name="圆角矩形 24"/>
          <p:cNvSpPr txBox="1"/>
          <p:nvPr/>
        </p:nvSpPr>
        <p:spPr>
          <a:xfrm>
            <a:off x="477520" y="5285105"/>
            <a:ext cx="311785" cy="1334770"/>
          </a:xfrm>
          <a:prstGeom prst="roundRect">
            <a:avLst>
              <a:gd name="adj" fmla="val 8068"/>
            </a:avLst>
          </a:prstGeom>
          <a:solidFill>
            <a:srgbClr val="4472C4"/>
          </a:solidFill>
          <a:ln>
            <a:solidFill>
              <a:sysClr val="window" lastClr="FFFFFF"/>
            </a:solidFill>
          </a:ln>
        </p:spPr>
        <p:txBody>
          <a:bodyPr vert="horz" wrap="square" lIns="91440" tIns="45720" rIns="91440" bIns="45720" numCol="1" spcCol="0" rtlCol="0" fromWordArt="0" anchor="ctr" anchorCtr="0" forceAA="0" compatLnSpc="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rPr>
              <a:t>内部应用</a:t>
            </a:r>
            <a:endPar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9" name="圆角矩形 24"/>
          <p:cNvSpPr txBox="1"/>
          <p:nvPr/>
        </p:nvSpPr>
        <p:spPr>
          <a:xfrm>
            <a:off x="6230620" y="5285105"/>
            <a:ext cx="311785" cy="1334770"/>
          </a:xfrm>
          <a:prstGeom prst="roundRect">
            <a:avLst>
              <a:gd name="adj" fmla="val 8068"/>
            </a:avLst>
          </a:prstGeom>
          <a:solidFill>
            <a:srgbClr val="4472C4"/>
          </a:solidFill>
          <a:ln>
            <a:solidFill>
              <a:sysClr val="window" lastClr="FFFFFF"/>
            </a:solidFill>
          </a:ln>
        </p:spPr>
        <p:txBody>
          <a:bodyPr vert="horz" wrap="square" lIns="91440" tIns="45720" rIns="91440" bIns="45720" numCol="1" spcCol="0" rtlCol="0" fromWordArt="0" anchor="ctr" anchorCtr="0" forceAA="0" compatLnSpc="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rPr>
              <a:t>客户案例</a:t>
            </a:r>
            <a:endPar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92" name="文本框 91"/>
          <p:cNvSpPr txBox="1"/>
          <p:nvPr/>
        </p:nvSpPr>
        <p:spPr>
          <a:xfrm>
            <a:off x="6682740" y="5619750"/>
            <a:ext cx="5076190" cy="955040"/>
          </a:xfrm>
          <a:prstGeom prst="rect">
            <a:avLst/>
          </a:prstGeom>
          <a:noFill/>
        </p:spPr>
        <p:txBody>
          <a:bodyPr wrap="square" rtlCol="0">
            <a:noAutofit/>
          </a:bodyPr>
          <a:p>
            <a:pPr lvl="0" indent="0" algn="just" fontAlgn="auto">
              <a:lnSpc>
                <a:spcPct val="150000"/>
              </a:lnSpc>
              <a:buClrTx/>
              <a:buSzTx/>
              <a:buFont typeface="Arial" panose="020B0604020202020204" pitchFamily="34" charset="0"/>
              <a:buNone/>
            </a:pPr>
            <a:r>
              <a:rPr kumimoji="1" lang="zh-CN" altLang="en-US" sz="1200" dirty="0">
                <a:latin typeface="微软雅黑" panose="020B0503020204020204" charset="-122"/>
                <a:ea typeface="微软雅黑" panose="020B0503020204020204" charset="-122"/>
                <a:sym typeface="+mn-ea"/>
              </a:rPr>
              <a:t>提供咨询、产品在内的综合性信创服务，完成</a:t>
            </a:r>
            <a:r>
              <a:rPr kumimoji="1" lang="zh-CN" altLang="en-US" sz="1200" b="1" dirty="0">
                <a:solidFill>
                  <a:srgbClr val="C00000"/>
                </a:solidFill>
                <a:latin typeface="微软雅黑" panose="020B0503020204020204" charset="-122"/>
                <a:ea typeface="微软雅黑" panose="020B0503020204020204" charset="-122"/>
                <a:sym typeface="+mn-ea"/>
              </a:rPr>
              <a:t>超千万</a:t>
            </a:r>
            <a:r>
              <a:rPr kumimoji="1" lang="zh-CN" altLang="en-US" sz="1200" dirty="0">
                <a:latin typeface="微软雅黑" panose="020B0503020204020204" charset="-122"/>
                <a:ea typeface="微软雅黑" panose="020B0503020204020204" charset="-122"/>
                <a:sym typeface="+mn-ea"/>
              </a:rPr>
              <a:t>的大型项目牵引落地。</a:t>
            </a:r>
            <a:endParaRPr kumimoji="1" lang="zh-CN" altLang="en-US" sz="1200" dirty="0">
              <a:latin typeface="微软雅黑" panose="020B0503020204020204" charset="-122"/>
              <a:ea typeface="微软雅黑" panose="020B0503020204020204" charset="-122"/>
              <a:sym typeface="+mn-ea"/>
            </a:endParaRPr>
          </a:p>
          <a:p>
            <a:pPr lvl="0" indent="0" algn="just" fontAlgn="auto">
              <a:lnSpc>
                <a:spcPct val="150000"/>
              </a:lnSpc>
              <a:buClrTx/>
              <a:buSzTx/>
              <a:buFont typeface="Arial" panose="020B0604020202020204" pitchFamily="34" charset="0"/>
              <a:buNone/>
            </a:pPr>
            <a:r>
              <a:rPr kumimoji="1" lang="zh-CN" altLang="en-US" sz="1200" dirty="0">
                <a:latin typeface="微软雅黑" panose="020B0503020204020204" charset="-122"/>
                <a:ea typeface="微软雅黑" panose="020B0503020204020204" charset="-122"/>
                <a:sym typeface="+mn-ea"/>
              </a:rPr>
              <a:t>咨询方面提供信创规范编写、标准建设等内容助力客户建设信创</a:t>
            </a:r>
            <a:r>
              <a:rPr kumimoji="1" lang="zh-CN" altLang="en-US" sz="1200" dirty="0">
                <a:latin typeface="微软雅黑" panose="020B0503020204020204" charset="-122"/>
                <a:ea typeface="微软雅黑" panose="020B0503020204020204" charset="-122"/>
                <a:sym typeface="+mn-ea"/>
              </a:rPr>
              <a:t>体系；</a:t>
            </a:r>
            <a:endParaRPr kumimoji="1" lang="zh-CN" altLang="en-US" sz="1200" dirty="0">
              <a:latin typeface="微软雅黑" panose="020B0503020204020204" charset="-122"/>
              <a:ea typeface="微软雅黑" panose="020B0503020204020204" charset="-122"/>
              <a:sym typeface="+mn-ea"/>
            </a:endParaRPr>
          </a:p>
          <a:p>
            <a:pPr lvl="0" indent="0" algn="just" fontAlgn="auto">
              <a:lnSpc>
                <a:spcPct val="150000"/>
              </a:lnSpc>
              <a:buClrTx/>
              <a:buSzTx/>
              <a:buFont typeface="Arial" panose="020B0604020202020204" pitchFamily="34" charset="0"/>
              <a:buNone/>
            </a:pPr>
            <a:r>
              <a:rPr kumimoji="1" lang="zh-CN" altLang="en-US" sz="1200" dirty="0">
                <a:latin typeface="微软雅黑" panose="020B0503020204020204" charset="-122"/>
                <a:ea typeface="微软雅黑" panose="020B0503020204020204" charset="-122"/>
                <a:sym typeface="+mn-ea"/>
              </a:rPr>
              <a:t>产品方面提供工作量评估模型及智能迁改工具，高效完成系统信创</a:t>
            </a:r>
            <a:r>
              <a:rPr kumimoji="1" lang="zh-CN" altLang="en-US" sz="1200" dirty="0">
                <a:latin typeface="微软雅黑" panose="020B0503020204020204" charset="-122"/>
                <a:ea typeface="微软雅黑" panose="020B0503020204020204" charset="-122"/>
                <a:sym typeface="+mn-ea"/>
              </a:rPr>
              <a:t>升级。</a:t>
            </a:r>
            <a:endParaRPr kumimoji="1" lang="zh-CN" altLang="en-US" sz="1200" dirty="0">
              <a:latin typeface="微软雅黑" panose="020B0503020204020204" charset="-122"/>
              <a:ea typeface="微软雅黑" panose="020B0503020204020204" charset="-122"/>
              <a:sym typeface="+mn-ea"/>
            </a:endParaRPr>
          </a:p>
        </p:txBody>
      </p:sp>
      <p:sp>
        <p:nvSpPr>
          <p:cNvPr id="96" name="TextBox 35"/>
          <p:cNvSpPr/>
          <p:nvPr/>
        </p:nvSpPr>
        <p:spPr bwMode="gray">
          <a:xfrm>
            <a:off x="6683375" y="5285740"/>
            <a:ext cx="3296285" cy="429260"/>
          </a:xfrm>
          <a:prstGeom prst="rect">
            <a:avLst/>
          </a:prstGeom>
          <a:gradFill>
            <a:gsLst>
              <a:gs pos="0">
                <a:srgbClr val="08BAFC">
                  <a:alpha val="0"/>
                </a:srgbClr>
              </a:gs>
              <a:gs pos="100000">
                <a:srgbClr val="00B0F0">
                  <a:alpha val="0"/>
                </a:srgbClr>
              </a:gs>
              <a:gs pos="47000">
                <a:srgbClr val="0162C6">
                  <a:alpha val="1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171450" indent="-171450" algn="just">
              <a:lnSpc>
                <a:spcPct val="150000"/>
              </a:lnSpc>
              <a:spcBef>
                <a:spcPts val="0"/>
              </a:spcBef>
              <a:spcAft>
                <a:spcPts val="0"/>
              </a:spcAft>
              <a:buClrTx/>
              <a:buSzTx/>
              <a:buFont typeface="Arial" panose="020B0604020202020204" pitchFamily="34" charset="0"/>
              <a:buChar char="•"/>
            </a:pPr>
            <a:r>
              <a:rPr lang="zh-CN" altLang="en-US" sz="1200" b="1" dirty="0">
                <a:solidFill>
                  <a:schemeClr val="tx1"/>
                </a:solidFill>
                <a:highlight>
                  <a:srgbClr val="000000">
                    <a:alpha val="0"/>
                  </a:srgbClr>
                </a:highlight>
                <a:latin typeface="微软雅黑" panose="020B0503020204020204" charset="-122"/>
                <a:ea typeface="微软雅黑" panose="020B0503020204020204" charset="-122"/>
                <a:sym typeface="+mn-lt"/>
              </a:rPr>
              <a:t>落地项目：</a:t>
            </a:r>
            <a:r>
              <a:rPr lang="zh-CN" altLang="en-US" sz="1200" b="1">
                <a:solidFill>
                  <a:schemeClr val="tx1"/>
                </a:solidFill>
                <a:highlight>
                  <a:srgbClr val="000000">
                    <a:alpha val="0"/>
                  </a:srgbClr>
                </a:highlight>
                <a:latin typeface="微软雅黑" panose="020B0503020204020204" charset="-122"/>
                <a:ea typeface="微软雅黑" panose="020B0503020204020204" charset="-122"/>
                <a:sym typeface="+mn-lt"/>
              </a:rPr>
              <a:t>某能源央企信创综合服务项目</a:t>
            </a:r>
            <a:endParaRPr lang="zh-CN" altLang="en-US" sz="1200" b="1">
              <a:solidFill>
                <a:schemeClr val="tx1"/>
              </a:solidFill>
              <a:highlight>
                <a:srgbClr val="000000">
                  <a:alpha val="0"/>
                </a:srgbClr>
              </a:highlight>
              <a:latin typeface="微软雅黑" panose="020B0503020204020204" charset="-122"/>
              <a:ea typeface="微软雅黑" panose="020B0503020204020204" charset="-122"/>
              <a:sym typeface="+mn-lt"/>
            </a:endParaRPr>
          </a:p>
        </p:txBody>
      </p:sp>
      <p:sp>
        <p:nvSpPr>
          <p:cNvPr id="13" name="文本框 12"/>
          <p:cNvSpPr txBox="1"/>
          <p:nvPr/>
        </p:nvSpPr>
        <p:spPr>
          <a:xfrm>
            <a:off x="3437890" y="2094230"/>
            <a:ext cx="5401945" cy="922020"/>
          </a:xfrm>
          <a:prstGeom prst="rect">
            <a:avLst/>
          </a:prstGeom>
          <a:noFill/>
        </p:spPr>
        <p:txBody>
          <a:bodyPr wrap="square" rtlCol="0" anchor="t" anchorCtr="0">
            <a:spAutoFit/>
          </a:bodyPr>
          <a:p>
            <a:pPr marL="171450" indent="-171450" algn="just">
              <a:lnSpc>
                <a:spcPct val="150000"/>
              </a:lnSpc>
              <a:spcBef>
                <a:spcPts val="0"/>
              </a:spcBef>
              <a:spcAft>
                <a:spcPts val="0"/>
              </a:spcAft>
              <a:buClrTx/>
              <a:buSzTx/>
              <a:buFont typeface="Arial" panose="020B0604020202020204" pitchFamily="34" charset="0"/>
              <a:buChar char="•"/>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lt"/>
              </a:rPr>
              <a:t>基于 AI + 深度融合的信创智能体应用</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lt"/>
            </a:endParaRPr>
          </a:p>
          <a:p>
            <a:pPr indent="0" algn="just">
              <a:lnSpc>
                <a:spcPct val="150000"/>
              </a:lnSpc>
              <a:spcBef>
                <a:spcPts val="0"/>
              </a:spcBef>
              <a:spcAft>
                <a:spcPts val="0"/>
              </a:spcAft>
              <a:buClrTx/>
              <a:buSzTx/>
              <a:buFont typeface="Arial" panose="020B0604020202020204" pitchFamily="34" charset="0"/>
              <a:buNone/>
            </a:pPr>
            <a:r>
              <a:rPr lang="zh-CN" altLang="en-US" sz="1100" spc="3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集成用户感知、思考决策以及行为执行等核心能力，能够借助自然语言对话的交互方式，实现端到端全流程的信创业务系统改造。</a:t>
            </a:r>
            <a:endParaRPr lang="zh-CN" altLang="en-US" sz="1100" spc="3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sp>
        <p:nvSpPr>
          <p:cNvPr id="14" name="文本框 13"/>
          <p:cNvSpPr txBox="1"/>
          <p:nvPr>
            <p:custDataLst>
              <p:tags r:id="rId9"/>
            </p:custDataLst>
          </p:nvPr>
        </p:nvSpPr>
        <p:spPr>
          <a:xfrm>
            <a:off x="614680" y="2101215"/>
            <a:ext cx="2402205" cy="968375"/>
          </a:xfrm>
          <a:prstGeom prst="rect">
            <a:avLst/>
          </a:prstGeom>
          <a:noFill/>
        </p:spPr>
        <p:txBody>
          <a:bodyPr wrap="square" rtlCol="0">
            <a:spAutoFit/>
          </a:bodyPr>
          <a:p>
            <a:pPr indent="0" algn="ctr" fontAlgn="auto">
              <a:lnSpc>
                <a:spcPct val="150000"/>
              </a:lnSpc>
            </a:pPr>
            <a:r>
              <a:rPr lang="zh-CN" altLang="en-US" sz="1400" b="1" dirty="0">
                <a:solidFill>
                  <a:srgbClr val="4472C4"/>
                </a:solidFill>
                <a:latin typeface="微软雅黑" panose="020B0503020204020204" charset="-122"/>
                <a:ea typeface="微软雅黑" panose="020B0503020204020204" charset="-122"/>
                <a:cs typeface="微软雅黑" panose="020B0503020204020204" charset="-122"/>
              </a:rPr>
              <a:t>信创项目预算审批无据可依</a:t>
            </a:r>
            <a:endParaRPr lang="zh-CN" altLang="en-US" sz="1400" b="1" dirty="0">
              <a:solidFill>
                <a:srgbClr val="4472C4"/>
              </a:solidFill>
              <a:latin typeface="微软雅黑" panose="020B0503020204020204" charset="-122"/>
              <a:ea typeface="微软雅黑" panose="020B0503020204020204" charset="-122"/>
              <a:cs typeface="微软雅黑" panose="020B0503020204020204" charset="-122"/>
            </a:endParaRPr>
          </a:p>
          <a:p>
            <a:pPr indent="0" algn="ctr" fontAlgn="auto">
              <a:lnSpc>
                <a:spcPct val="150000"/>
              </a:lnSpc>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如何合理高效地规划信创项目，杜绝重大预算浪费？</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15" name="文本框 14"/>
          <p:cNvSpPr txBox="1"/>
          <p:nvPr>
            <p:custDataLst>
              <p:tags r:id="rId10"/>
            </p:custDataLst>
          </p:nvPr>
        </p:nvSpPr>
        <p:spPr>
          <a:xfrm>
            <a:off x="614680" y="3108325"/>
            <a:ext cx="2402205" cy="968375"/>
          </a:xfrm>
          <a:prstGeom prst="rect">
            <a:avLst/>
          </a:prstGeom>
          <a:noFill/>
        </p:spPr>
        <p:txBody>
          <a:bodyPr wrap="square" rtlCol="0">
            <a:spAutoFit/>
          </a:bodyPr>
          <a:p>
            <a:pPr algn="ctr" fontAlgn="auto">
              <a:lnSpc>
                <a:spcPct val="150000"/>
              </a:lnSpc>
              <a:buClrTx/>
              <a:buSzTx/>
              <a:buFontTx/>
            </a:pPr>
            <a:r>
              <a:rPr lang="zh-CN" altLang="en-US" sz="1400" b="1" dirty="0">
                <a:solidFill>
                  <a:srgbClr val="4472C4"/>
                </a:solidFill>
                <a:latin typeface="微软雅黑" panose="020B0503020204020204" charset="-122"/>
                <a:ea typeface="微软雅黑" panose="020B0503020204020204" charset="-122"/>
                <a:cs typeface="微软雅黑" panose="020B0503020204020204" charset="-122"/>
              </a:rPr>
              <a:t>业务系统信创升级无具可用</a:t>
            </a:r>
            <a:endParaRPr lang="zh-CN" altLang="en-US" sz="1400" b="1" dirty="0">
              <a:solidFill>
                <a:srgbClr val="4472C4"/>
              </a:solidFill>
              <a:latin typeface="微软雅黑" panose="020B0503020204020204" charset="-122"/>
              <a:ea typeface="微软雅黑" panose="020B0503020204020204" charset="-122"/>
              <a:cs typeface="微软雅黑" panose="020B0503020204020204" charset="-122"/>
            </a:endParaRPr>
          </a:p>
          <a:p>
            <a:pPr indent="0" algn="ctr" fontAlgn="auto">
              <a:lnSpc>
                <a:spcPct val="150000"/>
              </a:lnSpc>
              <a:buClrTx/>
              <a:buSzTx/>
              <a:buFontTx/>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如何提升业务系统信创升级效率，保障业务及数据的高效平稳迁移？</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cxnSp>
        <p:nvCxnSpPr>
          <p:cNvPr id="16" name="直接连接符 15"/>
          <p:cNvCxnSpPr/>
          <p:nvPr/>
        </p:nvCxnSpPr>
        <p:spPr>
          <a:xfrm flipV="1">
            <a:off x="1163955" y="3110230"/>
            <a:ext cx="1303655"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1163955" y="4114800"/>
            <a:ext cx="1303655" cy="9525"/>
          </a:xfrm>
          <a:prstGeom prst="line">
            <a:avLst/>
          </a:prstGeom>
        </p:spPr>
        <p:style>
          <a:lnRef idx="1">
            <a:schemeClr val="accent1"/>
          </a:lnRef>
          <a:fillRef idx="0">
            <a:schemeClr val="accent1"/>
          </a:fillRef>
          <a:effectRef idx="0">
            <a:schemeClr val="accent1"/>
          </a:effectRef>
          <a:fontRef idx="minor">
            <a:schemeClr val="tx1"/>
          </a:fontRef>
        </p:style>
      </p:cxnSp>
      <p:sp>
        <p:nvSpPr>
          <p:cNvPr id="22" name="文本框 21"/>
          <p:cNvSpPr txBox="1"/>
          <p:nvPr>
            <p:custDataLst>
              <p:tags r:id="rId11"/>
            </p:custDataLst>
          </p:nvPr>
        </p:nvSpPr>
        <p:spPr>
          <a:xfrm>
            <a:off x="614680" y="4130040"/>
            <a:ext cx="2402205" cy="968375"/>
          </a:xfrm>
          <a:prstGeom prst="rect">
            <a:avLst/>
          </a:prstGeom>
          <a:noFill/>
        </p:spPr>
        <p:txBody>
          <a:bodyPr wrap="square" rtlCol="0">
            <a:spAutoFit/>
          </a:bodyPr>
          <a:p>
            <a:pPr algn="ctr" fontAlgn="auto">
              <a:lnSpc>
                <a:spcPct val="150000"/>
              </a:lnSpc>
              <a:buClrTx/>
              <a:buSzTx/>
              <a:buFontTx/>
            </a:pPr>
            <a:r>
              <a:rPr lang="zh-CN" altLang="en-US" sz="1400" b="1" dirty="0">
                <a:solidFill>
                  <a:srgbClr val="4472C4"/>
                </a:solidFill>
                <a:latin typeface="微软雅黑" panose="020B0503020204020204" charset="-122"/>
                <a:ea typeface="微软雅黑" panose="020B0503020204020204" charset="-122"/>
                <a:cs typeface="微软雅黑" panose="020B0503020204020204" charset="-122"/>
              </a:rPr>
              <a:t>AI大模型智算设备受限</a:t>
            </a:r>
            <a:endParaRPr lang="zh-CN" altLang="en-US" sz="1400" b="1" dirty="0">
              <a:solidFill>
                <a:srgbClr val="4472C4"/>
              </a:solidFill>
              <a:latin typeface="微软雅黑" panose="020B0503020204020204" charset="-122"/>
              <a:ea typeface="微软雅黑" panose="020B0503020204020204" charset="-122"/>
              <a:cs typeface="微软雅黑" panose="020B0503020204020204" charset="-122"/>
            </a:endParaRPr>
          </a:p>
          <a:p>
            <a:pPr indent="0" algn="ctr" fontAlgn="auto">
              <a:lnSpc>
                <a:spcPct val="150000"/>
              </a:lnSpc>
              <a:buClrTx/>
              <a:buSzTx/>
              <a:buFontTx/>
            </a:pP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N</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卡受限，如何确保大模型在国产</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GPU </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设备上无缝切换运行？</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grpSp>
        <p:nvGrpSpPr>
          <p:cNvPr id="141" name="组合 140"/>
          <p:cNvGrpSpPr/>
          <p:nvPr/>
        </p:nvGrpSpPr>
        <p:grpSpPr>
          <a:xfrm rot="0">
            <a:off x="3437255" y="3063240"/>
            <a:ext cx="1613535" cy="915670"/>
            <a:chOff x="10243" y="4610"/>
            <a:chExt cx="4214" cy="1361"/>
          </a:xfrm>
        </p:grpSpPr>
        <p:sp>
          <p:nvSpPr>
            <p:cNvPr id="142" name="剪去对角的矩形 63"/>
            <p:cNvSpPr/>
            <p:nvPr/>
          </p:nvSpPr>
          <p:spPr>
            <a:xfrm flipH="1">
              <a:off x="10243" y="5097"/>
              <a:ext cx="4214" cy="874"/>
            </a:xfrm>
            <a:prstGeom prst="snip2DiagRect">
              <a:avLst>
                <a:gd name="adj1" fmla="val 0"/>
                <a:gd name="adj2" fmla="val 10917"/>
              </a:avLst>
            </a:prstGeom>
            <a:solidFill>
              <a:srgbClr val="F3F8FC"/>
            </a:solidFill>
            <a:ln w="12700">
              <a:solidFill>
                <a:schemeClr val="accent1"/>
              </a:solidFill>
            </a:ln>
            <a:extLst>
              <a:ext uri="{909E8E84-426E-40DD-AFC4-6F175D3DCCD1}">
                <a14:hiddenFill xmlns:a14="http://schemas.microsoft.com/office/drawing/2010/main">
                  <a:gradFill flip="none" rotWithShape="1">
                    <a:gsLst>
                      <a:gs pos="100000">
                        <a:srgbClr val="A3FFED">
                          <a:alpha val="0"/>
                        </a:srgbClr>
                      </a:gs>
                      <a:gs pos="0">
                        <a:srgbClr val="03E9FF">
                          <a:alpha val="30000"/>
                        </a:srgbClr>
                      </a:gs>
                    </a:gsLst>
                    <a:lin ang="0" scaled="1"/>
                    <a:tileRect/>
                  </a:gra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r>
                <a:rPr kumimoji="1" lang="zh-CN" altLang="en-US" sz="1000" dirty="0">
                  <a:solidFill>
                    <a:schemeClr val="tx1"/>
                  </a:solidFill>
                  <a:latin typeface="微软雅黑" panose="020B0503020204020204" charset="-122"/>
                  <a:ea typeface="微软雅黑" panose="020B0503020204020204" charset="-122"/>
                  <a:cs typeface="+mn-ea"/>
                  <a:sym typeface="+mn-ea"/>
                </a:rPr>
                <a:t>智能推荐算法进行替换技术栈的精准选型推荐</a:t>
              </a:r>
              <a:endParaRPr kumimoji="1" lang="zh-CN" altLang="en-US" sz="1000" dirty="0">
                <a:solidFill>
                  <a:schemeClr val="tx1"/>
                </a:solidFill>
                <a:latin typeface="微软雅黑" panose="020B0503020204020204" charset="-122"/>
                <a:ea typeface="微软雅黑" panose="020B0503020204020204" charset="-122"/>
                <a:cs typeface="+mn-ea"/>
                <a:sym typeface="+mn-ea"/>
              </a:endParaRPr>
            </a:p>
          </p:txBody>
        </p:sp>
        <p:sp>
          <p:nvSpPr>
            <p:cNvPr id="143" name="文本框 142"/>
            <p:cNvSpPr txBox="1"/>
            <p:nvPr/>
          </p:nvSpPr>
          <p:spPr>
            <a:xfrm>
              <a:off x="10412" y="4610"/>
              <a:ext cx="3723" cy="410"/>
            </a:xfrm>
            <a:prstGeom prst="rect">
              <a:avLst/>
            </a:prstGeom>
            <a:noFill/>
          </p:spPr>
          <p:txBody>
            <a:bodyPr wrap="square">
              <a:spAutoFit/>
            </a:bodyPr>
            <a:p>
              <a:pPr algn="ctr"/>
              <a:r>
                <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rPr>
                <a:t>信创知识图谱</a:t>
              </a:r>
              <a:endPar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endParaRPr>
            </a:p>
          </p:txBody>
        </p:sp>
      </p:grpSp>
      <p:grpSp>
        <p:nvGrpSpPr>
          <p:cNvPr id="23" name="组合 22"/>
          <p:cNvGrpSpPr/>
          <p:nvPr/>
        </p:nvGrpSpPr>
        <p:grpSpPr>
          <a:xfrm rot="0">
            <a:off x="5149215" y="3046730"/>
            <a:ext cx="1829435" cy="915670"/>
            <a:chOff x="10243" y="4610"/>
            <a:chExt cx="4214" cy="1361"/>
          </a:xfrm>
        </p:grpSpPr>
        <p:sp>
          <p:nvSpPr>
            <p:cNvPr id="25" name="剪去对角的矩形 63"/>
            <p:cNvSpPr/>
            <p:nvPr/>
          </p:nvSpPr>
          <p:spPr>
            <a:xfrm flipH="1">
              <a:off x="10243" y="5097"/>
              <a:ext cx="4214" cy="874"/>
            </a:xfrm>
            <a:prstGeom prst="snip2DiagRect">
              <a:avLst>
                <a:gd name="adj1" fmla="val 0"/>
                <a:gd name="adj2" fmla="val 10917"/>
              </a:avLst>
            </a:prstGeom>
            <a:solidFill>
              <a:srgbClr val="F3F8FC"/>
            </a:solidFill>
            <a:ln w="12700">
              <a:solidFill>
                <a:schemeClr val="accent1"/>
              </a:solidFill>
            </a:ln>
            <a:extLst>
              <a:ext uri="{909E8E84-426E-40DD-AFC4-6F175D3DCCD1}">
                <a14:hiddenFill xmlns:a14="http://schemas.microsoft.com/office/drawing/2010/main">
                  <a:gradFill flip="none" rotWithShape="1">
                    <a:gsLst>
                      <a:gs pos="100000">
                        <a:srgbClr val="A3FFED">
                          <a:alpha val="0"/>
                        </a:srgbClr>
                      </a:gs>
                      <a:gs pos="0">
                        <a:srgbClr val="03E9FF">
                          <a:alpha val="30000"/>
                        </a:srgbClr>
                      </a:gs>
                    </a:gsLst>
                    <a:lin ang="0" scaled="1"/>
                    <a:tileRect/>
                  </a:gra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r>
                <a:rPr kumimoji="1"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rPr>
                <a:t>基于大数据</a:t>
              </a:r>
              <a:r>
                <a:rPr kumimoji="1" lang="en-US" altLang="zh-CN" sz="1000" dirty="0">
                  <a:solidFill>
                    <a:schemeClr val="tx1"/>
                  </a:solidFill>
                  <a:latin typeface="微软雅黑" panose="020B0503020204020204" charset="-122"/>
                  <a:ea typeface="微软雅黑" panose="020B0503020204020204" charset="-122"/>
                  <a:cs typeface="微软雅黑" panose="020B0503020204020204" charset="-122"/>
                  <a:sym typeface="+mn-ea"/>
                </a:rPr>
                <a:t>+AI</a:t>
              </a:r>
              <a:r>
                <a:rPr kumimoji="1"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rPr>
                <a:t>，完成历史项目学习</a:t>
              </a:r>
              <a:r>
                <a:rPr kumimoji="1" lang="en-US" altLang="zh-CN" sz="10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kumimoji="1"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rPr>
                <a:t>指导成本评估</a:t>
              </a:r>
              <a:endParaRPr kumimoji="1"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31" name="文本框 30"/>
            <p:cNvSpPr txBox="1"/>
            <p:nvPr/>
          </p:nvSpPr>
          <p:spPr>
            <a:xfrm>
              <a:off x="10412" y="4610"/>
              <a:ext cx="3723" cy="410"/>
            </a:xfrm>
            <a:prstGeom prst="rect">
              <a:avLst/>
            </a:prstGeom>
            <a:noFill/>
          </p:spPr>
          <p:txBody>
            <a:bodyPr wrap="square">
              <a:spAutoFit/>
            </a:bodyPr>
            <a:p>
              <a:pPr algn="ctr"/>
              <a:r>
                <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rPr>
                <a:t>工作量评估</a:t>
              </a:r>
              <a:r>
                <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rPr>
                <a:t>模型</a:t>
              </a:r>
              <a:endPar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endParaRPr>
            </a:p>
          </p:txBody>
        </p:sp>
      </p:grpSp>
      <p:grpSp>
        <p:nvGrpSpPr>
          <p:cNvPr id="36" name="组合 35"/>
          <p:cNvGrpSpPr/>
          <p:nvPr/>
        </p:nvGrpSpPr>
        <p:grpSpPr>
          <a:xfrm rot="0">
            <a:off x="7089140" y="3016250"/>
            <a:ext cx="1780540" cy="915670"/>
            <a:chOff x="10243" y="4610"/>
            <a:chExt cx="4214" cy="1361"/>
          </a:xfrm>
        </p:grpSpPr>
        <p:sp>
          <p:nvSpPr>
            <p:cNvPr id="37" name="剪去对角的矩形 63"/>
            <p:cNvSpPr/>
            <p:nvPr/>
          </p:nvSpPr>
          <p:spPr>
            <a:xfrm flipH="1">
              <a:off x="10243" y="5097"/>
              <a:ext cx="4214" cy="874"/>
            </a:xfrm>
            <a:prstGeom prst="snip2DiagRect">
              <a:avLst>
                <a:gd name="adj1" fmla="val 0"/>
                <a:gd name="adj2" fmla="val 10917"/>
              </a:avLst>
            </a:prstGeom>
            <a:solidFill>
              <a:srgbClr val="F3F8FC"/>
            </a:solidFill>
            <a:ln w="12700">
              <a:solidFill>
                <a:schemeClr val="accent1"/>
              </a:solidFill>
            </a:ln>
            <a:extLst>
              <a:ext uri="{909E8E84-426E-40DD-AFC4-6F175D3DCCD1}">
                <a14:hiddenFill xmlns:a14="http://schemas.microsoft.com/office/drawing/2010/main">
                  <a:gradFill flip="none" rotWithShape="1">
                    <a:gsLst>
                      <a:gs pos="100000">
                        <a:srgbClr val="A3FFED">
                          <a:alpha val="0"/>
                        </a:srgbClr>
                      </a:gs>
                      <a:gs pos="0">
                        <a:srgbClr val="03E9FF">
                          <a:alpha val="30000"/>
                        </a:srgbClr>
                      </a:gs>
                    </a:gsLst>
                    <a:lin ang="0" scaled="1"/>
                    <a:tileRect/>
                  </a:gra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r>
                <a:rPr kumimoji="1" lang="en-US" altLang="zh-CN" sz="1000" dirty="0">
                  <a:solidFill>
                    <a:schemeClr val="tx1"/>
                  </a:solidFill>
                  <a:latin typeface="微软雅黑" panose="020B0503020204020204" charset="-122"/>
                  <a:ea typeface="微软雅黑" panose="020B0503020204020204" charset="-122"/>
                  <a:cs typeface="微软雅黑" panose="020B0503020204020204" charset="-122"/>
                  <a:sym typeface="+mn-ea"/>
                </a:rPr>
                <a:t>AI</a:t>
              </a:r>
              <a:r>
                <a:rPr kumimoji="1"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rPr>
                <a:t>解析业务源码，快速完成目标数据库替换代码改造</a:t>
              </a:r>
              <a:endParaRPr kumimoji="1"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38" name="文本框 37"/>
            <p:cNvSpPr txBox="1"/>
            <p:nvPr/>
          </p:nvSpPr>
          <p:spPr>
            <a:xfrm>
              <a:off x="10412" y="4610"/>
              <a:ext cx="3723" cy="410"/>
            </a:xfrm>
            <a:prstGeom prst="rect">
              <a:avLst/>
            </a:prstGeom>
            <a:noFill/>
          </p:spPr>
          <p:txBody>
            <a:bodyPr wrap="square">
              <a:spAutoFit/>
            </a:bodyPr>
            <a:p>
              <a:pPr algn="ctr"/>
              <a:r>
                <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rPr>
                <a:t>智能源码</a:t>
              </a:r>
              <a:r>
                <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rPr>
                <a:t>改造</a:t>
              </a:r>
              <a:endPar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endParaRPr>
            </a:p>
          </p:txBody>
        </p:sp>
      </p:grpSp>
      <p:sp>
        <p:nvSpPr>
          <p:cNvPr id="39" name="文本框 38"/>
          <p:cNvSpPr txBox="1"/>
          <p:nvPr/>
        </p:nvSpPr>
        <p:spPr>
          <a:xfrm>
            <a:off x="3435350" y="4128135"/>
            <a:ext cx="5401945" cy="922020"/>
          </a:xfrm>
          <a:prstGeom prst="rect">
            <a:avLst/>
          </a:prstGeom>
          <a:noFill/>
        </p:spPr>
        <p:txBody>
          <a:bodyPr wrap="square" rtlCol="0" anchor="t" anchorCtr="0">
            <a:spAutoFit/>
          </a:bodyPr>
          <a:p>
            <a:pPr marL="171450" indent="-171450" algn="just">
              <a:lnSpc>
                <a:spcPct val="150000"/>
              </a:lnSpc>
              <a:spcBef>
                <a:spcPts val="0"/>
              </a:spcBef>
              <a:spcAft>
                <a:spcPts val="0"/>
              </a:spcAft>
              <a:buClrTx/>
              <a:buSzTx/>
              <a:buFont typeface="Arial" panose="020B0604020202020204" pitchFamily="34" charset="0"/>
              <a:buChar char="•"/>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lt"/>
              </a:rPr>
              <a:t>国产</a:t>
            </a:r>
            <a:r>
              <a:rPr lang="en-US" altLang="zh-CN" sz="1400" b="1" dirty="0">
                <a:solidFill>
                  <a:schemeClr val="accent5"/>
                </a:solidFill>
                <a:latin typeface="微软雅黑" panose="020B0503020204020204" charset="-122"/>
                <a:ea typeface="微软雅黑" panose="020B0503020204020204" charset="-122"/>
                <a:cs typeface="微软雅黑" panose="020B0503020204020204" charset="-122"/>
                <a:sym typeface="+mn-lt"/>
              </a:rPr>
              <a:t> GPU </a:t>
            </a: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lt"/>
              </a:rPr>
              <a:t>智算设备适配软件仓</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lt"/>
            </a:endParaRPr>
          </a:p>
          <a:p>
            <a:pPr indent="0" algn="just">
              <a:lnSpc>
                <a:spcPct val="150000"/>
              </a:lnSpc>
              <a:spcBef>
                <a:spcPts val="0"/>
              </a:spcBef>
              <a:spcAft>
                <a:spcPts val="0"/>
              </a:spcAft>
              <a:buClrTx/>
              <a:buSzTx/>
              <a:buFont typeface="Arial" panose="020B0604020202020204" pitchFamily="34" charset="0"/>
              <a:buNone/>
            </a:pPr>
            <a:r>
              <a:rPr lang="zh-CN" altLang="en-US" sz="1100" spc="3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针对主流国产</a:t>
            </a:r>
            <a:r>
              <a:rPr lang="en-US" altLang="zh-CN" sz="1100" spc="3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GPU </a:t>
            </a:r>
            <a:r>
              <a:rPr lang="zh-CN" altLang="en-US" sz="1100" spc="3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智算设备，运用先进的软件适配技术，提供与</a:t>
            </a:r>
            <a:r>
              <a:rPr lang="en-US" altLang="zh-CN" sz="1100" spc="3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 GPU </a:t>
            </a:r>
            <a:r>
              <a:rPr lang="zh-CN" altLang="en-US" sz="1100" spc="3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高度适配的各类软件、驱动、加速框架、工具链等资源，实现大模型在国产</a:t>
            </a:r>
            <a:r>
              <a:rPr lang="en-US" altLang="zh-CN" sz="1100" spc="3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GPU</a:t>
            </a:r>
            <a:r>
              <a:rPr lang="zh-CN" altLang="en-US" sz="1100" spc="3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的</a:t>
            </a:r>
            <a:r>
              <a:rPr lang="zh-CN" altLang="en-US" sz="1100" spc="3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无缝切换。</a:t>
            </a:r>
            <a:endParaRPr lang="zh-CN" altLang="en-US" sz="1100" spc="3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sp>
        <p:nvSpPr>
          <p:cNvPr id="40" name="文本框 39"/>
          <p:cNvSpPr txBox="1"/>
          <p:nvPr>
            <p:custDataLst>
              <p:tags r:id="rId12"/>
            </p:custDataLst>
          </p:nvPr>
        </p:nvSpPr>
        <p:spPr>
          <a:xfrm>
            <a:off x="9269095" y="2205990"/>
            <a:ext cx="2381250" cy="720090"/>
          </a:xfrm>
          <a:prstGeom prst="rect">
            <a:avLst/>
          </a:prstGeom>
          <a:noFill/>
        </p:spPr>
        <p:txBody>
          <a:bodyPr wrap="square" rtlCol="0">
            <a:noAutofit/>
          </a:bodyPr>
          <a:p>
            <a:pPr indent="0" algn="ctr" fontAlgn="auto">
              <a:lnSpc>
                <a:spcPct val="120000"/>
              </a:lnSpc>
            </a:pP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80%+</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20000"/>
              </a:lnSpc>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应用适配改造成本</a:t>
            </a: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降低</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endParaRPr>
          </a:p>
          <a:p>
            <a:pPr algn="ctr">
              <a:lnSpc>
                <a:spcPct val="150000"/>
              </a:lnSpc>
              <a:buClrTx/>
              <a:buSzTx/>
              <a:buFontTx/>
            </a:pPr>
            <a:endParaRPr lang="zh-CN" altLang="en-US" sz="1200"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1" name="文本框 40"/>
          <p:cNvSpPr txBox="1"/>
          <p:nvPr>
            <p:custDataLst>
              <p:tags r:id="rId13"/>
            </p:custDataLst>
          </p:nvPr>
        </p:nvSpPr>
        <p:spPr>
          <a:xfrm>
            <a:off x="9257030" y="3246755"/>
            <a:ext cx="2381250" cy="720090"/>
          </a:xfrm>
          <a:prstGeom prst="rect">
            <a:avLst/>
          </a:prstGeom>
          <a:noFill/>
        </p:spPr>
        <p:txBody>
          <a:bodyPr wrap="square" rtlCol="0">
            <a:noAutofit/>
          </a:bodyPr>
          <a:p>
            <a:pPr indent="0" algn="ctr" fontAlgn="auto">
              <a:lnSpc>
                <a:spcPct val="120000"/>
              </a:lnSpc>
            </a:pP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30+</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algn="ctr">
              <a:lnSpc>
                <a:spcPct val="150000"/>
              </a:lnSpc>
              <a:buClrTx/>
              <a:buSzTx/>
              <a:buFontTx/>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外部服务客户数</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42" name="文本框 41"/>
          <p:cNvSpPr txBox="1"/>
          <p:nvPr>
            <p:custDataLst>
              <p:tags r:id="rId14"/>
            </p:custDataLst>
          </p:nvPr>
        </p:nvSpPr>
        <p:spPr>
          <a:xfrm>
            <a:off x="9277350" y="4287520"/>
            <a:ext cx="2381250" cy="720090"/>
          </a:xfrm>
          <a:prstGeom prst="rect">
            <a:avLst/>
          </a:prstGeom>
          <a:noFill/>
        </p:spPr>
        <p:txBody>
          <a:bodyPr wrap="square" rtlCol="0">
            <a:noAutofit/>
          </a:bodyPr>
          <a:p>
            <a:pPr indent="0" algn="ctr" fontAlgn="auto">
              <a:lnSpc>
                <a:spcPct val="120000"/>
              </a:lnSpc>
            </a:pP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2600</a:t>
            </a:r>
            <a:r>
              <a:rPr lang="zh-CN" alt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万</a:t>
            </a: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algn="ctr">
              <a:lnSpc>
                <a:spcPct val="150000"/>
              </a:lnSpc>
              <a:buClrTx/>
              <a:buSzTx/>
              <a:buFontTx/>
            </a:pPr>
            <a:r>
              <a:rPr lang="en-US" altLang="zh-CN" sz="1400" b="1" dirty="0">
                <a:solidFill>
                  <a:schemeClr val="accent5"/>
                </a:solidFill>
                <a:latin typeface="微软雅黑" panose="020B0503020204020204" charset="-122"/>
                <a:ea typeface="微软雅黑" panose="020B0503020204020204" charset="-122"/>
                <a:cs typeface="微软雅黑" panose="020B0503020204020204" charset="-122"/>
              </a:rPr>
              <a:t>24</a:t>
            </a: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年产品</a:t>
            </a: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市场化变现</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fill="hold"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noProof="0" dirty="0">
                <a:ln>
                  <a:noFill/>
                </a:ln>
                <a:solidFill>
                  <a:srgbClr val="0070C0"/>
                </a:solidFill>
                <a:effectLst/>
                <a:uLnTx/>
                <a:uFillTx/>
                <a:cs typeface="+mn-ea"/>
                <a:sym typeface="+mn-ea"/>
              </a:rPr>
              <a:t>AI+出行：</a:t>
            </a:r>
            <a:r>
              <a:rPr lang="zh-CN" altLang="en-US" noProof="0" dirty="0">
                <a:ln>
                  <a:noFill/>
                </a:ln>
                <a:solidFill>
                  <a:srgbClr val="0070C0"/>
                </a:solidFill>
                <a:effectLst/>
                <a:uLnTx/>
                <a:uFillTx/>
                <a:cs typeface="+mn-ea"/>
                <a:sym typeface="+mn-ea"/>
              </a:rPr>
              <a:t>九天川流出行大模型-川流智行</a:t>
            </a:r>
            <a:endParaRPr lang="zh-CN" altLang="en-US" noProof="0" dirty="0">
              <a:ln>
                <a:noFill/>
              </a:ln>
              <a:solidFill>
                <a:srgbClr val="0070C0"/>
              </a:solidFill>
              <a:effectLst/>
              <a:uLnTx/>
              <a:uFillTx/>
              <a:cs typeface="+mn-ea"/>
              <a:sym typeface="+mn-ea"/>
            </a:endParaRPr>
          </a:p>
        </p:txBody>
      </p:sp>
      <p:grpSp>
        <p:nvGrpSpPr>
          <p:cNvPr id="6" name="组合 5"/>
          <p:cNvGrpSpPr/>
          <p:nvPr/>
        </p:nvGrpSpPr>
        <p:grpSpPr>
          <a:xfrm>
            <a:off x="0" y="707390"/>
            <a:ext cx="12192635" cy="935990"/>
            <a:chOff x="0" y="1114"/>
            <a:chExt cx="19201" cy="1474"/>
          </a:xfrm>
        </p:grpSpPr>
        <p:sp>
          <p:nvSpPr>
            <p:cNvPr id="7" name="文本框 6"/>
            <p:cNvSpPr txBox="1"/>
            <p:nvPr/>
          </p:nvSpPr>
          <p:spPr>
            <a:xfrm>
              <a:off x="1" y="1114"/>
              <a:ext cx="19200" cy="1474"/>
            </a:xfrm>
            <a:prstGeom prst="rect">
              <a:avLst/>
            </a:prstGeom>
            <a:solidFill>
              <a:srgbClr val="E8EAF1"/>
            </a:solidFill>
          </p:spPr>
          <p:txBody>
            <a:bodyPr wrap="square" lIns="359964" tIns="46795" rIns="359964" bIns="46795" rtlCol="0" anchor="ctr" anchorCtr="0">
              <a:noAutofit/>
            </a:bodyPr>
            <a:lstStyle>
              <a:defPPr>
                <a:defRPr lang="en-US"/>
              </a:defPPr>
              <a:lvl1pPr indent="457200">
                <a:lnSpc>
                  <a:spcPct val="120000"/>
                </a:lnSpc>
                <a:defRPr sz="1600" b="1">
                  <a:solidFill>
                    <a:srgbClr val="0070C0"/>
                  </a:solidFill>
                  <a:latin typeface="微软雅黑" panose="020B0503020204020204" charset="-122"/>
                  <a:ea typeface="微软雅黑" panose="020B0503020204020204" charset="-122"/>
                  <a:cs typeface="+mn-ea"/>
                </a:defRPr>
              </a:lvl1pPr>
            </a:lstStyle>
            <a:p>
              <a:pPr lvl="0" algn="just" defTabSz="457200">
                <a:spcBef>
                  <a:spcPts val="0"/>
                </a:spcBef>
                <a:spcAft>
                  <a:spcPts val="0"/>
                </a:spcAft>
                <a:buClrTx/>
                <a:buSzTx/>
                <a:buFontTx/>
                <a:defRPr/>
              </a:pPr>
              <a:endParaRPr lang="zh-CN" altLang="en-US" noProof="0" dirty="0">
                <a:ln>
                  <a:noFill/>
                </a:ln>
                <a:effectLst/>
                <a:uLnTx/>
                <a:uFillTx/>
                <a:sym typeface="+mn-lt"/>
              </a:endParaRPr>
            </a:p>
          </p:txBody>
        </p:sp>
        <p:sp>
          <p:nvSpPr>
            <p:cNvPr id="8" name="文本框 7"/>
            <p:cNvSpPr txBox="1"/>
            <p:nvPr/>
          </p:nvSpPr>
          <p:spPr>
            <a:xfrm>
              <a:off x="0" y="1274"/>
              <a:ext cx="19201" cy="1154"/>
            </a:xfrm>
            <a:prstGeom prst="rect">
              <a:avLst/>
            </a:prstGeom>
            <a:noFill/>
            <a:extLst>
              <a:ext uri="{909E8E84-426E-40DD-AFC4-6F175D3DCCD1}">
                <a14:hiddenFill xmlns:a14="http://schemas.microsoft.com/office/drawing/2010/main">
                  <a:solidFill>
                    <a:srgbClr val="BFE5FF">
                      <a:alpha val="36000"/>
                    </a:srgbClr>
                  </a:solidFill>
                </a14:hiddenFill>
              </a:ext>
            </a:extLst>
          </p:spPr>
          <p:txBody>
            <a:bodyPr wrap="square" lIns="180000" rIns="180000" rtlCol="0">
              <a:noAutofit/>
            </a:bodyPr>
            <a:lstStyle/>
            <a:p>
              <a:pPr marR="0" lvl="0" indent="360045" algn="l" defTabSz="457200" rtl="0" fontAlgn="auto">
                <a:lnSpc>
                  <a:spcPct val="140000"/>
                </a:lnSpc>
                <a:spcBef>
                  <a:spcPts val="0"/>
                </a:spcBef>
                <a:spcAft>
                  <a:spcPts val="0"/>
                </a:spcAft>
                <a:buClrTx/>
                <a:buSzTx/>
                <a:buFontTx/>
                <a:buNone/>
                <a:defRPr/>
              </a:pP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川流智行，通过融合九天川流出行大模型、九天语言大模型、DeepSeek 及行业知识库，实现出行信息的「指标分析、知识问答、大屏互动、报告生成」多模态输出，有效降低信息获取门槛，提高分析决策效率，现已广泛应用于政务、交通、文旅、电力、应急及商业等领域。</a:t>
              </a: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a:p>
              <a:pPr marR="0" lvl="0" indent="360045" algn="l" defTabSz="457200" rtl="0" fontAlgn="auto">
                <a:lnSpc>
                  <a:spcPct val="140000"/>
                </a:lnSpc>
                <a:spcBef>
                  <a:spcPts val="0"/>
                </a:spcBef>
                <a:spcAft>
                  <a:spcPts val="0"/>
                </a:spcAft>
                <a:buClrTx/>
                <a:buSzTx/>
                <a:buFontTx/>
                <a:buNone/>
                <a:defRPr/>
              </a:pP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p:txBody>
        </p:sp>
      </p:grpSp>
      <p:pic>
        <p:nvPicPr>
          <p:cNvPr id="12" name="图形 16"/>
          <p:cNvPicPr>
            <a:picLocks noChangeAspect="1"/>
          </p:cNvPicPr>
          <p:nvPr>
            <p:custDataLst>
              <p:tags r:id="rId1"/>
            </p:custDataLst>
          </p:nvPr>
        </p:nvPicPr>
        <p:blipFill>
          <a:blip r:embed="rId2"/>
          <a:stretch>
            <a:fillRect/>
          </a:stretch>
        </p:blipFill>
        <p:spPr>
          <a:xfrm>
            <a:off x="3277235" y="2000885"/>
            <a:ext cx="5655945" cy="3408680"/>
          </a:xfrm>
          <a:prstGeom prst="rect">
            <a:avLst/>
          </a:prstGeom>
        </p:spPr>
      </p:pic>
      <p:sp>
        <p:nvSpPr>
          <p:cNvPr id="13" name="任意多边形: 形状 258"/>
          <p:cNvSpPr txBox="1"/>
          <p:nvPr/>
        </p:nvSpPr>
        <p:spPr>
          <a:xfrm>
            <a:off x="9794558" y="1659255"/>
            <a:ext cx="1325880" cy="3492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应用成效</a:t>
            </a:r>
            <a:endParaRPr lang="zh-CN" altLang="en-US" sz="1400" b="1" kern="0" noProof="0" dirty="0">
              <a:ln>
                <a:noFill/>
              </a:ln>
              <a:solidFill>
                <a:prstClr val="white"/>
              </a:solidFill>
              <a:effectLst/>
              <a:uLnTx/>
              <a:uFillTx/>
              <a:latin typeface="微软雅黑" panose="020B0503020204020204" charset="-122"/>
              <a:ea typeface="微软雅黑" panose="020B0503020204020204" charset="-122"/>
              <a:cs typeface="+mn-ea"/>
              <a:sym typeface="+mn-ea"/>
            </a:endParaRPr>
          </a:p>
        </p:txBody>
      </p:sp>
      <p:sp>
        <p:nvSpPr>
          <p:cNvPr id="14" name="任意多边形: 形状 34"/>
          <p:cNvSpPr txBox="1"/>
          <p:nvPr/>
        </p:nvSpPr>
        <p:spPr>
          <a:xfrm>
            <a:off x="1003300" y="1659255"/>
            <a:ext cx="1496695" cy="3492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企业痛点</a:t>
            </a:r>
            <a:endParaRPr lang="zh-CN" altLang="en-US" sz="1400" b="1" dirty="0">
              <a:solidFill>
                <a:schemeClr val="bg1"/>
              </a:solidFill>
              <a:latin typeface="微软雅黑" panose="020B0503020204020204" charset="-122"/>
              <a:ea typeface="微软雅黑" panose="020B0503020204020204" charset="-122"/>
              <a:sym typeface="+mn-ea"/>
            </a:endParaRPr>
          </a:p>
        </p:txBody>
      </p:sp>
      <p:sp>
        <p:nvSpPr>
          <p:cNvPr id="15" name="任意多边形: 形状 34"/>
          <p:cNvSpPr txBox="1"/>
          <p:nvPr/>
        </p:nvSpPr>
        <p:spPr>
          <a:xfrm>
            <a:off x="5356860" y="1659255"/>
            <a:ext cx="1496695" cy="3492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数智方案</a:t>
            </a:r>
            <a:endParaRPr lang="zh-CN" altLang="en-US" sz="1400" b="1" dirty="0">
              <a:solidFill>
                <a:schemeClr val="bg1"/>
              </a:solidFill>
              <a:latin typeface="微软雅黑" panose="020B0503020204020204" charset="-122"/>
              <a:ea typeface="微软雅黑" panose="020B0503020204020204" charset="-122"/>
              <a:sym typeface="+mn-ea"/>
            </a:endParaRPr>
          </a:p>
        </p:txBody>
      </p:sp>
      <p:pic>
        <p:nvPicPr>
          <p:cNvPr id="18" name="图形 6"/>
          <p:cNvPicPr>
            <a:picLocks noChangeAspect="1"/>
          </p:cNvPicPr>
          <p:nvPr>
            <p:custDataLst>
              <p:tags r:id="rId3"/>
            </p:custDataLst>
          </p:nvPr>
        </p:nvPicPr>
        <p:blipFill>
          <a:blip r:embed="rId4"/>
          <a:stretch>
            <a:fillRect/>
          </a:stretch>
        </p:blipFill>
        <p:spPr>
          <a:xfrm>
            <a:off x="413385" y="2000885"/>
            <a:ext cx="2676525" cy="3406140"/>
          </a:xfrm>
          <a:prstGeom prst="rect">
            <a:avLst/>
          </a:prstGeom>
        </p:spPr>
      </p:pic>
      <p:sp>
        <p:nvSpPr>
          <p:cNvPr id="16" name="文本框 15"/>
          <p:cNvSpPr txBox="1"/>
          <p:nvPr/>
        </p:nvSpPr>
        <p:spPr>
          <a:xfrm>
            <a:off x="245110" y="2073275"/>
            <a:ext cx="3013075" cy="598805"/>
          </a:xfrm>
          <a:prstGeom prst="rect">
            <a:avLst/>
          </a:prstGeom>
          <a:noFill/>
        </p:spPr>
        <p:txBody>
          <a:bodyPr wrap="square" rtlCol="0" anchor="t" anchorCtr="0">
            <a:spAutoFit/>
          </a:bodyPr>
          <a:p>
            <a:pPr indent="0" algn="ctr">
              <a:lnSpc>
                <a:spcPct val="150000"/>
              </a:lnSpc>
              <a:spcBef>
                <a:spcPts val="0"/>
              </a:spcBef>
              <a:spcAft>
                <a:spcPts val="0"/>
              </a:spcAft>
              <a:buClrTx/>
              <a:buSzTx/>
              <a:buFont typeface="Arial" panose="020B0604020202020204" pitchFamily="34" charset="0"/>
              <a:buNone/>
            </a:pPr>
            <a:r>
              <a:rPr lang="zh-CN" altLang="en-US" sz="1200" b="1" spc="30" dirty="0">
                <a:solidFill>
                  <a:srgbClr val="C00000"/>
                </a:solidFill>
                <a:latin typeface="微软雅黑" panose="020B0503020204020204" charset="-122"/>
                <a:ea typeface="微软雅黑" panose="020B0503020204020204" charset="-122"/>
                <a:cs typeface="微软雅黑" panose="020B0503020204020204" charset="-122"/>
                <a:sym typeface="+mn-ea"/>
              </a:rPr>
              <a:t>数据获取难</a:t>
            </a:r>
            <a:endParaRPr lang="zh-CN" altLang="en-US" sz="1200" b="1" spc="30"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algn="ctr">
              <a:lnSpc>
                <a:spcPct val="150000"/>
              </a:lnSpc>
              <a:spcBef>
                <a:spcPts val="0"/>
              </a:spcBef>
              <a:spcAft>
                <a:spcPts val="0"/>
              </a:spcAft>
              <a:buClrTx/>
              <a:buSzTx/>
              <a:buFont typeface="Arial" panose="020B0604020202020204" pitchFamily="34" charset="0"/>
              <a:buNone/>
            </a:pPr>
            <a:r>
              <a:rPr lang="zh-CN" altLang="en-US" sz="1000">
                <a:solidFill>
                  <a:schemeClr val="tx1"/>
                </a:solidFill>
                <a:latin typeface="微软雅黑" panose="020B0503020204020204" charset="-122"/>
                <a:ea typeface="微软雅黑" panose="020B0503020204020204" charset="-122"/>
                <a:sym typeface="+mn-ea"/>
              </a:rPr>
              <a:t>依赖</a:t>
            </a:r>
            <a:r>
              <a:rPr lang="en-US" altLang="zh-CN" sz="1000">
                <a:solidFill>
                  <a:schemeClr val="tx1"/>
                </a:solidFill>
                <a:latin typeface="微软雅黑" panose="020B0503020204020204" charset="-122"/>
                <a:ea typeface="微软雅黑" panose="020B0503020204020204" charset="-122"/>
                <a:sym typeface="+mn-ea"/>
              </a:rPr>
              <a:t>SQL</a:t>
            </a:r>
            <a:r>
              <a:rPr lang="zh-CN" altLang="en-US" sz="1000">
                <a:solidFill>
                  <a:schemeClr val="tx1"/>
                </a:solidFill>
                <a:latin typeface="微软雅黑" panose="020B0503020204020204" charset="-122"/>
                <a:ea typeface="微软雅黑" panose="020B0503020204020204" charset="-122"/>
                <a:sym typeface="+mn-ea"/>
              </a:rPr>
              <a:t>与多源接口，调数过程繁琐复杂</a:t>
            </a:r>
            <a:endParaRPr lang="zh-CN" altLang="en-US" sz="1000">
              <a:solidFill>
                <a:schemeClr val="tx1"/>
              </a:solidFill>
              <a:latin typeface="微软雅黑" panose="020B0503020204020204" charset="-122"/>
              <a:ea typeface="微软雅黑" panose="020B0503020204020204" charset="-122"/>
              <a:sym typeface="+mn-ea"/>
            </a:endParaRPr>
          </a:p>
        </p:txBody>
      </p:sp>
      <p:sp>
        <p:nvSpPr>
          <p:cNvPr id="17" name="文本框 16"/>
          <p:cNvSpPr txBox="1"/>
          <p:nvPr/>
        </p:nvSpPr>
        <p:spPr>
          <a:xfrm>
            <a:off x="479425" y="2624455"/>
            <a:ext cx="2544445" cy="829945"/>
          </a:xfrm>
          <a:prstGeom prst="rect">
            <a:avLst/>
          </a:prstGeom>
          <a:noFill/>
        </p:spPr>
        <p:txBody>
          <a:bodyPr wrap="square" rtlCol="0" anchor="t" anchorCtr="0">
            <a:spAutoFit/>
          </a:bodyPr>
          <a:p>
            <a:pPr indent="0" algn="ctr">
              <a:lnSpc>
                <a:spcPct val="150000"/>
              </a:lnSpc>
              <a:spcBef>
                <a:spcPts val="0"/>
              </a:spcBef>
              <a:spcAft>
                <a:spcPts val="0"/>
              </a:spcAft>
              <a:buClrTx/>
              <a:buSzTx/>
              <a:buFont typeface="Arial" panose="020B0604020202020204" pitchFamily="34" charset="0"/>
              <a:buNone/>
            </a:pPr>
            <a:r>
              <a:rPr lang="zh-CN" altLang="en-US" sz="1200" b="1" spc="30" dirty="0">
                <a:solidFill>
                  <a:srgbClr val="C00000"/>
                </a:solidFill>
                <a:latin typeface="微软雅黑" panose="020B0503020204020204" charset="-122"/>
                <a:ea typeface="微软雅黑" panose="020B0503020204020204" charset="-122"/>
                <a:cs typeface="微软雅黑" panose="020B0503020204020204" charset="-122"/>
                <a:sym typeface="+mn-ea"/>
              </a:rPr>
              <a:t>报告输出慢</a:t>
            </a:r>
            <a:endParaRPr lang="zh-CN" altLang="en-US" sz="1200" b="1" spc="30"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algn="ctr">
              <a:lnSpc>
                <a:spcPct val="150000"/>
              </a:lnSpc>
              <a:spcBef>
                <a:spcPts val="0"/>
              </a:spcBef>
              <a:spcAft>
                <a:spcPts val="0"/>
              </a:spcAft>
              <a:buClrTx/>
              <a:buSzTx/>
              <a:buFont typeface="Arial" panose="020B0604020202020204" pitchFamily="34" charset="0"/>
              <a:buNone/>
            </a:pPr>
            <a:r>
              <a:rPr lang="zh-CN" altLang="en-US" sz="1000">
                <a:solidFill>
                  <a:schemeClr val="tx1"/>
                </a:solidFill>
                <a:latin typeface="微软雅黑" panose="020B0503020204020204" charset="-122"/>
                <a:ea typeface="微软雅黑" panose="020B0503020204020204" charset="-122"/>
                <a:sym typeface="+mn-ea"/>
              </a:rPr>
              <a:t>传统分析依赖人工，洞察报告生成周期长、效率低</a:t>
            </a:r>
            <a:endParaRPr lang="zh-CN" altLang="en-US" sz="1000">
              <a:solidFill>
                <a:schemeClr val="tx1"/>
              </a:solidFill>
              <a:latin typeface="微软雅黑" panose="020B0503020204020204" charset="-122"/>
              <a:ea typeface="微软雅黑" panose="020B0503020204020204" charset="-122"/>
              <a:sym typeface="+mn-ea"/>
            </a:endParaRPr>
          </a:p>
        </p:txBody>
      </p:sp>
      <p:sp>
        <p:nvSpPr>
          <p:cNvPr id="19" name="文本框 18"/>
          <p:cNvSpPr txBox="1"/>
          <p:nvPr/>
        </p:nvSpPr>
        <p:spPr>
          <a:xfrm>
            <a:off x="614363" y="3371850"/>
            <a:ext cx="2274570" cy="598805"/>
          </a:xfrm>
          <a:prstGeom prst="rect">
            <a:avLst/>
          </a:prstGeom>
          <a:noFill/>
        </p:spPr>
        <p:txBody>
          <a:bodyPr wrap="square" rtlCol="0" anchor="t" anchorCtr="0">
            <a:spAutoFit/>
          </a:bodyPr>
          <a:p>
            <a:pPr indent="0" algn="ctr">
              <a:lnSpc>
                <a:spcPct val="150000"/>
              </a:lnSpc>
              <a:spcBef>
                <a:spcPts val="0"/>
              </a:spcBef>
              <a:spcAft>
                <a:spcPts val="0"/>
              </a:spcAft>
              <a:buClrTx/>
              <a:buSzTx/>
              <a:buFont typeface="Arial" panose="020B0604020202020204" pitchFamily="34" charset="0"/>
              <a:buNone/>
            </a:pPr>
            <a:r>
              <a:rPr lang="zh-CN" altLang="en-US" sz="1200" b="1" spc="30" dirty="0">
                <a:solidFill>
                  <a:srgbClr val="C00000"/>
                </a:solidFill>
                <a:latin typeface="微软雅黑" panose="020B0503020204020204" charset="-122"/>
                <a:ea typeface="微软雅黑" panose="020B0503020204020204" charset="-122"/>
                <a:cs typeface="微软雅黑" panose="020B0503020204020204" charset="-122"/>
                <a:sym typeface="+mn-ea"/>
              </a:rPr>
              <a:t>知识整合难</a:t>
            </a:r>
            <a:endParaRPr lang="zh-CN" altLang="en-US" sz="1200" b="1" spc="30"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algn="ctr">
              <a:lnSpc>
                <a:spcPct val="150000"/>
              </a:lnSpc>
              <a:spcBef>
                <a:spcPts val="0"/>
              </a:spcBef>
              <a:spcAft>
                <a:spcPts val="0"/>
              </a:spcAft>
              <a:buClrTx/>
              <a:buSzTx/>
              <a:buFont typeface="Arial" panose="020B0604020202020204" pitchFamily="34" charset="0"/>
              <a:buNone/>
            </a:pPr>
            <a:r>
              <a:rPr lang="zh-CN" altLang="en-US" sz="1000">
                <a:solidFill>
                  <a:schemeClr val="tx1"/>
                </a:solidFill>
                <a:latin typeface="微软雅黑" panose="020B0503020204020204" charset="-122"/>
                <a:ea typeface="微软雅黑" panose="020B0503020204020204" charset="-122"/>
                <a:sym typeface="+mn-ea"/>
              </a:rPr>
              <a:t>内外部关键</a:t>
            </a:r>
            <a:r>
              <a:rPr lang="zh-CN" altLang="en-US" sz="1000">
                <a:latin typeface="微软雅黑" panose="020B0503020204020204" charset="-122"/>
                <a:ea typeface="微软雅黑" panose="020B0503020204020204" charset="-122"/>
                <a:sym typeface="+mn-ea"/>
              </a:rPr>
              <a:t>知识分散，获取耗时长</a:t>
            </a:r>
            <a:endParaRPr lang="zh-CN" altLang="en-US" sz="1000">
              <a:solidFill>
                <a:schemeClr val="tx1"/>
              </a:solidFill>
              <a:latin typeface="微软雅黑" panose="020B0503020204020204" charset="-122"/>
              <a:ea typeface="微软雅黑" panose="020B0503020204020204" charset="-122"/>
              <a:sym typeface="+mn-ea"/>
            </a:endParaRPr>
          </a:p>
        </p:txBody>
      </p:sp>
      <p:sp>
        <p:nvSpPr>
          <p:cNvPr id="20" name="文本框 19"/>
          <p:cNvSpPr txBox="1"/>
          <p:nvPr/>
        </p:nvSpPr>
        <p:spPr>
          <a:xfrm>
            <a:off x="372428" y="3930650"/>
            <a:ext cx="2758440" cy="598805"/>
          </a:xfrm>
          <a:prstGeom prst="rect">
            <a:avLst/>
          </a:prstGeom>
          <a:noFill/>
        </p:spPr>
        <p:txBody>
          <a:bodyPr wrap="square" rtlCol="0" anchor="t" anchorCtr="0">
            <a:spAutoFit/>
          </a:bodyPr>
          <a:p>
            <a:pPr indent="0" algn="ctr">
              <a:lnSpc>
                <a:spcPct val="150000"/>
              </a:lnSpc>
              <a:spcBef>
                <a:spcPts val="0"/>
              </a:spcBef>
              <a:spcAft>
                <a:spcPts val="0"/>
              </a:spcAft>
              <a:buClrTx/>
              <a:buSzTx/>
              <a:buFont typeface="Arial" panose="020B0604020202020204" pitchFamily="34" charset="0"/>
              <a:buNone/>
            </a:pPr>
            <a:r>
              <a:rPr lang="zh-CN" altLang="en-US" sz="1200" b="1" spc="30" dirty="0">
                <a:solidFill>
                  <a:srgbClr val="C00000"/>
                </a:solidFill>
                <a:latin typeface="微软雅黑" panose="020B0503020204020204" charset="-122"/>
                <a:ea typeface="微软雅黑" panose="020B0503020204020204" charset="-122"/>
                <a:cs typeface="微软雅黑" panose="020B0503020204020204" charset="-122"/>
                <a:sym typeface="+mn-ea"/>
              </a:rPr>
              <a:t>可视化效率低</a:t>
            </a:r>
            <a:endParaRPr lang="zh-CN" altLang="en-US" sz="1200" b="1" spc="30"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algn="ctr">
              <a:lnSpc>
                <a:spcPct val="150000"/>
              </a:lnSpc>
              <a:spcBef>
                <a:spcPts val="0"/>
              </a:spcBef>
              <a:spcAft>
                <a:spcPts val="0"/>
              </a:spcAft>
              <a:buClrTx/>
              <a:buSzTx/>
              <a:buFont typeface="Arial" panose="020B0604020202020204" pitchFamily="34" charset="0"/>
              <a:buNone/>
            </a:pPr>
            <a:r>
              <a:rPr lang="zh-CN" altLang="en-US" sz="1000">
                <a:solidFill>
                  <a:schemeClr val="tx1"/>
                </a:solidFill>
                <a:latin typeface="微软雅黑" panose="020B0503020204020204" charset="-122"/>
                <a:ea typeface="微软雅黑" panose="020B0503020204020204" charset="-122"/>
                <a:sym typeface="+mn-ea"/>
              </a:rPr>
              <a:t>大屏搭建流程重、样式不统一、集成难度高</a:t>
            </a:r>
            <a:endParaRPr lang="zh-CN" altLang="en-US" sz="1000">
              <a:solidFill>
                <a:schemeClr val="tx1"/>
              </a:solidFill>
              <a:latin typeface="微软雅黑" panose="020B0503020204020204" charset="-122"/>
              <a:ea typeface="微软雅黑" panose="020B0503020204020204" charset="-122"/>
              <a:sym typeface="+mn-ea"/>
            </a:endParaRPr>
          </a:p>
        </p:txBody>
      </p:sp>
      <p:sp>
        <p:nvSpPr>
          <p:cNvPr id="22" name="文本框 21"/>
          <p:cNvSpPr txBox="1"/>
          <p:nvPr/>
        </p:nvSpPr>
        <p:spPr>
          <a:xfrm>
            <a:off x="314960" y="4490085"/>
            <a:ext cx="2873375" cy="829945"/>
          </a:xfrm>
          <a:prstGeom prst="rect">
            <a:avLst/>
          </a:prstGeom>
          <a:noFill/>
        </p:spPr>
        <p:txBody>
          <a:bodyPr wrap="square" rtlCol="0" anchor="t" anchorCtr="0">
            <a:spAutoFit/>
          </a:bodyPr>
          <a:p>
            <a:pPr indent="0" algn="ctr">
              <a:lnSpc>
                <a:spcPct val="150000"/>
              </a:lnSpc>
              <a:spcBef>
                <a:spcPts val="0"/>
              </a:spcBef>
              <a:spcAft>
                <a:spcPts val="0"/>
              </a:spcAft>
              <a:buClrTx/>
              <a:buSzTx/>
              <a:buFont typeface="Arial" panose="020B0604020202020204" pitchFamily="34" charset="0"/>
              <a:buNone/>
            </a:pPr>
            <a:r>
              <a:rPr lang="zh-CN" altLang="en-US" sz="1200" b="1" spc="30" dirty="0">
                <a:solidFill>
                  <a:srgbClr val="C00000"/>
                </a:solidFill>
                <a:latin typeface="微软雅黑" panose="020B0503020204020204" charset="-122"/>
                <a:ea typeface="微软雅黑" panose="020B0503020204020204" charset="-122"/>
                <a:cs typeface="微软雅黑" panose="020B0503020204020204" charset="-122"/>
                <a:sym typeface="+mn-ea"/>
              </a:rPr>
              <a:t>业务理解门槛高</a:t>
            </a:r>
            <a:endParaRPr lang="zh-CN" altLang="en-US" sz="1200" b="1" spc="30"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algn="ctr">
              <a:lnSpc>
                <a:spcPct val="150000"/>
              </a:lnSpc>
              <a:spcBef>
                <a:spcPts val="0"/>
              </a:spcBef>
              <a:spcAft>
                <a:spcPts val="0"/>
              </a:spcAft>
              <a:buClrTx/>
              <a:buSzTx/>
              <a:buFont typeface="Arial" panose="020B0604020202020204" pitchFamily="34" charset="0"/>
              <a:buNone/>
            </a:pPr>
            <a:r>
              <a:rPr lang="zh-CN" altLang="en-US" sz="1000">
                <a:solidFill>
                  <a:schemeClr val="tx1"/>
                </a:solidFill>
                <a:latin typeface="微软雅黑" panose="020B0503020204020204" charset="-122"/>
                <a:ea typeface="微软雅黑" panose="020B0503020204020204" charset="-122"/>
                <a:sym typeface="+mn-ea"/>
              </a:rPr>
              <a:t>业务数据使用门槛高，非专业人员难以</a:t>
            </a:r>
            <a:endParaRPr lang="zh-CN" altLang="en-US" sz="1000">
              <a:solidFill>
                <a:schemeClr val="tx1"/>
              </a:solidFill>
              <a:latin typeface="微软雅黑" panose="020B0503020204020204" charset="-122"/>
              <a:ea typeface="微软雅黑" panose="020B0503020204020204" charset="-122"/>
              <a:sym typeface="+mn-ea"/>
            </a:endParaRPr>
          </a:p>
          <a:p>
            <a:pPr indent="0" algn="ctr">
              <a:lnSpc>
                <a:spcPct val="150000"/>
              </a:lnSpc>
              <a:spcBef>
                <a:spcPts val="0"/>
              </a:spcBef>
              <a:spcAft>
                <a:spcPts val="0"/>
              </a:spcAft>
              <a:buClrTx/>
              <a:buSzTx/>
              <a:buFont typeface="Arial" panose="020B0604020202020204" pitchFamily="34" charset="0"/>
              <a:buNone/>
            </a:pPr>
            <a:r>
              <a:rPr lang="zh-CN" altLang="en-US" sz="1000">
                <a:solidFill>
                  <a:schemeClr val="tx1"/>
                </a:solidFill>
                <a:latin typeface="微软雅黑" panose="020B0503020204020204" charset="-122"/>
                <a:ea typeface="微软雅黑" panose="020B0503020204020204" charset="-122"/>
                <a:sym typeface="+mn-ea"/>
              </a:rPr>
              <a:t>直接应用</a:t>
            </a:r>
            <a:endParaRPr lang="zh-CN" altLang="en-US" sz="1000">
              <a:solidFill>
                <a:schemeClr val="tx1"/>
              </a:solidFill>
              <a:latin typeface="微软雅黑" panose="020B0503020204020204" charset="-122"/>
              <a:ea typeface="微软雅黑" panose="020B0503020204020204" charset="-122"/>
              <a:sym typeface="+mn-ea"/>
            </a:endParaRPr>
          </a:p>
        </p:txBody>
      </p:sp>
      <p:pic>
        <p:nvPicPr>
          <p:cNvPr id="23" name="图形 270"/>
          <p:cNvPicPr>
            <a:picLocks noChangeAspect="1"/>
          </p:cNvPicPr>
          <p:nvPr>
            <p:custDataLst>
              <p:tags r:id="rId5"/>
            </p:custDataLst>
          </p:nvPr>
        </p:nvPicPr>
        <p:blipFill>
          <a:blip r:embed="rId6"/>
          <a:stretch>
            <a:fillRect/>
          </a:stretch>
        </p:blipFill>
        <p:spPr>
          <a:xfrm>
            <a:off x="9119235" y="2000885"/>
            <a:ext cx="2676525" cy="3444240"/>
          </a:xfrm>
          <a:prstGeom prst="rect">
            <a:avLst/>
          </a:prstGeom>
        </p:spPr>
      </p:pic>
      <p:sp>
        <p:nvSpPr>
          <p:cNvPr id="25" name="文本框 24"/>
          <p:cNvSpPr txBox="1"/>
          <p:nvPr/>
        </p:nvSpPr>
        <p:spPr>
          <a:xfrm>
            <a:off x="9208770" y="1931670"/>
            <a:ext cx="2474595" cy="3103880"/>
          </a:xfrm>
          <a:prstGeom prst="rect">
            <a:avLst/>
          </a:prstGeom>
          <a:noFill/>
        </p:spPr>
        <p:txBody>
          <a:bodyPr wrap="square" rtlCol="0" anchor="t" anchorCtr="0">
            <a:noAutofit/>
          </a:bodyPr>
          <a:p>
            <a:pPr indent="0" algn="ctr" fontAlgn="auto">
              <a:lnSpc>
                <a:spcPct val="150000"/>
              </a:lnSpc>
              <a:spcBef>
                <a:spcPts val="0"/>
              </a:spcBef>
              <a:spcAft>
                <a:spcPts val="0"/>
              </a:spcAft>
              <a:buClrTx/>
              <a:buSzTx/>
              <a:buFont typeface="Arial" panose="020B0604020202020204" pitchFamily="34" charset="0"/>
              <a:buNone/>
            </a:pPr>
            <a:r>
              <a:rPr lang="zh-CN" altLang="en-US" sz="1000" b="1" dirty="0">
                <a:solidFill>
                  <a:srgbClr val="0070C0"/>
                </a:solidFill>
                <a:latin typeface="微软雅黑" panose="020B0503020204020204" charset="-122"/>
                <a:ea typeface="微软雅黑" panose="020B0503020204020204" charset="-122"/>
                <a:cs typeface="微软雅黑" panose="020B0503020204020204" charset="-122"/>
                <a:sym typeface="+mn-ea"/>
              </a:rPr>
              <a:t>智慧政务</a:t>
            </a:r>
            <a:endParaRPr lang="zh-CN" altLang="en-US" sz="1000" b="1" dirty="0">
              <a:solidFill>
                <a:srgbClr val="0070C0"/>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r>
              <a:rPr lang="zh-CN" altLang="en-US" sz="1000" dirty="0">
                <a:solidFill>
                  <a:schemeClr val="tx1"/>
                </a:solidFill>
                <a:latin typeface="微软雅黑" panose="020B0503020204020204" charset="-122"/>
                <a:ea typeface="微软雅黑" panose="020B0503020204020204" charset="-122"/>
                <a:sym typeface="+mn-ea"/>
              </a:rPr>
              <a:t>实时监控</a:t>
            </a:r>
            <a:r>
              <a:rPr lang="en-US" sz="1000" b="1" dirty="0">
                <a:solidFill>
                  <a:srgbClr val="C00000"/>
                </a:solidFill>
                <a:latin typeface="微软雅黑" panose="020B0503020204020204" charset="-122"/>
                <a:ea typeface="微软雅黑" panose="020B0503020204020204" charset="-122"/>
                <a:sym typeface="+mn-ea"/>
              </a:rPr>
              <a:t>130</a:t>
            </a:r>
            <a:r>
              <a:rPr lang="zh-CN" altLang="en-US" sz="1000" b="1" dirty="0">
                <a:solidFill>
                  <a:srgbClr val="C00000"/>
                </a:solidFill>
                <a:latin typeface="微软雅黑" panose="020B0503020204020204" charset="-122"/>
                <a:ea typeface="微软雅黑" panose="020B0503020204020204" charset="-122"/>
                <a:sym typeface="+mn-ea"/>
              </a:rPr>
              <a:t>个</a:t>
            </a:r>
            <a:r>
              <a:rPr lang="zh-CN" altLang="en-US" sz="1000" dirty="0">
                <a:solidFill>
                  <a:schemeClr val="tx1"/>
                </a:solidFill>
                <a:latin typeface="微软雅黑" panose="020B0503020204020204" charset="-122"/>
                <a:ea typeface="微软雅黑" panose="020B0503020204020204" charset="-122"/>
                <a:sym typeface="+mn-ea"/>
              </a:rPr>
              <a:t>新能源汽车制造基地</a:t>
            </a:r>
            <a:endParaRPr lang="zh-CN" altLang="en-US" sz="1000" b="1" dirty="0">
              <a:solidFill>
                <a:schemeClr val="tx1"/>
              </a:solidFill>
              <a:latin typeface="微软雅黑" panose="020B0503020204020204" charset="-122"/>
              <a:ea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r>
              <a:rPr lang="zh-CN" altLang="en-US" sz="1000" dirty="0">
                <a:solidFill>
                  <a:schemeClr val="tx1"/>
                </a:solidFill>
                <a:latin typeface="微软雅黑" panose="020B0503020204020204" charset="-122"/>
                <a:ea typeface="微软雅黑" panose="020B0503020204020204" charset="-122"/>
                <a:sym typeface="+mn-ea"/>
              </a:rPr>
              <a:t>累积支撑</a:t>
            </a:r>
            <a:r>
              <a:rPr lang="en-US" altLang="zh-CN" sz="1000" b="1" dirty="0">
                <a:solidFill>
                  <a:srgbClr val="C00000"/>
                </a:solidFill>
                <a:latin typeface="微软雅黑" panose="020B0503020204020204" charset="-122"/>
                <a:ea typeface="微软雅黑" panose="020B0503020204020204" charset="-122"/>
                <a:sym typeface="+mn-ea"/>
              </a:rPr>
              <a:t>26</a:t>
            </a:r>
            <a:r>
              <a:rPr lang="zh-CN" altLang="en-US" sz="1000" b="1" dirty="0">
                <a:solidFill>
                  <a:srgbClr val="C00000"/>
                </a:solidFill>
                <a:latin typeface="微软雅黑" panose="020B0503020204020204" charset="-122"/>
                <a:ea typeface="微软雅黑" panose="020B0503020204020204" charset="-122"/>
                <a:sym typeface="+mn-ea"/>
              </a:rPr>
              <a:t>次</a:t>
            </a:r>
            <a:r>
              <a:rPr lang="zh-CN" altLang="en-US" sz="1000" dirty="0">
                <a:solidFill>
                  <a:schemeClr val="tx1"/>
                </a:solidFill>
                <a:latin typeface="微软雅黑" panose="020B0503020204020204" charset="-122"/>
                <a:ea typeface="微软雅黑" panose="020B0503020204020204" charset="-122"/>
                <a:sym typeface="+mn-ea"/>
              </a:rPr>
              <a:t>政府部门报告</a:t>
            </a:r>
            <a:endParaRPr lang="zh-CN" altLang="en-US" sz="1000" dirty="0">
              <a:solidFill>
                <a:schemeClr val="tx1"/>
              </a:solidFill>
              <a:latin typeface="微软雅黑" panose="020B0503020204020204" charset="-122"/>
              <a:ea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r>
              <a:rPr lang="zh-CN" altLang="en-US" sz="1000" b="1" dirty="0">
                <a:solidFill>
                  <a:srgbClr val="0070C0"/>
                </a:solidFill>
                <a:latin typeface="微软雅黑" panose="020B0503020204020204" charset="-122"/>
                <a:ea typeface="微软雅黑" panose="020B0503020204020204" charset="-122"/>
                <a:cs typeface="微软雅黑" panose="020B0503020204020204" charset="-122"/>
                <a:sym typeface="+mn-ea"/>
              </a:rPr>
              <a:t>智慧交通</a:t>
            </a:r>
            <a:endParaRPr lang="zh-CN" altLang="en-US" sz="1000" b="1" dirty="0">
              <a:solidFill>
                <a:srgbClr val="0070C0"/>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r>
              <a:rPr lang="en-US" altLang="zh-CN" sz="1000" b="1" dirty="0">
                <a:solidFill>
                  <a:srgbClr val="C00000"/>
                </a:solidFill>
                <a:latin typeface="微软雅黑" panose="020B0503020204020204" charset="-122"/>
                <a:ea typeface="微软雅黑" panose="020B0503020204020204" charset="-122"/>
                <a:sym typeface="+mn-ea"/>
              </a:rPr>
              <a:t>5</a:t>
            </a:r>
            <a:r>
              <a:rPr lang="zh-CN" altLang="en-US" sz="1000" b="1" dirty="0">
                <a:solidFill>
                  <a:srgbClr val="C00000"/>
                </a:solidFill>
                <a:latin typeface="微软雅黑" panose="020B0503020204020204" charset="-122"/>
                <a:ea typeface="微软雅黑" panose="020B0503020204020204" charset="-122"/>
                <a:sym typeface="+mn-ea"/>
              </a:rPr>
              <a:t>大类</a:t>
            </a:r>
            <a:r>
              <a:rPr lang="zh-CN" altLang="en-US" sz="1000" dirty="0">
                <a:latin typeface="微软雅黑" panose="020B0503020204020204" charset="-122"/>
                <a:ea typeface="微软雅黑" panose="020B0503020204020204" charset="-122"/>
                <a:sym typeface="+mn-ea"/>
              </a:rPr>
              <a:t>出行方式识别</a:t>
            </a:r>
            <a:endParaRPr lang="zh-CN" altLang="en-US" sz="1000" dirty="0">
              <a:latin typeface="微软雅黑" panose="020B0503020204020204" charset="-122"/>
              <a:ea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r>
              <a:rPr lang="zh-CN" altLang="en-US" sz="1000" b="1" dirty="0">
                <a:solidFill>
                  <a:srgbClr val="C00000"/>
                </a:solidFill>
                <a:latin typeface="微软雅黑" panose="020B0503020204020204" charset="-122"/>
                <a:ea typeface="微软雅黑" panose="020B0503020204020204" charset="-122"/>
                <a:sym typeface="+mn-ea"/>
              </a:rPr>
              <a:t>分钟级</a:t>
            </a:r>
            <a:r>
              <a:rPr lang="zh-CN" altLang="en-US" sz="1000" dirty="0">
                <a:latin typeface="微软雅黑" panose="020B0503020204020204" charset="-122"/>
                <a:ea typeface="微软雅黑" panose="020B0503020204020204" charset="-122"/>
                <a:sym typeface="+mn-ea"/>
              </a:rPr>
              <a:t>生成交通需求</a:t>
            </a:r>
            <a:r>
              <a:rPr lang="zh-CN" altLang="en-US" sz="1000" dirty="0">
                <a:latin typeface="微软雅黑" panose="020B0503020204020204" charset="-122"/>
                <a:ea typeface="微软雅黑" panose="020B0503020204020204" charset="-122"/>
                <a:sym typeface="+mn-ea"/>
              </a:rPr>
              <a:t>调查报告</a:t>
            </a:r>
            <a:endParaRPr lang="zh-CN" altLang="en-US" sz="1000" b="1" dirty="0">
              <a:solidFill>
                <a:srgbClr val="C00000"/>
              </a:solidFill>
              <a:latin typeface="微软雅黑" panose="020B0503020204020204" charset="-122"/>
              <a:ea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r>
              <a:rPr lang="zh-CN" altLang="en-US" sz="1000" b="1" dirty="0">
                <a:solidFill>
                  <a:srgbClr val="0070C0"/>
                </a:solidFill>
                <a:latin typeface="微软雅黑" panose="020B0503020204020204" charset="-122"/>
                <a:ea typeface="微软雅黑" panose="020B0503020204020204" charset="-122"/>
                <a:cs typeface="微软雅黑" panose="020B0503020204020204" charset="-122"/>
                <a:sym typeface="+mn-ea"/>
              </a:rPr>
              <a:t>智慧文旅</a:t>
            </a:r>
            <a:endParaRPr lang="zh-CN" altLang="en-US" sz="1000" b="1" dirty="0">
              <a:solidFill>
                <a:srgbClr val="0070C0"/>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r>
              <a:rPr lang="zh-CN" altLang="en-US" sz="1000" dirty="0">
                <a:latin typeface="微软雅黑" panose="020B0503020204020204" charset="-122"/>
                <a:ea typeface="微软雅黑" panose="020B0503020204020204" charset="-122"/>
                <a:sym typeface="+mn-ea"/>
              </a:rPr>
              <a:t>实时客流统计效率提升</a:t>
            </a:r>
            <a:r>
              <a:rPr lang="en-US" altLang="zh-CN" sz="1000" b="1" dirty="0">
                <a:solidFill>
                  <a:srgbClr val="C00000"/>
                </a:solidFill>
                <a:latin typeface="微软雅黑" panose="020B0503020204020204" charset="-122"/>
                <a:ea typeface="微软雅黑" panose="020B0503020204020204" charset="-122"/>
                <a:sym typeface="+mn-ea"/>
              </a:rPr>
              <a:t>50%</a:t>
            </a:r>
            <a:endParaRPr lang="en-US" altLang="zh-CN" sz="1000" b="1" dirty="0">
              <a:solidFill>
                <a:srgbClr val="C00000"/>
              </a:solidFill>
              <a:latin typeface="微软雅黑" panose="020B0503020204020204" charset="-122"/>
              <a:ea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r>
              <a:rPr lang="zh-CN" altLang="en-US" sz="1000" dirty="0">
                <a:latin typeface="微软雅黑" panose="020B0503020204020204" charset="-122"/>
                <a:ea typeface="微软雅黑" panose="020B0503020204020204" charset="-122"/>
                <a:sym typeface="+mn-ea"/>
              </a:rPr>
              <a:t>景区运营成本降低</a:t>
            </a:r>
            <a:r>
              <a:rPr lang="zh-CN" altLang="en-US" sz="1000" b="1" dirty="0">
                <a:solidFill>
                  <a:srgbClr val="C00000"/>
                </a:solidFill>
                <a:latin typeface="微软雅黑" panose="020B0503020204020204" charset="-122"/>
                <a:ea typeface="微软雅黑" panose="020B0503020204020204" charset="-122"/>
                <a:sym typeface="+mn-ea"/>
              </a:rPr>
              <a:t>25%</a:t>
            </a:r>
            <a:endParaRPr lang="zh-CN" altLang="en-US" sz="1000" b="1" dirty="0">
              <a:solidFill>
                <a:srgbClr val="C00000"/>
              </a:solidFill>
              <a:latin typeface="微软雅黑" panose="020B0503020204020204" charset="-122"/>
              <a:ea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r>
              <a:rPr lang="zh-CN" altLang="en-US" sz="1000" b="1" dirty="0">
                <a:solidFill>
                  <a:srgbClr val="0070C0"/>
                </a:solidFill>
                <a:latin typeface="微软雅黑" panose="020B0503020204020204" charset="-122"/>
                <a:ea typeface="微软雅黑" panose="020B0503020204020204" charset="-122"/>
                <a:cs typeface="微软雅黑" panose="020B0503020204020204" charset="-122"/>
                <a:sym typeface="+mn-ea"/>
              </a:rPr>
              <a:t>智慧电力</a:t>
            </a:r>
            <a:endParaRPr lang="zh-CN" altLang="en-US" sz="1000" b="1" dirty="0">
              <a:solidFill>
                <a:srgbClr val="0070C0"/>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r>
              <a:rPr lang="zh-CN" altLang="en-US" sz="1000" dirty="0">
                <a:latin typeface="微软雅黑" panose="020B0503020204020204" charset="-122"/>
                <a:ea typeface="微软雅黑" panose="020B0503020204020204" charset="-122"/>
                <a:sym typeface="+mn-ea"/>
              </a:rPr>
              <a:t>充电站选址效率提升</a:t>
            </a:r>
            <a:r>
              <a:rPr lang="en-US" sz="1000" b="1" dirty="0">
                <a:solidFill>
                  <a:srgbClr val="C00000"/>
                </a:solidFill>
                <a:latin typeface="微软雅黑" panose="020B0503020204020204" charset="-122"/>
                <a:ea typeface="微软雅黑" panose="020B0503020204020204" charset="-122"/>
                <a:sym typeface="+mn-ea"/>
              </a:rPr>
              <a:t>80%</a:t>
            </a:r>
            <a:endParaRPr lang="en-US" sz="1000" b="1" dirty="0">
              <a:solidFill>
                <a:srgbClr val="C00000"/>
              </a:solidFill>
              <a:latin typeface="微软雅黑" panose="020B0503020204020204" charset="-122"/>
              <a:ea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r>
              <a:rPr lang="zh-CN" altLang="en-US" sz="1000" dirty="0">
                <a:latin typeface="微软雅黑" panose="020B0503020204020204" charset="-122"/>
                <a:ea typeface="微软雅黑" panose="020B0503020204020204" charset="-122"/>
                <a:sym typeface="+mn-ea"/>
              </a:rPr>
              <a:t>选址成本节约</a:t>
            </a:r>
            <a:r>
              <a:rPr lang="en-US" sz="1000" b="1" dirty="0">
                <a:solidFill>
                  <a:srgbClr val="C00000"/>
                </a:solidFill>
                <a:latin typeface="微软雅黑" panose="020B0503020204020204" charset="-122"/>
                <a:ea typeface="微软雅黑" panose="020B0503020204020204" charset="-122"/>
                <a:sym typeface="+mn-ea"/>
              </a:rPr>
              <a:t>70</a:t>
            </a:r>
            <a:r>
              <a:rPr lang="en-US" altLang="zh-CN" sz="1000" b="1" dirty="0">
                <a:solidFill>
                  <a:srgbClr val="C00000"/>
                </a:solidFill>
                <a:latin typeface="微软雅黑" panose="020B0503020204020204" charset="-122"/>
                <a:ea typeface="微软雅黑" panose="020B0503020204020204" charset="-122"/>
                <a:sym typeface="+mn-ea"/>
              </a:rPr>
              <a:t>%</a:t>
            </a:r>
            <a:endParaRPr lang="en-US" altLang="zh-CN" sz="1000" b="1" dirty="0">
              <a:solidFill>
                <a:srgbClr val="C00000"/>
              </a:solidFill>
              <a:latin typeface="微软雅黑" panose="020B0503020204020204" charset="-122"/>
              <a:ea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r>
              <a:rPr lang="zh-CN" altLang="en-US" sz="1000" b="1" dirty="0">
                <a:solidFill>
                  <a:srgbClr val="0070C0"/>
                </a:solidFill>
                <a:latin typeface="微软雅黑" panose="020B0503020204020204" charset="-122"/>
                <a:ea typeface="微软雅黑" panose="020B0503020204020204" charset="-122"/>
                <a:cs typeface="微软雅黑" panose="020B0503020204020204" charset="-122"/>
                <a:sym typeface="+mn-ea"/>
              </a:rPr>
              <a:t>智慧应急</a:t>
            </a:r>
            <a:endParaRPr lang="zh-CN" altLang="en-US" sz="1000" b="1" dirty="0">
              <a:solidFill>
                <a:srgbClr val="0070C0"/>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r>
              <a:rPr lang="zh-CN" altLang="en-US" sz="1000" b="1" dirty="0">
                <a:solidFill>
                  <a:srgbClr val="C00000"/>
                </a:solidFill>
                <a:latin typeface="微软雅黑" panose="020B0503020204020204" charset="-122"/>
                <a:ea typeface="微软雅黑" panose="020B0503020204020204" charset="-122"/>
                <a:sym typeface="+mn-ea"/>
              </a:rPr>
              <a:t>分钟级</a:t>
            </a:r>
            <a:r>
              <a:rPr lang="zh-CN" altLang="en-US" sz="1000" dirty="0">
                <a:solidFill>
                  <a:schemeClr val="tx1"/>
                </a:solidFill>
                <a:latin typeface="微软雅黑" panose="020B0503020204020204" charset="-122"/>
                <a:ea typeface="微软雅黑" panose="020B0503020204020204" charset="-122"/>
                <a:sym typeface="+mn-ea"/>
              </a:rPr>
              <a:t>获取受灾人员位置</a:t>
            </a:r>
            <a:endParaRPr lang="zh-CN" altLang="en-US" sz="1000" dirty="0">
              <a:solidFill>
                <a:schemeClr val="tx1"/>
              </a:solidFill>
              <a:latin typeface="微软雅黑" panose="020B0503020204020204" charset="-122"/>
              <a:ea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r>
              <a:rPr lang="zh-CN" altLang="en-US" sz="1000" dirty="0">
                <a:latin typeface="微软雅黑" panose="020B0503020204020204" charset="-122"/>
                <a:ea typeface="微软雅黑" panose="020B0503020204020204" charset="-122"/>
                <a:sym typeface="+mn-ea"/>
              </a:rPr>
              <a:t>累积支撑</a:t>
            </a:r>
            <a:r>
              <a:rPr lang="zh-CN" altLang="en-US" sz="1000" dirty="0">
                <a:latin typeface="微软雅黑" panose="020B0503020204020204" charset="-122"/>
                <a:ea typeface="微软雅黑" panose="020B0503020204020204" charset="-122"/>
                <a:sym typeface="+mn-ea"/>
              </a:rPr>
              <a:t>应急部完成</a:t>
            </a:r>
            <a:r>
              <a:rPr lang="en-US" sz="1000" b="1" dirty="0">
                <a:solidFill>
                  <a:srgbClr val="C00000"/>
                </a:solidFill>
                <a:latin typeface="微软雅黑" panose="020B0503020204020204" charset="-122"/>
                <a:ea typeface="微软雅黑" panose="020B0503020204020204" charset="-122"/>
                <a:sym typeface="+mn-ea"/>
              </a:rPr>
              <a:t>8场</a:t>
            </a:r>
            <a:r>
              <a:rPr lang="zh-CN" altLang="en-US" sz="1000" dirty="0">
                <a:latin typeface="微软雅黑" panose="020B0503020204020204" charset="-122"/>
                <a:ea typeface="微软雅黑" panose="020B0503020204020204" charset="-122"/>
                <a:sym typeface="+mn-ea"/>
              </a:rPr>
              <a:t>地震应急分析</a:t>
            </a:r>
            <a:endParaRPr lang="en-US" altLang="zh-CN" sz="1000" b="1" dirty="0">
              <a:solidFill>
                <a:srgbClr val="C00000"/>
              </a:solidFill>
              <a:latin typeface="微软雅黑" panose="020B0503020204020204" charset="-122"/>
              <a:ea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endParaRPr lang="zh-CN" altLang="en-US" sz="1000" b="1" dirty="0">
              <a:solidFill>
                <a:srgbClr val="0070C0"/>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ts val="0"/>
              </a:spcBef>
              <a:spcAft>
                <a:spcPts val="2400"/>
              </a:spcAft>
              <a:buClrTx/>
              <a:buSzTx/>
              <a:buFont typeface="Arial" panose="020B0604020202020204" pitchFamily="34" charset="0"/>
              <a:buNone/>
            </a:pPr>
            <a:endParaRPr lang="zh-CN" altLang="en-US" sz="1000" dirty="0">
              <a:latin typeface="微软雅黑" panose="020B0503020204020204" charset="-122"/>
              <a:ea typeface="微软雅黑" panose="020B0503020204020204" charset="-122"/>
              <a:sym typeface="+mn-ea"/>
            </a:endParaRPr>
          </a:p>
          <a:p>
            <a:pPr indent="0" algn="ctr" fontAlgn="auto">
              <a:lnSpc>
                <a:spcPct val="150000"/>
              </a:lnSpc>
              <a:spcBef>
                <a:spcPts val="0"/>
              </a:spcBef>
              <a:spcAft>
                <a:spcPts val="2400"/>
              </a:spcAft>
              <a:buClrTx/>
              <a:buSzTx/>
              <a:buFont typeface="Arial" panose="020B0604020202020204" pitchFamily="34" charset="0"/>
              <a:buNone/>
            </a:pPr>
            <a:endParaRPr lang="zh-CN" altLang="en-US" sz="1000" b="1" spc="30" dirty="0">
              <a:solidFill>
                <a:srgbClr val="6F2F9F"/>
              </a:solidFill>
              <a:latin typeface="微软雅黑" panose="020B0503020204020204" charset="-122"/>
              <a:ea typeface="微软雅黑" panose="020B0503020204020204" charset="-122"/>
              <a:cs typeface="微软雅黑" panose="020B0503020204020204" charset="-122"/>
              <a:sym typeface="+mn-ea"/>
            </a:endParaRPr>
          </a:p>
        </p:txBody>
      </p:sp>
      <p:sp>
        <p:nvSpPr>
          <p:cNvPr id="85" name="矩形 22"/>
          <p:cNvSpPr/>
          <p:nvPr>
            <p:custDataLst>
              <p:tags r:id="rId7"/>
            </p:custDataLst>
          </p:nvPr>
        </p:nvSpPr>
        <p:spPr>
          <a:xfrm>
            <a:off x="314325" y="5456555"/>
            <a:ext cx="5652135" cy="1334770"/>
          </a:xfrm>
          <a:prstGeom prst="roundRect">
            <a:avLst>
              <a:gd name="adj" fmla="val 1051"/>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b="1">
              <a:solidFill>
                <a:schemeClr val="bg1"/>
              </a:solidFill>
              <a:latin typeface="微软雅黑" panose="020B0503020204020204" charset="-122"/>
              <a:ea typeface="微软雅黑" panose="020B0503020204020204" charset="-122"/>
              <a:sym typeface="+mn-lt"/>
            </a:endParaRPr>
          </a:p>
        </p:txBody>
      </p:sp>
      <p:sp>
        <p:nvSpPr>
          <p:cNvPr id="86" name="矩形 22"/>
          <p:cNvSpPr/>
          <p:nvPr>
            <p:custDataLst>
              <p:tags r:id="rId8"/>
            </p:custDataLst>
          </p:nvPr>
        </p:nvSpPr>
        <p:spPr>
          <a:xfrm>
            <a:off x="6230620" y="5457190"/>
            <a:ext cx="5565775" cy="1334770"/>
          </a:xfrm>
          <a:prstGeom prst="roundRect">
            <a:avLst>
              <a:gd name="adj" fmla="val 1051"/>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b="1">
              <a:solidFill>
                <a:schemeClr val="bg1"/>
              </a:solidFill>
              <a:latin typeface="微软雅黑" panose="020B0503020204020204" charset="-122"/>
              <a:ea typeface="微软雅黑" panose="020B0503020204020204" charset="-122"/>
              <a:sym typeface="+mn-lt"/>
            </a:endParaRPr>
          </a:p>
        </p:txBody>
      </p:sp>
      <p:sp>
        <p:nvSpPr>
          <p:cNvPr id="87" name="文本框 86"/>
          <p:cNvSpPr txBox="1"/>
          <p:nvPr/>
        </p:nvSpPr>
        <p:spPr>
          <a:xfrm>
            <a:off x="626745" y="5522595"/>
            <a:ext cx="5339715" cy="725170"/>
          </a:xfrm>
          <a:prstGeom prst="rect">
            <a:avLst/>
          </a:prstGeom>
          <a:noFill/>
        </p:spPr>
        <p:txBody>
          <a:bodyPr wrap="square" rtlCol="0" anchor="t">
            <a:noAutofit/>
          </a:bodyPr>
          <a:p>
            <a:pPr marL="171450" indent="-171450" algn="just" fontAlgn="auto">
              <a:lnSpc>
                <a:spcPct val="150000"/>
              </a:lnSpc>
              <a:spcBef>
                <a:spcPts val="0"/>
              </a:spcBef>
              <a:spcAft>
                <a:spcPts val="0"/>
              </a:spcAft>
              <a:buFont typeface="Arial" panose="020B0604020202020204" pitchFamily="34" charset="0"/>
              <a:buChar char="•"/>
            </a:pPr>
            <a:r>
              <a:rPr kumimoji="1" lang="zh-CN" altLang="en-US" sz="1200" dirty="0">
                <a:latin typeface="微软雅黑" panose="020B0503020204020204" charset="-122"/>
                <a:ea typeface="微软雅黑" panose="020B0503020204020204" charset="-122"/>
                <a:sym typeface="+mn-ea"/>
              </a:rPr>
              <a:t>“川流智行”</a:t>
            </a:r>
            <a:r>
              <a:rPr kumimoji="1" lang="zh-CN" altLang="en-US" sz="1200" dirty="0">
                <a:latin typeface="微软雅黑" panose="020B0503020204020204" charset="-122"/>
                <a:ea typeface="微软雅黑" panose="020B0503020204020204" charset="-122"/>
              </a:rPr>
              <a:t>对内赋能</a:t>
            </a:r>
            <a:r>
              <a:rPr kumimoji="1" lang="en-US" altLang="zh-CN" sz="1200" dirty="0">
                <a:latin typeface="微软雅黑" panose="020B0503020204020204" charset="-122"/>
                <a:ea typeface="微软雅黑" panose="020B0503020204020204" charset="-122"/>
              </a:rPr>
              <a:t>5</a:t>
            </a:r>
            <a:r>
              <a:rPr kumimoji="1" lang="zh-CN" altLang="en-US" sz="1200" b="1" dirty="0">
                <a:latin typeface="微软雅黑" panose="020B0503020204020204" charset="-122"/>
                <a:ea typeface="微软雅黑" panose="020B0503020204020204" charset="-122"/>
              </a:rPr>
              <a:t>家</a:t>
            </a:r>
            <a:r>
              <a:rPr kumimoji="1" lang="zh-CN" altLang="en-US" sz="1200" dirty="0">
                <a:latin typeface="微软雅黑" panose="020B0503020204020204" charset="-122"/>
                <a:ea typeface="微软雅黑" panose="020B0503020204020204" charset="-122"/>
              </a:rPr>
              <a:t>省专公司</a:t>
            </a:r>
            <a:r>
              <a:rPr kumimoji="1" lang="en-US" altLang="zh-CN" sz="1200" dirty="0">
                <a:latin typeface="微软雅黑" panose="020B0503020204020204" charset="-122"/>
                <a:ea typeface="微软雅黑" panose="020B0503020204020204" charset="-122"/>
              </a:rPr>
              <a:t>（</a:t>
            </a:r>
            <a:r>
              <a:rPr kumimoji="1" lang="zh-CN" altLang="en-US" sz="1200" dirty="0">
                <a:latin typeface="微软雅黑" panose="020B0503020204020204" charset="-122"/>
                <a:ea typeface="微软雅黑" panose="020B0503020204020204" charset="-122"/>
              </a:rPr>
              <a:t>中移系统集成有限公司、广西移动、广东移动、浙江移动、江苏移动</a:t>
            </a:r>
            <a:r>
              <a:rPr kumimoji="1" lang="en-US" altLang="zh-CN" sz="1200" dirty="0">
                <a:latin typeface="微软雅黑" panose="020B0503020204020204" charset="-122"/>
                <a:ea typeface="微软雅黑" panose="020B0503020204020204" charset="-122"/>
              </a:rPr>
              <a:t>）</a:t>
            </a:r>
            <a:r>
              <a:rPr kumimoji="1" lang="zh-CN" altLang="en-US" sz="1200" dirty="0">
                <a:latin typeface="微软雅黑" panose="020B0503020204020204" charset="-122"/>
                <a:ea typeface="微软雅黑" panose="020B0503020204020204" charset="-122"/>
              </a:rPr>
              <a:t>，构建智寻客、慧选址、识出行、新能源产业分析、交通需求调查分析、充电站选址规划、文旅客流分析</a:t>
            </a:r>
            <a:r>
              <a:rPr kumimoji="1" lang="zh-CN" altLang="en-US" sz="1200" dirty="0">
                <a:latin typeface="微软雅黑" panose="020B0503020204020204" charset="-122"/>
                <a:ea typeface="微软雅黑" panose="020B0503020204020204" charset="-122"/>
              </a:rPr>
              <a:t>和应急</a:t>
            </a:r>
            <a:r>
              <a:rPr kumimoji="1" lang="zh-CN" altLang="en-US" sz="1200" dirty="0">
                <a:latin typeface="微软雅黑" panose="020B0503020204020204" charset="-122"/>
                <a:ea typeface="微软雅黑" panose="020B0503020204020204" charset="-122"/>
              </a:rPr>
              <a:t>救灾分析等12款智能应用。</a:t>
            </a:r>
            <a:endParaRPr kumimoji="1" lang="zh-CN" altLang="en-US" sz="1200" dirty="0">
              <a:latin typeface="微软雅黑" panose="020B0503020204020204" charset="-122"/>
              <a:ea typeface="微软雅黑" panose="020B0503020204020204" charset="-122"/>
            </a:endParaRPr>
          </a:p>
        </p:txBody>
      </p:sp>
      <p:sp>
        <p:nvSpPr>
          <p:cNvPr id="88" name="圆角矩形 24"/>
          <p:cNvSpPr txBox="1"/>
          <p:nvPr/>
        </p:nvSpPr>
        <p:spPr>
          <a:xfrm>
            <a:off x="314325" y="5456555"/>
            <a:ext cx="311785" cy="1334770"/>
          </a:xfrm>
          <a:prstGeom prst="roundRect">
            <a:avLst>
              <a:gd name="adj" fmla="val 8068"/>
            </a:avLst>
          </a:prstGeom>
          <a:solidFill>
            <a:srgbClr val="4472C4"/>
          </a:solidFill>
          <a:ln>
            <a:solidFill>
              <a:sysClr val="window" lastClr="FFFFFF"/>
            </a:solidFill>
          </a:ln>
        </p:spPr>
        <p:txBody>
          <a:bodyPr vert="horz" wrap="square" lIns="91440" tIns="45720" rIns="91440" bIns="45720" numCol="1" spcCol="0" rtlCol="0" fromWordArt="0" anchor="ctr" anchorCtr="0" forceAA="0" compatLnSpc="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rPr>
              <a:t>内部应用</a:t>
            </a:r>
            <a:endPar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9" name="圆角矩形 24"/>
          <p:cNvSpPr txBox="1"/>
          <p:nvPr/>
        </p:nvSpPr>
        <p:spPr>
          <a:xfrm>
            <a:off x="6230620" y="5456555"/>
            <a:ext cx="311785" cy="1334770"/>
          </a:xfrm>
          <a:prstGeom prst="roundRect">
            <a:avLst>
              <a:gd name="adj" fmla="val 8068"/>
            </a:avLst>
          </a:prstGeom>
          <a:solidFill>
            <a:srgbClr val="4472C4"/>
          </a:solidFill>
          <a:ln>
            <a:solidFill>
              <a:sysClr val="window" lastClr="FFFFFF"/>
            </a:solidFill>
          </a:ln>
        </p:spPr>
        <p:txBody>
          <a:bodyPr vert="horz" wrap="square" lIns="91440" tIns="45720" rIns="91440" bIns="45720" numCol="1" spcCol="0" rtlCol="0" fromWordArt="0" anchor="ctr" anchorCtr="0" forceAA="0" compatLnSpc="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rPr>
              <a:t>客户案例</a:t>
            </a:r>
            <a:endPar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92" name="文本框 91"/>
          <p:cNvSpPr txBox="1"/>
          <p:nvPr/>
        </p:nvSpPr>
        <p:spPr>
          <a:xfrm>
            <a:off x="6682740" y="5831840"/>
            <a:ext cx="5076190" cy="955040"/>
          </a:xfrm>
          <a:prstGeom prst="rect">
            <a:avLst/>
          </a:prstGeom>
          <a:noFill/>
        </p:spPr>
        <p:txBody>
          <a:bodyPr wrap="square" rtlCol="0">
            <a:noAutofit/>
          </a:bodyPr>
          <a:p>
            <a:pPr marL="171450" lvl="0" indent="-171450" algn="just" fontAlgn="auto">
              <a:lnSpc>
                <a:spcPct val="150000"/>
              </a:lnSpc>
              <a:buClrTx/>
              <a:buSzTx/>
              <a:buFont typeface="Arial" panose="020B0604020202020204" pitchFamily="34" charset="0"/>
              <a:buChar char="•"/>
            </a:pPr>
            <a:r>
              <a:rPr kumimoji="1" lang="zh-CN" altLang="en-US" sz="1200" b="1" dirty="0">
                <a:latin typeface="微软雅黑" panose="020B0503020204020204" charset="-122"/>
                <a:ea typeface="微软雅黑" panose="020B0503020204020204" charset="-122"/>
                <a:sym typeface="+mn-ea"/>
              </a:rPr>
              <a:t>方案及效益描述</a:t>
            </a:r>
            <a:r>
              <a:rPr kumimoji="1" lang="en-US" altLang="zh-CN" sz="1200" b="1" dirty="0">
                <a:latin typeface="微软雅黑" panose="020B0503020204020204" charset="-122"/>
                <a:ea typeface="微软雅黑" panose="020B0503020204020204" charset="-122"/>
                <a:sym typeface="+mn-ea"/>
              </a:rPr>
              <a:t>：</a:t>
            </a:r>
            <a:r>
              <a:rPr kumimoji="1" lang="en-US" altLang="zh-CN" sz="1000" dirty="0">
                <a:latin typeface="微软雅黑" panose="020B0503020204020204" charset="-122"/>
                <a:ea typeface="微软雅黑" panose="020B0503020204020204" charset="-122"/>
                <a:sym typeface="+mn-ea"/>
              </a:rPr>
              <a:t>“</a:t>
            </a:r>
            <a:r>
              <a:rPr kumimoji="1" lang="zh-CN" altLang="en-US" sz="1000" dirty="0">
                <a:latin typeface="微软雅黑" panose="020B0503020204020204" charset="-122"/>
                <a:ea typeface="微软雅黑" panose="020B0503020204020204" charset="-122"/>
                <a:sym typeface="+mn-ea"/>
              </a:rPr>
              <a:t>川流智行</a:t>
            </a:r>
            <a:r>
              <a:rPr kumimoji="1" lang="en-US" altLang="zh-CN" sz="1000" dirty="0">
                <a:latin typeface="微软雅黑" panose="020B0503020204020204" charset="-122"/>
                <a:ea typeface="微软雅黑" panose="020B0503020204020204" charset="-122"/>
                <a:sym typeface="+mn-ea"/>
              </a:rPr>
              <a:t>”</a:t>
            </a:r>
            <a:r>
              <a:rPr kumimoji="1" lang="zh-CN" altLang="en-US" sz="1000" dirty="0">
                <a:latin typeface="微软雅黑" panose="020B0503020204020204" charset="-122"/>
                <a:ea typeface="微软雅黑" panose="020B0503020204020204" charset="-122"/>
                <a:sym typeface="+mn-ea"/>
              </a:rPr>
              <a:t>助力东莞交通局实现短途出行人群画像识别和</a:t>
            </a:r>
            <a:r>
              <a:rPr kumimoji="1" lang="zh-CN" altLang="en-US" sz="1000" dirty="0">
                <a:latin typeface="微软雅黑" panose="020B0503020204020204" charset="-122"/>
                <a:ea typeface="微软雅黑" panose="020B0503020204020204" charset="-122"/>
                <a:sym typeface="+mn-ea"/>
              </a:rPr>
              <a:t>出行规律智能解析，通过接入业务指标分析与智能问答功能，有效破解传统交通分析效率低、规划滞后等难题。实施后，交通分析效率提升</a:t>
            </a:r>
            <a:r>
              <a:rPr kumimoji="1" lang="en-US" altLang="zh-CN" sz="1000" dirty="0">
                <a:latin typeface="微软雅黑" panose="020B0503020204020204" charset="-122"/>
                <a:ea typeface="微软雅黑" panose="020B0503020204020204" charset="-122"/>
                <a:sym typeface="+mn-ea"/>
              </a:rPr>
              <a:t>60%</a:t>
            </a:r>
            <a:r>
              <a:rPr kumimoji="1" lang="zh-CN" altLang="en-US" sz="1000" dirty="0">
                <a:latin typeface="微软雅黑" panose="020B0503020204020204" charset="-122"/>
                <a:ea typeface="微软雅黑" panose="020B0503020204020204" charset="-122"/>
                <a:sym typeface="+mn-ea"/>
              </a:rPr>
              <a:t>，交通资源优化率达</a:t>
            </a:r>
            <a:r>
              <a:rPr kumimoji="1" lang="en-US" altLang="zh-CN" sz="1000" dirty="0">
                <a:latin typeface="微软雅黑" panose="020B0503020204020204" charset="-122"/>
                <a:ea typeface="微软雅黑" panose="020B0503020204020204" charset="-122"/>
                <a:sym typeface="+mn-ea"/>
              </a:rPr>
              <a:t>70%</a:t>
            </a:r>
            <a:r>
              <a:rPr kumimoji="1" lang="zh-CN" altLang="en-US" sz="1000" dirty="0">
                <a:latin typeface="微软雅黑" panose="020B0503020204020204" charset="-122"/>
                <a:ea typeface="微软雅黑" panose="020B0503020204020204" charset="-122"/>
                <a:sym typeface="+mn-ea"/>
              </a:rPr>
              <a:t>。</a:t>
            </a:r>
            <a:endParaRPr kumimoji="1" lang="zh-CN" altLang="en-US" sz="1000" dirty="0">
              <a:latin typeface="微软雅黑" panose="020B0503020204020204" charset="-122"/>
              <a:ea typeface="微软雅黑" panose="020B0503020204020204" charset="-122"/>
              <a:sym typeface="+mn-ea"/>
            </a:endParaRPr>
          </a:p>
        </p:txBody>
      </p:sp>
      <p:sp>
        <p:nvSpPr>
          <p:cNvPr id="96" name="TextBox 35"/>
          <p:cNvSpPr/>
          <p:nvPr/>
        </p:nvSpPr>
        <p:spPr bwMode="gray">
          <a:xfrm>
            <a:off x="6683375" y="5497830"/>
            <a:ext cx="2049780" cy="429260"/>
          </a:xfrm>
          <a:prstGeom prst="rect">
            <a:avLst/>
          </a:prstGeom>
          <a:gradFill>
            <a:gsLst>
              <a:gs pos="0">
                <a:srgbClr val="08BAFC">
                  <a:alpha val="0"/>
                </a:srgbClr>
              </a:gs>
              <a:gs pos="100000">
                <a:srgbClr val="00B0F0">
                  <a:alpha val="0"/>
                </a:srgbClr>
              </a:gs>
              <a:gs pos="47000">
                <a:srgbClr val="0162C6">
                  <a:alpha val="1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171450" indent="-171450" algn="just">
              <a:lnSpc>
                <a:spcPct val="150000"/>
              </a:lnSpc>
              <a:spcBef>
                <a:spcPts val="0"/>
              </a:spcBef>
              <a:buClrTx/>
              <a:buSzTx/>
              <a:buFont typeface="Arial" panose="020B0604020202020204" pitchFamily="34" charset="0"/>
              <a:buChar char="•"/>
            </a:pPr>
            <a:r>
              <a:rPr lang="zh-CN" altLang="en-US" sz="1200" b="1" dirty="0">
                <a:solidFill>
                  <a:schemeClr val="tx1"/>
                </a:solidFill>
                <a:latin typeface="微软雅黑" panose="020B0503020204020204" charset="-122"/>
                <a:ea typeface="微软雅黑" panose="020B0503020204020204" charset="-122"/>
                <a:sym typeface="+mn-lt"/>
              </a:rPr>
              <a:t>落地项目：</a:t>
            </a:r>
            <a:r>
              <a:rPr kumimoji="1" lang="en-US" altLang="zh-CN" sz="1200" dirty="0">
                <a:solidFill>
                  <a:schemeClr val="tx1"/>
                </a:solidFill>
                <a:latin typeface="微软雅黑" panose="020B0503020204020204" charset="-122"/>
                <a:ea typeface="微软雅黑" panose="020B0503020204020204" charset="-122"/>
                <a:sym typeface="+mn-lt"/>
              </a:rPr>
              <a:t>东莞交通局</a:t>
            </a:r>
            <a:endParaRPr kumimoji="1" lang="en-US" altLang="zh-CN" sz="1200" dirty="0">
              <a:solidFill>
                <a:schemeClr val="tx1"/>
              </a:solidFill>
              <a:latin typeface="微软雅黑" panose="020B0503020204020204" charset="-122"/>
              <a:ea typeface="微软雅黑" panose="020B0503020204020204" charset="-122"/>
              <a:sym typeface="+mn-lt"/>
            </a:endParaRPr>
          </a:p>
        </p:txBody>
      </p:sp>
      <p:pic>
        <p:nvPicPr>
          <p:cNvPr id="112" name="图片 111"/>
          <p:cNvPicPr>
            <a:picLocks noChangeAspect="1"/>
          </p:cNvPicPr>
          <p:nvPr>
            <p:custDataLst>
              <p:tags r:id="rId9"/>
            </p:custDataLst>
          </p:nvPr>
        </p:nvPicPr>
        <p:blipFill>
          <a:blip r:embed="rId10"/>
          <a:stretch>
            <a:fillRect/>
          </a:stretch>
        </p:blipFill>
        <p:spPr>
          <a:xfrm>
            <a:off x="3337560" y="4606290"/>
            <a:ext cx="535305" cy="218440"/>
          </a:xfrm>
          <a:prstGeom prst="rect">
            <a:avLst/>
          </a:prstGeom>
        </p:spPr>
      </p:pic>
      <p:sp>
        <p:nvSpPr>
          <p:cNvPr id="31" name="文本框 30"/>
          <p:cNvSpPr txBox="1"/>
          <p:nvPr/>
        </p:nvSpPr>
        <p:spPr>
          <a:xfrm>
            <a:off x="3872865" y="4483100"/>
            <a:ext cx="2201545" cy="410845"/>
          </a:xfrm>
          <a:prstGeom prst="rect">
            <a:avLst/>
          </a:prstGeom>
          <a:noFill/>
        </p:spPr>
        <p:txBody>
          <a:bodyPr wrap="square" rtlCol="0">
            <a:noAutofit/>
          </a:bodyPr>
          <a:p>
            <a:pPr lvl="0" indent="0" algn="l" defTabSz="163195" fontAlgn="auto">
              <a:lnSpc>
                <a:spcPct val="150000"/>
              </a:lnSpc>
              <a:buClrTx/>
              <a:buSzTx/>
              <a:buFontTx/>
              <a:defRPr/>
            </a:pPr>
            <a:r>
              <a:rPr lang="zh-CN" altLang="en-US" sz="1000" b="1" dirty="0">
                <a:solidFill>
                  <a:schemeClr val="tx1"/>
                </a:solidFill>
                <a:latin typeface="微软雅黑" panose="020B0503020204020204" charset="-122"/>
                <a:ea typeface="微软雅黑" panose="020B0503020204020204" charset="-122"/>
                <a:cs typeface="Arial" panose="020B0604020202020204" pitchFamily="34" charset="0"/>
                <a:sym typeface="+mn-ea"/>
              </a:rPr>
              <a:t>指标问答：</a:t>
            </a:r>
            <a:r>
              <a:rPr lang="zh-CN" altLang="en-US" sz="1000" dirty="0">
                <a:latin typeface="微软雅黑" panose="020B0503020204020204" charset="-122"/>
                <a:ea typeface="微软雅黑" panose="020B0503020204020204" charset="-122"/>
                <a:cs typeface="Arial" panose="020B0604020202020204" pitchFamily="34" charset="0"/>
                <a:sym typeface="+mn-ea"/>
              </a:rPr>
              <a:t>支持</a:t>
            </a:r>
            <a:r>
              <a:rPr lang="en-US" altLang="zh-CN" sz="1000" b="1" dirty="0">
                <a:solidFill>
                  <a:srgbClr val="C00000"/>
                </a:solidFill>
                <a:latin typeface="微软雅黑" panose="020B0503020204020204" charset="-122"/>
                <a:ea typeface="微软雅黑" panose="020B0503020204020204" charset="-122"/>
                <a:cs typeface="Arial" panose="020B0604020202020204" pitchFamily="34" charset="0"/>
                <a:sym typeface="+mn-ea"/>
              </a:rPr>
              <a:t>200+</a:t>
            </a:r>
            <a:r>
              <a:rPr lang="zh-CN" altLang="en-US" sz="1000" b="1" dirty="0">
                <a:solidFill>
                  <a:srgbClr val="C00000"/>
                </a:solidFill>
                <a:latin typeface="微软雅黑" panose="020B0503020204020204" charset="-122"/>
                <a:ea typeface="微软雅黑" panose="020B0503020204020204" charset="-122"/>
                <a:cs typeface="Arial" panose="020B0604020202020204" pitchFamily="34" charset="0"/>
                <a:sym typeface="+mn-ea"/>
              </a:rPr>
              <a:t>项数据指标问答</a:t>
            </a:r>
            <a:r>
              <a:rPr lang="en-US" altLang="zh-CN" sz="1000" b="1" dirty="0">
                <a:solidFill>
                  <a:srgbClr val="C00000"/>
                </a:solidFill>
                <a:latin typeface="微软雅黑" panose="020B0503020204020204" charset="-122"/>
                <a:ea typeface="微软雅黑" panose="020B0503020204020204" charset="-122"/>
                <a:cs typeface="Arial" panose="020B0604020202020204" pitchFamily="34" charset="0"/>
                <a:sym typeface="+mn-ea"/>
              </a:rPr>
              <a:t>。</a:t>
            </a:r>
            <a:endParaRPr lang="en-US" altLang="zh-CN" sz="1000" b="1" dirty="0">
              <a:solidFill>
                <a:srgbClr val="C00000"/>
              </a:solidFill>
              <a:latin typeface="微软雅黑" panose="020B0503020204020204" charset="-122"/>
              <a:ea typeface="微软雅黑" panose="020B0503020204020204" charset="-122"/>
              <a:cs typeface="Arial" panose="020B0604020202020204" pitchFamily="34" charset="0"/>
              <a:sym typeface="+mn-ea"/>
            </a:endParaRPr>
          </a:p>
        </p:txBody>
      </p:sp>
      <p:pic>
        <p:nvPicPr>
          <p:cNvPr id="32" name="图片 31"/>
          <p:cNvPicPr>
            <a:picLocks noChangeAspect="1"/>
          </p:cNvPicPr>
          <p:nvPr>
            <p:custDataLst>
              <p:tags r:id="rId11"/>
            </p:custDataLst>
          </p:nvPr>
        </p:nvPicPr>
        <p:blipFill>
          <a:blip r:embed="rId10"/>
          <a:stretch>
            <a:fillRect/>
          </a:stretch>
        </p:blipFill>
        <p:spPr>
          <a:xfrm>
            <a:off x="3329940" y="5017770"/>
            <a:ext cx="535305" cy="218440"/>
          </a:xfrm>
          <a:prstGeom prst="rect">
            <a:avLst/>
          </a:prstGeom>
        </p:spPr>
      </p:pic>
      <p:sp>
        <p:nvSpPr>
          <p:cNvPr id="36" name="文本框 35"/>
          <p:cNvSpPr txBox="1"/>
          <p:nvPr/>
        </p:nvSpPr>
        <p:spPr>
          <a:xfrm>
            <a:off x="6607810" y="4872355"/>
            <a:ext cx="2260600" cy="410845"/>
          </a:xfrm>
          <a:prstGeom prst="rect">
            <a:avLst/>
          </a:prstGeom>
          <a:noFill/>
        </p:spPr>
        <p:txBody>
          <a:bodyPr wrap="square" rtlCol="0">
            <a:noAutofit/>
          </a:bodyPr>
          <a:p>
            <a:pPr lvl="0" indent="0" algn="l" defTabSz="163195" fontAlgn="auto">
              <a:lnSpc>
                <a:spcPct val="150000"/>
              </a:lnSpc>
              <a:buClrTx/>
              <a:buSzTx/>
              <a:buFontTx/>
              <a:defRPr/>
            </a:pPr>
            <a:r>
              <a:rPr lang="zh-CN" altLang="en-US" sz="1000" b="1" dirty="0">
                <a:latin typeface="微软雅黑" panose="020B0503020204020204" charset="-122"/>
                <a:ea typeface="微软雅黑" panose="020B0503020204020204" charset="-122"/>
                <a:cs typeface="Arial" panose="020B0604020202020204" pitchFamily="34" charset="0"/>
                <a:sym typeface="+mn-ea"/>
              </a:rPr>
              <a:t>可视化监控分析</a:t>
            </a:r>
            <a:r>
              <a:rPr lang="zh-CN" altLang="en-US" sz="1000" dirty="0">
                <a:solidFill>
                  <a:schemeClr val="tx1"/>
                </a:solidFill>
                <a:latin typeface="微软雅黑" panose="020B0503020204020204" charset="-122"/>
                <a:ea typeface="微软雅黑" panose="020B0503020204020204" charset="-122"/>
                <a:cs typeface="Arial" panose="020B0604020202020204" pitchFamily="34" charset="0"/>
                <a:sym typeface="+mn-ea"/>
              </a:rPr>
              <a:t>：</a:t>
            </a:r>
            <a:r>
              <a:rPr lang="zh-CN" altLang="en-US" sz="1000" dirty="0">
                <a:latin typeface="微软雅黑" panose="020B0503020204020204" charset="-122"/>
                <a:ea typeface="微软雅黑" panose="020B0503020204020204" charset="-122"/>
                <a:cs typeface="微软雅黑" panose="020B0503020204020204" charset="-122"/>
                <a:sym typeface="+mn-ea"/>
              </a:rPr>
              <a:t>支持</a:t>
            </a:r>
            <a:r>
              <a:rPr lang="en-US" altLang="zh-CN" sz="1000" b="1" dirty="0">
                <a:solidFill>
                  <a:srgbClr val="C00000"/>
                </a:solidFill>
                <a:latin typeface="微软雅黑" panose="020B0503020204020204" charset="-122"/>
                <a:ea typeface="微软雅黑" panose="020B0503020204020204" charset="-122"/>
                <a:cs typeface="Arial" panose="020B0604020202020204" pitchFamily="34" charset="0"/>
                <a:sym typeface="+mn-ea"/>
              </a:rPr>
              <a:t>一句话</a:t>
            </a:r>
            <a:r>
              <a:rPr lang="zh-CN" altLang="en-US" sz="1000" dirty="0">
                <a:latin typeface="微软雅黑" panose="020B0503020204020204" charset="-122"/>
                <a:ea typeface="微软雅黑" panose="020B0503020204020204" charset="-122"/>
                <a:cs typeface="微软雅黑" panose="020B0503020204020204" charset="-122"/>
                <a:sym typeface="+mn-ea"/>
              </a:rPr>
              <a:t>生成分析大屏，融合智能语音交互</a:t>
            </a:r>
            <a:r>
              <a:rPr lang="en-US" altLang="zh-CN" sz="1000" dirty="0">
                <a:latin typeface="微软雅黑" panose="020B0503020204020204" charset="-122"/>
                <a:ea typeface="微软雅黑" panose="020B0503020204020204" charset="-122"/>
                <a:cs typeface="微软雅黑" panose="020B0503020204020204" charset="-122"/>
                <a:sym typeface="+mn-ea"/>
              </a:rPr>
              <a:t>。</a:t>
            </a:r>
            <a:endParaRPr lang="en-US" altLang="zh-CN" sz="10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37" name="图片 36"/>
          <p:cNvPicPr>
            <a:picLocks noChangeAspect="1"/>
          </p:cNvPicPr>
          <p:nvPr>
            <p:custDataLst>
              <p:tags r:id="rId12"/>
            </p:custDataLst>
          </p:nvPr>
        </p:nvPicPr>
        <p:blipFill>
          <a:blip r:embed="rId10"/>
          <a:stretch>
            <a:fillRect/>
          </a:stretch>
        </p:blipFill>
        <p:spPr>
          <a:xfrm>
            <a:off x="6132830" y="4570730"/>
            <a:ext cx="449580" cy="218440"/>
          </a:xfrm>
          <a:prstGeom prst="rect">
            <a:avLst/>
          </a:prstGeom>
        </p:spPr>
      </p:pic>
      <p:sp>
        <p:nvSpPr>
          <p:cNvPr id="38" name="文本框 37"/>
          <p:cNvSpPr txBox="1"/>
          <p:nvPr/>
        </p:nvSpPr>
        <p:spPr>
          <a:xfrm>
            <a:off x="6612255" y="4443730"/>
            <a:ext cx="2322195" cy="410845"/>
          </a:xfrm>
          <a:prstGeom prst="rect">
            <a:avLst/>
          </a:prstGeom>
          <a:noFill/>
        </p:spPr>
        <p:txBody>
          <a:bodyPr wrap="square" rtlCol="0">
            <a:noAutofit/>
          </a:bodyPr>
          <a:p>
            <a:pPr lvl="0" algn="l" defTabSz="163195" fontAlgn="auto">
              <a:lnSpc>
                <a:spcPct val="150000"/>
              </a:lnSpc>
              <a:buClrTx/>
              <a:buSzTx/>
              <a:buFontTx/>
              <a:defRPr/>
            </a:pPr>
            <a:r>
              <a:rPr lang="zh-CN" altLang="en-US" sz="1000" b="1" dirty="0">
                <a:latin typeface="微软雅黑" panose="020B0503020204020204" charset="-122"/>
                <a:ea typeface="微软雅黑" panose="020B0503020204020204" charset="-122"/>
                <a:cs typeface="Arial" panose="020B0604020202020204" pitchFamily="34" charset="0"/>
                <a:sym typeface="+mn-ea"/>
              </a:rPr>
              <a:t>数据报告生成：</a:t>
            </a:r>
            <a:r>
              <a:rPr lang="zh-CN" altLang="en-US" sz="1000" dirty="0">
                <a:latin typeface="微软雅黑" panose="020B0503020204020204" charset="-122"/>
                <a:ea typeface="微软雅黑" panose="020B0503020204020204" charset="-122"/>
                <a:cs typeface="Arial" panose="020B0604020202020204" pitchFamily="34" charset="0"/>
                <a:sym typeface="+mn-ea"/>
              </a:rPr>
              <a:t>支持</a:t>
            </a:r>
            <a:r>
              <a:rPr lang="en-US" altLang="zh-CN" sz="1000" b="1" dirty="0">
                <a:solidFill>
                  <a:srgbClr val="C00000"/>
                </a:solidFill>
                <a:latin typeface="微软雅黑" panose="020B0503020204020204" charset="-122"/>
                <a:ea typeface="微软雅黑" panose="020B0503020204020204" charset="-122"/>
                <a:cs typeface="Arial" panose="020B0604020202020204" pitchFamily="34" charset="0"/>
                <a:sym typeface="+mn-ea"/>
              </a:rPr>
              <a:t>一句话</a:t>
            </a:r>
            <a:r>
              <a:rPr lang="zh-CN" altLang="en-US" sz="1000" dirty="0">
                <a:latin typeface="微软雅黑" panose="020B0503020204020204" charset="-122"/>
                <a:ea typeface="微软雅黑" panose="020B0503020204020204" charset="-122"/>
                <a:cs typeface="Arial" panose="020B0604020202020204" pitchFamily="34" charset="0"/>
                <a:sym typeface="+mn-ea"/>
              </a:rPr>
              <a:t>生成图文并茂、结构清晰专业报告</a:t>
            </a:r>
            <a:r>
              <a:rPr lang="en-US" altLang="zh-CN" sz="1000" dirty="0">
                <a:latin typeface="微软雅黑" panose="020B0503020204020204" charset="-122"/>
                <a:ea typeface="微软雅黑" panose="020B0503020204020204" charset="-122"/>
                <a:cs typeface="Arial" panose="020B0604020202020204" pitchFamily="34" charset="0"/>
                <a:sym typeface="+mn-ea"/>
              </a:rPr>
              <a:t>。</a:t>
            </a:r>
            <a:endParaRPr lang="en-US" altLang="zh-CN" sz="1000" dirty="0">
              <a:latin typeface="微软雅黑" panose="020B0503020204020204" charset="-122"/>
              <a:ea typeface="微软雅黑" panose="020B0503020204020204" charset="-122"/>
              <a:cs typeface="Arial" panose="020B0604020202020204" pitchFamily="34" charset="0"/>
              <a:sym typeface="+mn-ea"/>
            </a:endParaRPr>
          </a:p>
        </p:txBody>
      </p:sp>
      <p:pic>
        <p:nvPicPr>
          <p:cNvPr id="39" name="图片 38"/>
          <p:cNvPicPr>
            <a:picLocks noChangeAspect="1"/>
          </p:cNvPicPr>
          <p:nvPr>
            <p:custDataLst>
              <p:tags r:id="rId13"/>
            </p:custDataLst>
          </p:nvPr>
        </p:nvPicPr>
        <p:blipFill>
          <a:blip r:embed="rId10"/>
          <a:stretch>
            <a:fillRect/>
          </a:stretch>
        </p:blipFill>
        <p:spPr>
          <a:xfrm>
            <a:off x="6132830" y="5037455"/>
            <a:ext cx="449580" cy="218440"/>
          </a:xfrm>
          <a:prstGeom prst="rect">
            <a:avLst/>
          </a:prstGeom>
        </p:spPr>
      </p:pic>
      <p:sp>
        <p:nvSpPr>
          <p:cNvPr id="40" name="文本框 39"/>
          <p:cNvSpPr txBox="1"/>
          <p:nvPr/>
        </p:nvSpPr>
        <p:spPr>
          <a:xfrm>
            <a:off x="3897630" y="4893945"/>
            <a:ext cx="2200910" cy="410845"/>
          </a:xfrm>
          <a:prstGeom prst="rect">
            <a:avLst/>
          </a:prstGeom>
          <a:noFill/>
        </p:spPr>
        <p:txBody>
          <a:bodyPr wrap="square" rtlCol="0">
            <a:noAutofit/>
          </a:bodyPr>
          <a:p>
            <a:pPr lvl="0" indent="0" algn="l" defTabSz="163195" fontAlgn="auto">
              <a:lnSpc>
                <a:spcPct val="150000"/>
              </a:lnSpc>
              <a:buClrTx/>
              <a:buSzTx/>
              <a:buFontTx/>
              <a:defRPr/>
            </a:pPr>
            <a:r>
              <a:rPr lang="zh-CN" altLang="en-US" sz="1000" b="1" dirty="0">
                <a:latin typeface="微软雅黑" panose="020B0503020204020204" charset="-122"/>
                <a:ea typeface="微软雅黑" panose="020B0503020204020204" charset="-122"/>
                <a:cs typeface="Arial" panose="020B0604020202020204" pitchFamily="34" charset="0"/>
                <a:sym typeface="+mn-ea"/>
              </a:rPr>
              <a:t>知识问答：</a:t>
            </a:r>
            <a:r>
              <a:rPr lang="zh-CN" altLang="en-US" sz="1000" dirty="0">
                <a:latin typeface="微软雅黑" panose="020B0503020204020204" charset="-122"/>
                <a:ea typeface="微软雅黑" panose="020B0503020204020204" charset="-122"/>
                <a:cs typeface="Arial" panose="020B0604020202020204" pitchFamily="34" charset="0"/>
                <a:sym typeface="+mn-ea"/>
              </a:rPr>
              <a:t>基于</a:t>
            </a:r>
            <a:r>
              <a:rPr lang="zh-CN" altLang="en-US" sz="1000" b="1" dirty="0">
                <a:solidFill>
                  <a:srgbClr val="C00000"/>
                </a:solidFill>
                <a:latin typeface="微软雅黑" panose="020B0503020204020204" charset="-122"/>
                <a:ea typeface="微软雅黑" panose="020B0503020204020204" charset="-122"/>
                <a:cs typeface="Arial" panose="020B0604020202020204" pitchFamily="34" charset="0"/>
                <a:sym typeface="+mn-ea"/>
              </a:rPr>
              <a:t>2个</a:t>
            </a:r>
            <a:r>
              <a:rPr lang="zh-CN" altLang="en-US" sz="1000" dirty="0">
                <a:latin typeface="微软雅黑" panose="020B0503020204020204" charset="-122"/>
                <a:ea typeface="微软雅黑" panose="020B0503020204020204" charset="-122"/>
                <a:cs typeface="Arial" panose="020B0604020202020204" pitchFamily="34" charset="0"/>
                <a:sym typeface="+mn-ea"/>
              </a:rPr>
              <a:t>行业知识库与深度推理能力</a:t>
            </a:r>
            <a:r>
              <a:rPr lang="en-US" altLang="zh-CN" sz="1000" dirty="0">
                <a:latin typeface="微软雅黑" panose="020B0503020204020204" charset="-122"/>
                <a:ea typeface="微软雅黑" panose="020B0503020204020204" charset="-122"/>
                <a:cs typeface="Arial" panose="020B0604020202020204" pitchFamily="34" charset="0"/>
                <a:sym typeface="+mn-ea"/>
              </a:rPr>
              <a:t>。</a:t>
            </a:r>
            <a:endParaRPr lang="en-US" altLang="zh-CN" sz="1000" dirty="0">
              <a:latin typeface="微软雅黑" panose="020B0503020204020204" charset="-122"/>
              <a:ea typeface="微软雅黑" panose="020B0503020204020204" charset="-122"/>
              <a:cs typeface="Arial" panose="020B0604020202020204" pitchFamily="34" charset="0"/>
              <a:sym typeface="+mn-ea"/>
            </a:endParaRPr>
          </a:p>
        </p:txBody>
      </p:sp>
      <p:pic>
        <p:nvPicPr>
          <p:cNvPr id="41" name="图片 40"/>
          <p:cNvPicPr>
            <a:picLocks noChangeAspect="1"/>
          </p:cNvPicPr>
          <p:nvPr/>
        </p:nvPicPr>
        <p:blipFill>
          <a:blip r:embed="rId14"/>
          <a:stretch>
            <a:fillRect/>
          </a:stretch>
        </p:blipFill>
        <p:spPr>
          <a:xfrm>
            <a:off x="3646488" y="2094230"/>
            <a:ext cx="4917440" cy="2371090"/>
          </a:xfrm>
          <a:prstGeom prst="rect">
            <a:avLst/>
          </a:prstGeom>
        </p:spPr>
      </p:pic>
    </p:spTree>
  </p:cSld>
  <p:clrMapOvr>
    <a:masterClrMapping/>
  </p:clrMapOvr>
  <p:timing>
    <p:tnLst>
      <p:par>
        <p:cTn id="1" dur="indefinite" restart="never" fill="hold"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形 16"/>
          <p:cNvPicPr>
            <a:picLocks noChangeAspect="1"/>
          </p:cNvPicPr>
          <p:nvPr>
            <p:custDataLst>
              <p:tags r:id="rId1"/>
            </p:custDataLst>
          </p:nvPr>
        </p:nvPicPr>
        <p:blipFill>
          <a:blip r:embed="rId2"/>
          <a:stretch>
            <a:fillRect/>
          </a:stretch>
        </p:blipFill>
        <p:spPr>
          <a:xfrm>
            <a:off x="3317240" y="2000885"/>
            <a:ext cx="5889625" cy="3759200"/>
          </a:xfrm>
          <a:prstGeom prst="rect">
            <a:avLst/>
          </a:prstGeom>
        </p:spPr>
      </p:pic>
      <p:sp>
        <p:nvSpPr>
          <p:cNvPr id="2" name="标题 1"/>
          <p:cNvSpPr>
            <a:spLocks noGrp="1"/>
          </p:cNvSpPr>
          <p:nvPr>
            <p:ph type="title"/>
          </p:nvPr>
        </p:nvSpPr>
        <p:spPr/>
        <p:txBody>
          <a:bodyPr>
            <a:normAutofit/>
          </a:bodyPr>
          <a:lstStyle/>
          <a:p>
            <a:r>
              <a:rPr noProof="0" dirty="0">
                <a:ln>
                  <a:noFill/>
                </a:ln>
                <a:solidFill>
                  <a:srgbClr val="0070C0"/>
                </a:solidFill>
                <a:effectLst/>
                <a:uLnTx/>
                <a:uFillTx/>
                <a:cs typeface="+mn-ea"/>
                <a:sym typeface="+mn-ea"/>
              </a:rPr>
              <a:t>AI</a:t>
            </a:r>
            <a:r>
              <a:rPr lang="en-US" noProof="0" dirty="0">
                <a:ln>
                  <a:noFill/>
                </a:ln>
                <a:solidFill>
                  <a:srgbClr val="0070C0"/>
                </a:solidFill>
                <a:effectLst/>
                <a:uLnTx/>
                <a:uFillTx/>
                <a:cs typeface="+mn-ea"/>
                <a:sym typeface="+mn-ea"/>
              </a:rPr>
              <a:t>+</a:t>
            </a:r>
            <a:r>
              <a:rPr lang="zh-CN" altLang="en-US" noProof="0" dirty="0">
                <a:ln>
                  <a:noFill/>
                </a:ln>
                <a:solidFill>
                  <a:srgbClr val="0070C0"/>
                </a:solidFill>
                <a:effectLst/>
                <a:uLnTx/>
                <a:uFillTx/>
                <a:cs typeface="+mn-ea"/>
                <a:sym typeface="+mn-ea"/>
              </a:rPr>
              <a:t>经分</a:t>
            </a:r>
            <a:r>
              <a:rPr noProof="0" dirty="0">
                <a:ln>
                  <a:noFill/>
                </a:ln>
                <a:solidFill>
                  <a:srgbClr val="0070C0"/>
                </a:solidFill>
                <a:effectLst/>
                <a:uLnTx/>
                <a:uFillTx/>
                <a:cs typeface="+mn-ea"/>
                <a:sym typeface="+mn-ea"/>
              </a:rPr>
              <a:t>：</a:t>
            </a:r>
            <a:r>
              <a:rPr lang="zh-CN" altLang="en-US" dirty="0">
                <a:solidFill>
                  <a:srgbClr val="0070C0"/>
                </a:solidFill>
                <a:cs typeface="+mn-ea"/>
                <a:sym typeface="+mn-ea"/>
              </a:rPr>
              <a:t>梧桐数据分析智能体</a:t>
            </a:r>
            <a:endParaRPr lang="zh-CN" altLang="en-US" dirty="0">
              <a:solidFill>
                <a:srgbClr val="0070C0"/>
              </a:solidFill>
              <a:cs typeface="+mn-ea"/>
              <a:sym typeface="+mn-ea"/>
            </a:endParaRPr>
          </a:p>
        </p:txBody>
      </p:sp>
      <p:pic>
        <p:nvPicPr>
          <p:cNvPr id="6" name="图形 270"/>
          <p:cNvPicPr>
            <a:picLocks noChangeAspect="1"/>
          </p:cNvPicPr>
          <p:nvPr>
            <p:custDataLst>
              <p:tags r:id="rId3"/>
            </p:custDataLst>
          </p:nvPr>
        </p:nvPicPr>
        <p:blipFill>
          <a:blip r:embed="rId4"/>
          <a:stretch>
            <a:fillRect/>
          </a:stretch>
        </p:blipFill>
        <p:spPr>
          <a:xfrm>
            <a:off x="9363075" y="2000885"/>
            <a:ext cx="2432685" cy="3789680"/>
          </a:xfrm>
          <a:prstGeom prst="rect">
            <a:avLst/>
          </a:prstGeom>
        </p:spPr>
      </p:pic>
      <p:grpSp>
        <p:nvGrpSpPr>
          <p:cNvPr id="38" name="组合 37"/>
          <p:cNvGrpSpPr/>
          <p:nvPr/>
        </p:nvGrpSpPr>
        <p:grpSpPr>
          <a:xfrm>
            <a:off x="0" y="707390"/>
            <a:ext cx="12192635" cy="935990"/>
            <a:chOff x="0" y="1114"/>
            <a:chExt cx="19201" cy="1474"/>
          </a:xfrm>
        </p:grpSpPr>
        <p:sp>
          <p:nvSpPr>
            <p:cNvPr id="58" name="文本框 57"/>
            <p:cNvSpPr txBox="1"/>
            <p:nvPr/>
          </p:nvSpPr>
          <p:spPr>
            <a:xfrm>
              <a:off x="1" y="1114"/>
              <a:ext cx="19200" cy="1474"/>
            </a:xfrm>
            <a:prstGeom prst="rect">
              <a:avLst/>
            </a:prstGeom>
            <a:solidFill>
              <a:srgbClr val="E8EAF1"/>
            </a:solidFill>
          </p:spPr>
          <p:txBody>
            <a:bodyPr wrap="square" lIns="359964" tIns="46795" rIns="359964" bIns="46795" rtlCol="0" anchor="ctr" anchorCtr="0">
              <a:noAutofit/>
            </a:bodyPr>
            <a:lstStyle>
              <a:defPPr>
                <a:defRPr lang="en-US"/>
              </a:defPPr>
              <a:lvl1pPr indent="457200">
                <a:lnSpc>
                  <a:spcPct val="120000"/>
                </a:lnSpc>
                <a:defRPr sz="1600" b="1">
                  <a:solidFill>
                    <a:srgbClr val="0070C0"/>
                  </a:solidFill>
                  <a:latin typeface="微软雅黑" panose="020B0503020204020204" charset="-122"/>
                  <a:ea typeface="微软雅黑" panose="020B0503020204020204" charset="-122"/>
                  <a:cs typeface="+mn-ea"/>
                </a:defRPr>
              </a:lvl1pPr>
            </a:lstStyle>
            <a:p>
              <a:pPr lvl="0" algn="just" defTabSz="457200">
                <a:spcBef>
                  <a:spcPts val="0"/>
                </a:spcBef>
                <a:spcAft>
                  <a:spcPts val="0"/>
                </a:spcAft>
                <a:buClrTx/>
                <a:buSzTx/>
                <a:buFontTx/>
                <a:defRPr/>
              </a:pPr>
              <a:endParaRPr lang="zh-CN" altLang="en-US" noProof="0" dirty="0">
                <a:ln>
                  <a:noFill/>
                </a:ln>
                <a:effectLst/>
                <a:uLnTx/>
                <a:uFillTx/>
                <a:sym typeface="+mn-lt"/>
              </a:endParaRPr>
            </a:p>
          </p:txBody>
        </p:sp>
        <p:sp>
          <p:nvSpPr>
            <p:cNvPr id="59" name="文本框 58"/>
            <p:cNvSpPr txBox="1"/>
            <p:nvPr/>
          </p:nvSpPr>
          <p:spPr>
            <a:xfrm>
              <a:off x="0" y="1274"/>
              <a:ext cx="19201" cy="1154"/>
            </a:xfrm>
            <a:prstGeom prst="rect">
              <a:avLst/>
            </a:prstGeom>
            <a:noFill/>
            <a:extLst>
              <a:ext uri="{909E8E84-426E-40DD-AFC4-6F175D3DCCD1}">
                <a14:hiddenFill xmlns:a14="http://schemas.microsoft.com/office/drawing/2010/main">
                  <a:solidFill>
                    <a:srgbClr val="BFE5FF">
                      <a:alpha val="36000"/>
                    </a:srgbClr>
                  </a:solidFill>
                </a14:hiddenFill>
              </a:ext>
            </a:extLst>
          </p:spPr>
          <p:txBody>
            <a:bodyPr wrap="square" lIns="180000" rIns="180000" rtlCol="0">
              <a:noAutofit/>
            </a:bodyPr>
            <a:lstStyle/>
            <a:p>
              <a:pPr marR="0" lvl="0" indent="360045" algn="l" defTabSz="457200" rtl="0" fontAlgn="auto">
                <a:lnSpc>
                  <a:spcPct val="140000"/>
                </a:lnSpc>
                <a:spcBef>
                  <a:spcPts val="0"/>
                </a:spcBef>
                <a:spcAft>
                  <a:spcPts val="0"/>
                </a:spcAft>
                <a:buClrTx/>
                <a:buSzTx/>
                <a:buFontTx/>
                <a:buNone/>
                <a:defRPr/>
              </a:pPr>
              <a:r>
                <a:rPr lang="zh-CN" altLang="en-US" sz="1400" b="1" dirty="0">
                  <a:solidFill>
                    <a:srgbClr val="C00000"/>
                  </a:solidFill>
                  <a:cs typeface="+mn-ea"/>
                  <a:sym typeface="+mn-ea"/>
                </a:rPr>
                <a:t>梧桐数据分析智能体</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是基于中国移动九天大模型在数据分析领域专门增强的原生数据助理，通过</a:t>
              </a:r>
              <a:r>
                <a:rPr lang="zh-CN" altLang="en-US" sz="1400" b="1" dirty="0">
                  <a:solidFill>
                    <a:srgbClr val="C00000"/>
                  </a:solidFill>
                  <a:cs typeface="+mn-ea"/>
                  <a:sym typeface="+mn-ea"/>
                </a:rPr>
                <a:t>自然语言交互实现NL2SQL、数据问答、分析、洞察等</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多维度的大模型智能分析应用，适用于业务变化较快、数据分析时效性强的一线业务场景。</a:t>
              </a:r>
              <a:endParaRPr lang="zh-CN" altLang="en-US" sz="1400" b="1" dirty="0">
                <a:solidFill>
                  <a:srgbClr val="0070C0"/>
                </a:solidFill>
                <a:cs typeface="+mn-ea"/>
                <a:sym typeface="+mn-ea"/>
              </a:endParaRPr>
            </a:p>
            <a:p>
              <a:pPr marR="0" lvl="0" indent="360045" algn="l" defTabSz="457200" rtl="0" fontAlgn="auto">
                <a:lnSpc>
                  <a:spcPct val="140000"/>
                </a:lnSpc>
                <a:spcBef>
                  <a:spcPts val="0"/>
                </a:spcBef>
                <a:spcAft>
                  <a:spcPts val="0"/>
                </a:spcAft>
                <a:buClrTx/>
                <a:buSzTx/>
                <a:buFontTx/>
                <a:buNone/>
                <a:defRPr/>
              </a:pP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p:txBody>
        </p:sp>
      </p:grpSp>
      <p:sp>
        <p:nvSpPr>
          <p:cNvPr id="60" name="任意多边形: 形状 258"/>
          <p:cNvSpPr txBox="1"/>
          <p:nvPr/>
        </p:nvSpPr>
        <p:spPr>
          <a:xfrm>
            <a:off x="9916478" y="1658938"/>
            <a:ext cx="1325880" cy="34920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应用成效</a:t>
            </a:r>
            <a:endParaRPr lang="zh-CN" altLang="en-US" sz="1400" b="1" kern="0" noProof="0" dirty="0">
              <a:ln>
                <a:noFill/>
              </a:ln>
              <a:solidFill>
                <a:prstClr val="white"/>
              </a:solidFill>
              <a:effectLst/>
              <a:uLnTx/>
              <a:uFillTx/>
              <a:latin typeface="微软雅黑" panose="020B0503020204020204" charset="-122"/>
              <a:ea typeface="微软雅黑" panose="020B0503020204020204" charset="-122"/>
              <a:cs typeface="+mn-ea"/>
              <a:sym typeface="+mn-ea"/>
            </a:endParaRPr>
          </a:p>
        </p:txBody>
      </p:sp>
      <p:sp>
        <p:nvSpPr>
          <p:cNvPr id="61" name="任意多边形: 形状 34"/>
          <p:cNvSpPr txBox="1"/>
          <p:nvPr/>
        </p:nvSpPr>
        <p:spPr>
          <a:xfrm>
            <a:off x="1067458" y="1658938"/>
            <a:ext cx="1496649" cy="34920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企业痛点</a:t>
            </a:r>
            <a:endParaRPr lang="zh-CN" altLang="en-US" sz="1400" b="1" dirty="0">
              <a:solidFill>
                <a:schemeClr val="bg1"/>
              </a:solidFill>
              <a:latin typeface="微软雅黑" panose="020B0503020204020204" charset="-122"/>
              <a:ea typeface="微软雅黑" panose="020B0503020204020204" charset="-122"/>
              <a:sym typeface="+mn-ea"/>
            </a:endParaRPr>
          </a:p>
        </p:txBody>
      </p:sp>
      <p:pic>
        <p:nvPicPr>
          <p:cNvPr id="69" name="图形 6"/>
          <p:cNvPicPr>
            <a:picLocks noChangeAspect="1"/>
          </p:cNvPicPr>
          <p:nvPr>
            <p:custDataLst>
              <p:tags r:id="rId5"/>
            </p:custDataLst>
          </p:nvPr>
        </p:nvPicPr>
        <p:blipFill>
          <a:blip r:embed="rId6"/>
          <a:stretch>
            <a:fillRect/>
          </a:stretch>
        </p:blipFill>
        <p:spPr>
          <a:xfrm>
            <a:off x="477520" y="2000885"/>
            <a:ext cx="2676525" cy="3779520"/>
          </a:xfrm>
          <a:prstGeom prst="rect">
            <a:avLst/>
          </a:prstGeom>
        </p:spPr>
      </p:pic>
      <p:sp>
        <p:nvSpPr>
          <p:cNvPr id="70" name="任意多边形: 形状 34"/>
          <p:cNvSpPr txBox="1"/>
          <p:nvPr/>
        </p:nvSpPr>
        <p:spPr>
          <a:xfrm>
            <a:off x="5396888" y="1658938"/>
            <a:ext cx="1496649" cy="34920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数智方案</a:t>
            </a:r>
            <a:endParaRPr lang="zh-CN" altLang="en-US" sz="1400" b="1" dirty="0">
              <a:solidFill>
                <a:schemeClr val="bg1"/>
              </a:solidFill>
              <a:latin typeface="微软雅黑" panose="020B0503020204020204" charset="-122"/>
              <a:ea typeface="微软雅黑" panose="020B0503020204020204" charset="-122"/>
              <a:sym typeface="+mn-ea"/>
            </a:endParaRPr>
          </a:p>
        </p:txBody>
      </p:sp>
      <p:sp>
        <p:nvSpPr>
          <p:cNvPr id="76" name="文本框 75"/>
          <p:cNvSpPr txBox="1"/>
          <p:nvPr>
            <p:custDataLst>
              <p:tags r:id="rId7"/>
            </p:custDataLst>
          </p:nvPr>
        </p:nvSpPr>
        <p:spPr>
          <a:xfrm>
            <a:off x="4641850" y="2014220"/>
            <a:ext cx="3173730" cy="3667760"/>
          </a:xfrm>
          <a:prstGeom prst="roundRect">
            <a:avLst>
              <a:gd name="adj" fmla="val 3799"/>
            </a:avLst>
          </a:prstGeom>
          <a:solidFill>
            <a:srgbClr val="F1FBFF"/>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t" anchorCtr="0"/>
          <a:lstStyle>
            <a:defPPr>
              <a:defRPr lang="zh-CN"/>
            </a:defPPr>
            <a:lvl1pPr marR="0" lvl="0" indent="0" algn="ctr" defTabSz="457200" fontAlgn="auto">
              <a:lnSpc>
                <a:spcPct val="100000"/>
              </a:lnSpc>
              <a:spcBef>
                <a:spcPts val="0"/>
              </a:spcBef>
              <a:spcAft>
                <a:spcPts val="0"/>
              </a:spcAft>
              <a:buClrTx/>
              <a:buSzTx/>
              <a:buFontTx/>
              <a:buNone/>
              <a:defRPr kumimoji="1" sz="1000" b="0" i="0" u="none" strike="noStrike" cap="none" spc="0" normalizeH="0" baseline="0">
                <a:ln>
                  <a:noFill/>
                </a:ln>
                <a:solidFill>
                  <a:schemeClr val="tx1"/>
                </a:solidFill>
                <a:effectLst/>
                <a:uLnTx/>
                <a:uFillTx/>
                <a:latin typeface="微软雅黑" panose="020B0503020204020204" charset="-122"/>
                <a:ea typeface="微软雅黑" panose="020B0503020204020204" charset="-122"/>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lnSpc>
                <a:spcPct val="130000"/>
              </a:lnSpc>
              <a:buFont typeface="Wingdings" panose="05000000000000000000" charset="0"/>
            </a:pPr>
            <a:endParaRPr kumimoji="1" lang="zh-CN" altLang="en-US" sz="1400" b="0" i="0" u="none" strike="noStrike" kern="1200" cap="none" spc="0" normalizeH="0" baseline="0" noProof="0" dirty="0">
              <a:ln>
                <a:noFill/>
              </a:ln>
              <a:solidFill>
                <a:srgbClr val="4472C4"/>
              </a:solidFill>
              <a:effectLst/>
              <a:uLnTx/>
              <a:uFillTx/>
              <a:sym typeface="+mn-ea"/>
            </a:endParaRPr>
          </a:p>
        </p:txBody>
      </p:sp>
      <p:sp>
        <p:nvSpPr>
          <p:cNvPr id="77" name="圆角矩形 24"/>
          <p:cNvSpPr/>
          <p:nvPr/>
        </p:nvSpPr>
        <p:spPr bwMode="auto">
          <a:xfrm>
            <a:off x="5374323" y="2018030"/>
            <a:ext cx="1708785" cy="370840"/>
          </a:xfrm>
          <a:prstGeom prst="roundRect">
            <a:avLst>
              <a:gd name="adj" fmla="val 0"/>
            </a:avLst>
          </a:prstGeom>
          <a:noFill/>
          <a:ln w="25400" cap="flat" cmpd="sng" algn="ctr">
            <a:no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p>
            <a:pPr lvl="0" algn="ctr" defTabSz="457200">
              <a:spcBef>
                <a:spcPts val="0"/>
              </a:spcBef>
              <a:spcAft>
                <a:spcPts val="0"/>
              </a:spcAft>
              <a:buClrTx/>
              <a:buSzTx/>
              <a:buFontTx/>
              <a:defRPr/>
            </a:pPr>
            <a:r>
              <a:rPr lang="zh-CN" altLang="en-US" sz="1200" b="1" kern="0" noProof="0" dirty="0">
                <a:ln>
                  <a:noFill/>
                </a:ln>
                <a:solidFill>
                  <a:srgbClr val="4472C4"/>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企业级</a:t>
            </a:r>
            <a:r>
              <a:rPr lang="en-US" altLang="zh-CN" sz="1200" b="1" kern="0" noProof="0" dirty="0">
                <a:ln>
                  <a:noFill/>
                </a:ln>
                <a:solidFill>
                  <a:srgbClr val="4472C4"/>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AI</a:t>
            </a:r>
            <a:r>
              <a:rPr lang="zh-CN" altLang="en-US" sz="1200" b="1" kern="0" noProof="0" dirty="0">
                <a:ln>
                  <a:noFill/>
                </a:ln>
                <a:solidFill>
                  <a:srgbClr val="4472C4"/>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决策大脑</a:t>
            </a:r>
            <a:endParaRPr lang="zh-CN" altLang="en-US" sz="1200" b="1" kern="0" noProof="0" dirty="0">
              <a:ln>
                <a:noFill/>
              </a:ln>
              <a:solidFill>
                <a:srgbClr val="4472C4"/>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nvGrpSpPr>
          <p:cNvPr id="96" name="组合 95"/>
          <p:cNvGrpSpPr/>
          <p:nvPr/>
        </p:nvGrpSpPr>
        <p:grpSpPr>
          <a:xfrm rot="0">
            <a:off x="3321050" y="2263775"/>
            <a:ext cx="824865" cy="3274695"/>
            <a:chOff x="473" y="3823"/>
            <a:chExt cx="1299" cy="5157"/>
          </a:xfrm>
        </p:grpSpPr>
        <p:grpSp>
          <p:nvGrpSpPr>
            <p:cNvPr id="97" name="组合 96"/>
            <p:cNvGrpSpPr/>
            <p:nvPr/>
          </p:nvGrpSpPr>
          <p:grpSpPr>
            <a:xfrm>
              <a:off x="569" y="3823"/>
              <a:ext cx="1108" cy="1028"/>
              <a:chOff x="591" y="3823"/>
              <a:chExt cx="1108" cy="1028"/>
            </a:xfrm>
          </p:grpSpPr>
          <p:pic>
            <p:nvPicPr>
              <p:cNvPr id="98" name="图片 97"/>
              <p:cNvPicPr>
                <a:picLocks noChangeAspect="1"/>
              </p:cNvPicPr>
              <p:nvPr/>
            </p:nvPicPr>
            <p:blipFill>
              <a:blip r:embed="rId8"/>
              <a:stretch>
                <a:fillRect/>
              </a:stretch>
            </p:blipFill>
            <p:spPr>
              <a:xfrm>
                <a:off x="799" y="3823"/>
                <a:ext cx="692" cy="686"/>
              </a:xfrm>
              <a:prstGeom prst="rect">
                <a:avLst/>
              </a:prstGeom>
            </p:spPr>
          </p:pic>
          <p:sp>
            <p:nvSpPr>
              <p:cNvPr id="100" name="文本框 99"/>
              <p:cNvSpPr txBox="1"/>
              <p:nvPr/>
            </p:nvSpPr>
            <p:spPr>
              <a:xfrm>
                <a:off x="591" y="4370"/>
                <a:ext cx="1108" cy="481"/>
              </a:xfrm>
              <a:prstGeom prst="rect">
                <a:avLst/>
              </a:prstGeom>
              <a:noFill/>
            </p:spPr>
            <p:txBody>
              <a:bodyPr wrap="square" rtlCol="0">
                <a:spAutoFit/>
              </a:bodyPr>
              <a:lstStyle/>
              <a:p>
                <a:pPr algn="ctr"/>
                <a:r>
                  <a:rPr kumimoji="1" lang="zh-CN" altLang="en-US" sz="1000">
                    <a:latin typeface="微软雅黑" panose="020B0503020204020204" charset="-122"/>
                    <a:ea typeface="微软雅黑" panose="020B0503020204020204" charset="-122"/>
                    <a:cs typeface="微软雅黑" panose="020B0503020204020204" charset="-122"/>
                  </a:rPr>
                  <a:t>一线</a:t>
                </a:r>
                <a:endParaRPr kumimoji="1" lang="zh-CN" altLang="en-US" sz="1000">
                  <a:latin typeface="微软雅黑" panose="020B0503020204020204" charset="-122"/>
                  <a:ea typeface="微软雅黑" panose="020B0503020204020204" charset="-122"/>
                  <a:cs typeface="微软雅黑" panose="020B0503020204020204" charset="-122"/>
                </a:endParaRPr>
              </a:p>
              <a:p>
                <a:pPr algn="ctr"/>
                <a:r>
                  <a:rPr kumimoji="1" lang="zh-CN" altLang="en-US" sz="1000">
                    <a:latin typeface="微软雅黑" panose="020B0503020204020204" charset="-122"/>
                    <a:ea typeface="微软雅黑" panose="020B0503020204020204" charset="-122"/>
                    <a:cs typeface="微软雅黑" panose="020B0503020204020204" charset="-122"/>
                  </a:rPr>
                  <a:t>业务人员</a:t>
                </a:r>
                <a:endParaRPr kumimoji="1" lang="zh-CN" altLang="en-US" sz="1000">
                  <a:latin typeface="微软雅黑" panose="020B0503020204020204" charset="-122"/>
                  <a:ea typeface="微软雅黑" panose="020B0503020204020204" charset="-122"/>
                  <a:cs typeface="微软雅黑" panose="020B0503020204020204" charset="-122"/>
                </a:endParaRPr>
              </a:p>
            </p:txBody>
          </p:sp>
        </p:grpSp>
        <p:grpSp>
          <p:nvGrpSpPr>
            <p:cNvPr id="107" name="组合 106"/>
            <p:cNvGrpSpPr/>
            <p:nvPr/>
          </p:nvGrpSpPr>
          <p:grpSpPr>
            <a:xfrm>
              <a:off x="473" y="5805"/>
              <a:ext cx="1299" cy="1223"/>
              <a:chOff x="473" y="5763"/>
              <a:chExt cx="1299" cy="1223"/>
            </a:xfrm>
          </p:grpSpPr>
          <p:pic>
            <p:nvPicPr>
              <p:cNvPr id="119" name="图片 118"/>
              <p:cNvPicPr>
                <a:picLocks noChangeAspect="1"/>
              </p:cNvPicPr>
              <p:nvPr/>
            </p:nvPicPr>
            <p:blipFill>
              <a:blip r:embed="rId9"/>
              <a:stretch>
                <a:fillRect/>
              </a:stretch>
            </p:blipFill>
            <p:spPr>
              <a:xfrm>
                <a:off x="663" y="5763"/>
                <a:ext cx="920" cy="671"/>
              </a:xfrm>
              <a:prstGeom prst="rect">
                <a:avLst/>
              </a:prstGeom>
            </p:spPr>
          </p:pic>
          <p:sp>
            <p:nvSpPr>
              <p:cNvPr id="124" name="文本框 123"/>
              <p:cNvSpPr txBox="1"/>
              <p:nvPr/>
            </p:nvSpPr>
            <p:spPr>
              <a:xfrm>
                <a:off x="473" y="6358"/>
                <a:ext cx="1299" cy="628"/>
              </a:xfrm>
              <a:prstGeom prst="rect">
                <a:avLst/>
              </a:prstGeom>
              <a:noFill/>
            </p:spPr>
            <p:txBody>
              <a:bodyPr wrap="square" rtlCol="0">
                <a:spAutoFit/>
              </a:bodyPr>
              <a:lstStyle/>
              <a:p>
                <a:pPr algn="ctr"/>
                <a:r>
                  <a:rPr kumimoji="1" lang="zh-CN" altLang="en-US" sz="1000">
                    <a:latin typeface="微软雅黑" panose="020B0503020204020204" charset="-122"/>
                    <a:ea typeface="微软雅黑" panose="020B0503020204020204" charset="-122"/>
                    <a:cs typeface="微软雅黑" panose="020B0503020204020204" charset="-122"/>
                  </a:rPr>
                  <a:t>运营</a:t>
                </a:r>
                <a:r>
                  <a:rPr kumimoji="1" lang="en-US" altLang="zh-CN" sz="1000">
                    <a:latin typeface="微软雅黑" panose="020B0503020204020204" charset="-122"/>
                    <a:ea typeface="微软雅黑" panose="020B0503020204020204" charset="-122"/>
                    <a:cs typeface="微软雅黑" panose="020B0503020204020204" charset="-122"/>
                  </a:rPr>
                  <a:t>/</a:t>
                </a:r>
                <a:r>
                  <a:rPr kumimoji="1" lang="zh-CN" altLang="en-US" sz="1000">
                    <a:latin typeface="微软雅黑" panose="020B0503020204020204" charset="-122"/>
                    <a:ea typeface="微软雅黑" panose="020B0503020204020204" charset="-122"/>
                    <a:cs typeface="微软雅黑" panose="020B0503020204020204" charset="-122"/>
                  </a:rPr>
                  <a:t>数据</a:t>
                </a:r>
                <a:endParaRPr kumimoji="1" lang="zh-CN" altLang="en-US" sz="1000">
                  <a:latin typeface="微软雅黑" panose="020B0503020204020204" charset="-122"/>
                  <a:ea typeface="微软雅黑" panose="020B0503020204020204" charset="-122"/>
                  <a:cs typeface="微软雅黑" panose="020B0503020204020204" charset="-122"/>
                </a:endParaRPr>
              </a:p>
              <a:p>
                <a:pPr algn="ctr"/>
                <a:r>
                  <a:rPr kumimoji="1" lang="zh-CN" altLang="en-US" sz="1000">
                    <a:latin typeface="微软雅黑" panose="020B0503020204020204" charset="-122"/>
                    <a:ea typeface="微软雅黑" panose="020B0503020204020204" charset="-122"/>
                    <a:cs typeface="微软雅黑" panose="020B0503020204020204" charset="-122"/>
                  </a:rPr>
                  <a:t>分析师</a:t>
                </a:r>
                <a:endParaRPr kumimoji="1" lang="zh-CN" altLang="en-US" sz="1000">
                  <a:latin typeface="微软雅黑" panose="020B0503020204020204" charset="-122"/>
                  <a:ea typeface="微软雅黑" panose="020B0503020204020204" charset="-122"/>
                  <a:cs typeface="微软雅黑" panose="020B0503020204020204" charset="-122"/>
                </a:endParaRPr>
              </a:p>
            </p:txBody>
          </p:sp>
        </p:grpSp>
        <p:grpSp>
          <p:nvGrpSpPr>
            <p:cNvPr id="138" name="组合 137"/>
            <p:cNvGrpSpPr/>
            <p:nvPr/>
          </p:nvGrpSpPr>
          <p:grpSpPr>
            <a:xfrm>
              <a:off x="639" y="7800"/>
              <a:ext cx="904" cy="1180"/>
              <a:chOff x="569" y="7800"/>
              <a:chExt cx="904" cy="1180"/>
            </a:xfrm>
          </p:grpSpPr>
          <p:pic>
            <p:nvPicPr>
              <p:cNvPr id="142" name="图片 141"/>
              <p:cNvPicPr>
                <a:picLocks noChangeAspect="1"/>
              </p:cNvPicPr>
              <p:nvPr/>
            </p:nvPicPr>
            <p:blipFill>
              <a:blip r:embed="rId10"/>
              <a:stretch>
                <a:fillRect/>
              </a:stretch>
            </p:blipFill>
            <p:spPr>
              <a:xfrm>
                <a:off x="721" y="7800"/>
                <a:ext cx="664" cy="643"/>
              </a:xfrm>
              <a:prstGeom prst="rect">
                <a:avLst/>
              </a:prstGeom>
            </p:spPr>
          </p:pic>
          <p:sp>
            <p:nvSpPr>
              <p:cNvPr id="145" name="文本框 144"/>
              <p:cNvSpPr txBox="1"/>
              <p:nvPr/>
            </p:nvSpPr>
            <p:spPr>
              <a:xfrm>
                <a:off x="569" y="8352"/>
                <a:ext cx="904" cy="628"/>
              </a:xfrm>
              <a:prstGeom prst="rect">
                <a:avLst/>
              </a:prstGeom>
              <a:noFill/>
            </p:spPr>
            <p:txBody>
              <a:bodyPr wrap="square" rtlCol="0">
                <a:spAutoFit/>
              </a:bodyPr>
              <a:lstStyle/>
              <a:p>
                <a:pPr algn="ctr"/>
                <a:r>
                  <a:rPr kumimoji="1" lang="zh-CN" altLang="en-US" sz="1000">
                    <a:latin typeface="微软雅黑" panose="020B0503020204020204" charset="-122"/>
                    <a:ea typeface="微软雅黑" panose="020B0503020204020204" charset="-122"/>
                    <a:cs typeface="微软雅黑" panose="020B0503020204020204" charset="-122"/>
                  </a:rPr>
                  <a:t>领导</a:t>
                </a:r>
                <a:endParaRPr kumimoji="1" lang="zh-CN" altLang="en-US" sz="1000">
                  <a:latin typeface="微软雅黑" panose="020B0503020204020204" charset="-122"/>
                  <a:ea typeface="微软雅黑" panose="020B0503020204020204" charset="-122"/>
                  <a:cs typeface="微软雅黑" panose="020B0503020204020204" charset="-122"/>
                </a:endParaRPr>
              </a:p>
              <a:p>
                <a:pPr algn="ctr"/>
                <a:r>
                  <a:rPr kumimoji="1" lang="zh-CN" altLang="en-US" sz="1000">
                    <a:latin typeface="微软雅黑" panose="020B0503020204020204" charset="-122"/>
                    <a:ea typeface="微软雅黑" panose="020B0503020204020204" charset="-122"/>
                    <a:cs typeface="微软雅黑" panose="020B0503020204020204" charset="-122"/>
                  </a:rPr>
                  <a:t>管理者</a:t>
                </a:r>
                <a:endParaRPr kumimoji="1" lang="zh-CN" altLang="en-US" sz="1000">
                  <a:latin typeface="微软雅黑" panose="020B0503020204020204" charset="-122"/>
                  <a:ea typeface="微软雅黑" panose="020B0503020204020204" charset="-122"/>
                  <a:cs typeface="微软雅黑" panose="020B0503020204020204" charset="-122"/>
                </a:endParaRPr>
              </a:p>
            </p:txBody>
          </p:sp>
        </p:grpSp>
      </p:grpSp>
      <p:cxnSp>
        <p:nvCxnSpPr>
          <p:cNvPr id="150" name="直线连接符 12"/>
          <p:cNvCxnSpPr/>
          <p:nvPr/>
        </p:nvCxnSpPr>
        <p:spPr>
          <a:xfrm>
            <a:off x="4071620" y="2268220"/>
            <a:ext cx="0" cy="3265805"/>
          </a:xfrm>
          <a:prstGeom prst="line">
            <a:avLst/>
          </a:prstGeom>
          <a:ln w="25400">
            <a:solidFill>
              <a:srgbClr val="4472C4"/>
            </a:solidFill>
            <a:prstDash val="dash"/>
          </a:ln>
        </p:spPr>
        <p:style>
          <a:lnRef idx="1">
            <a:schemeClr val="accent1"/>
          </a:lnRef>
          <a:fillRef idx="0">
            <a:schemeClr val="accent1"/>
          </a:fillRef>
          <a:effectRef idx="0">
            <a:schemeClr val="accent1"/>
          </a:effectRef>
          <a:fontRef idx="minor">
            <a:schemeClr val="tx1"/>
          </a:fontRef>
        </p:style>
      </p:cxnSp>
      <p:grpSp>
        <p:nvGrpSpPr>
          <p:cNvPr id="151" name="组合 150"/>
          <p:cNvGrpSpPr/>
          <p:nvPr/>
        </p:nvGrpSpPr>
        <p:grpSpPr>
          <a:xfrm rot="0">
            <a:off x="4008755" y="2606040"/>
            <a:ext cx="808355" cy="2590800"/>
            <a:chOff x="1916" y="4167"/>
            <a:chExt cx="1273" cy="4080"/>
          </a:xfrm>
        </p:grpSpPr>
        <p:grpSp>
          <p:nvGrpSpPr>
            <p:cNvPr id="153" name="组合 152"/>
            <p:cNvGrpSpPr/>
            <p:nvPr/>
          </p:nvGrpSpPr>
          <p:grpSpPr>
            <a:xfrm>
              <a:off x="1916" y="4167"/>
              <a:ext cx="1273" cy="1265"/>
              <a:chOff x="1916" y="4167"/>
              <a:chExt cx="1273" cy="1265"/>
            </a:xfrm>
          </p:grpSpPr>
          <p:sp>
            <p:nvSpPr>
              <p:cNvPr id="155" name="文本框 154"/>
              <p:cNvSpPr txBox="1"/>
              <p:nvPr/>
            </p:nvSpPr>
            <p:spPr>
              <a:xfrm>
                <a:off x="1916" y="4167"/>
                <a:ext cx="1273" cy="628"/>
              </a:xfrm>
              <a:prstGeom prst="rect">
                <a:avLst/>
              </a:prstGeom>
              <a:noFill/>
            </p:spPr>
            <p:txBody>
              <a:bodyPr wrap="square" rtlCol="0">
                <a:spAutoFit/>
              </a:bodyPr>
              <a:lstStyle/>
              <a:p>
                <a:pPr algn="ctr"/>
                <a:r>
                  <a:rPr kumimoji="1" lang="zh-CN" altLang="en-US" sz="1000">
                    <a:latin typeface="微软雅黑" panose="020B0503020204020204" charset="-122"/>
                    <a:ea typeface="微软雅黑" panose="020B0503020204020204" charset="-122"/>
                    <a:cs typeface="微软雅黑" panose="020B0503020204020204" charset="-122"/>
                  </a:rPr>
                  <a:t>对话式</a:t>
                </a:r>
                <a:endParaRPr kumimoji="1" lang="en-US" altLang="zh-CN" sz="1000">
                  <a:latin typeface="微软雅黑" panose="020B0503020204020204" charset="-122"/>
                  <a:ea typeface="微软雅黑" panose="020B0503020204020204" charset="-122"/>
                  <a:cs typeface="微软雅黑" panose="020B0503020204020204" charset="-122"/>
                </a:endParaRPr>
              </a:p>
              <a:p>
                <a:pPr algn="ctr"/>
                <a:r>
                  <a:rPr kumimoji="1" lang="zh-CN" altLang="en-US" sz="1000">
                    <a:latin typeface="微软雅黑" panose="020B0503020204020204" charset="-122"/>
                    <a:ea typeface="微软雅黑" panose="020B0503020204020204" charset="-122"/>
                    <a:cs typeface="微软雅黑" panose="020B0503020204020204" charset="-122"/>
                  </a:rPr>
                  <a:t>语言交互</a:t>
                </a:r>
                <a:endParaRPr kumimoji="1" lang="zh-CN" altLang="en-US" sz="1000">
                  <a:latin typeface="微软雅黑" panose="020B0503020204020204" charset="-122"/>
                  <a:ea typeface="微软雅黑" panose="020B0503020204020204" charset="-122"/>
                  <a:cs typeface="微软雅黑" panose="020B0503020204020204" charset="-122"/>
                </a:endParaRPr>
              </a:p>
            </p:txBody>
          </p:sp>
          <p:sp>
            <p:nvSpPr>
              <p:cNvPr id="156" name="右箭头 155"/>
              <p:cNvSpPr/>
              <p:nvPr/>
            </p:nvSpPr>
            <p:spPr bwMode="auto">
              <a:xfrm>
                <a:off x="2001" y="4795"/>
                <a:ext cx="912" cy="637"/>
              </a:xfrm>
              <a:prstGeom prst="rightArrow">
                <a:avLst/>
              </a:prstGeom>
              <a:gradFill>
                <a:gsLst>
                  <a:gs pos="0">
                    <a:srgbClr val="E1F7EB">
                      <a:alpha val="5000"/>
                    </a:srgbClr>
                  </a:gs>
                  <a:gs pos="46000">
                    <a:srgbClr val="93B5D8">
                      <a:alpha val="100000"/>
                    </a:srgbClr>
                  </a:gs>
                  <a:gs pos="78000">
                    <a:srgbClr val="4472C4"/>
                  </a:gs>
                </a:gsLst>
                <a:lin ang="0" scaled="0"/>
              </a:gradFill>
              <a:ln w="3175" cap="flat" cmpd="sng" algn="ctr">
                <a:noFill/>
                <a:prstDash val="solid"/>
                <a:miter lim="800000"/>
              </a:ln>
              <a:effectLst/>
            </p:spPr>
            <p:txBody>
              <a:bodyPr rtlCol="0" anchor="ctr">
                <a:noAutofit/>
              </a:bodyPr>
              <a:lstStyle/>
              <a:p>
                <a:pPr lvl="0" algn="ctr" defTabSz="457200">
                  <a:spcBef>
                    <a:spcPts val="0"/>
                  </a:spcBef>
                  <a:spcAft>
                    <a:spcPts val="0"/>
                  </a:spcAft>
                  <a:buClrTx/>
                  <a:buSzTx/>
                  <a:buFontTx/>
                  <a:defRPr/>
                </a:pPr>
                <a:endParaRPr kumimoji="1" lang="en-US" sz="140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grpSp>
          <p:nvGrpSpPr>
            <p:cNvPr id="158" name="组合 157"/>
            <p:cNvGrpSpPr/>
            <p:nvPr/>
          </p:nvGrpSpPr>
          <p:grpSpPr>
            <a:xfrm>
              <a:off x="1981" y="6982"/>
              <a:ext cx="1144" cy="1265"/>
              <a:chOff x="1981" y="6927"/>
              <a:chExt cx="1144" cy="1265"/>
            </a:xfrm>
          </p:grpSpPr>
          <p:sp>
            <p:nvSpPr>
              <p:cNvPr id="159" name="文本框 158"/>
              <p:cNvSpPr txBox="1"/>
              <p:nvPr/>
            </p:nvSpPr>
            <p:spPr>
              <a:xfrm>
                <a:off x="1981" y="6927"/>
                <a:ext cx="1144" cy="628"/>
              </a:xfrm>
              <a:prstGeom prst="rect">
                <a:avLst/>
              </a:prstGeom>
              <a:noFill/>
            </p:spPr>
            <p:txBody>
              <a:bodyPr wrap="square" rtlCol="0">
                <a:spAutoFit/>
              </a:bodyPr>
              <a:lstStyle>
                <a:defPPr>
                  <a:defRPr lang="zh-CN"/>
                </a:defPPr>
                <a:lvl1pPr>
                  <a:defRPr kumimoji="1" sz="1400">
                    <a:latin typeface="PingFang SC" panose="020B0400000000000000" pitchFamily="34" charset="-122"/>
                    <a:ea typeface="PingFang SC" panose="020B0400000000000000" pitchFamily="34" charset="-122"/>
                  </a:defRPr>
                </a:lvl1pPr>
              </a:lstStyle>
              <a:p>
                <a:r>
                  <a:rPr lang="zh-CN" altLang="en-US" sz="1000">
                    <a:latin typeface="微软雅黑" panose="020B0503020204020204" charset="-122"/>
                    <a:ea typeface="微软雅黑" panose="020B0503020204020204" charset="-122"/>
                    <a:cs typeface="微软雅黑" panose="020B0503020204020204" charset="-122"/>
                  </a:rPr>
                  <a:t>分析结果</a:t>
                </a:r>
                <a:endParaRPr lang="en-US" altLang="zh-CN"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端侧返回</a:t>
                </a:r>
                <a:endParaRPr lang="zh-CN" altLang="en-US" sz="1000">
                  <a:latin typeface="微软雅黑" panose="020B0503020204020204" charset="-122"/>
                  <a:ea typeface="微软雅黑" panose="020B0503020204020204" charset="-122"/>
                  <a:cs typeface="微软雅黑" panose="020B0503020204020204" charset="-122"/>
                </a:endParaRPr>
              </a:p>
            </p:txBody>
          </p:sp>
          <p:sp>
            <p:nvSpPr>
              <p:cNvPr id="162" name="右箭头 161"/>
              <p:cNvSpPr/>
              <p:nvPr/>
            </p:nvSpPr>
            <p:spPr bwMode="auto">
              <a:xfrm flipH="1">
                <a:off x="2044" y="7555"/>
                <a:ext cx="942" cy="637"/>
              </a:xfrm>
              <a:prstGeom prst="rightArrow">
                <a:avLst/>
              </a:prstGeom>
              <a:gradFill>
                <a:gsLst>
                  <a:gs pos="0">
                    <a:srgbClr val="E1F7EB">
                      <a:alpha val="5000"/>
                    </a:srgbClr>
                  </a:gs>
                  <a:gs pos="46000">
                    <a:srgbClr val="93B5D8">
                      <a:alpha val="100000"/>
                    </a:srgbClr>
                  </a:gs>
                  <a:gs pos="78000">
                    <a:srgbClr val="4472C4"/>
                  </a:gs>
                </a:gsLst>
                <a:lin ang="0" scaled="0"/>
              </a:gradFill>
              <a:ln w="3175" cap="flat" cmpd="sng" algn="ctr">
                <a:noFill/>
                <a:prstDash val="solid"/>
                <a:miter lim="800000"/>
              </a:ln>
              <a:effectLst/>
            </p:spPr>
            <p:txBody>
              <a:bodyPr rtlCol="0" anchor="ctr">
                <a:noAutofit/>
              </a:bodyPr>
              <a:lstStyle/>
              <a:p>
                <a:pPr lvl="0" algn="ctr" defTabSz="457200">
                  <a:spcBef>
                    <a:spcPts val="0"/>
                  </a:spcBef>
                  <a:spcAft>
                    <a:spcPts val="0"/>
                  </a:spcAft>
                  <a:buClrTx/>
                  <a:buSzTx/>
                  <a:buFontTx/>
                  <a:defRPr/>
                </a:pPr>
                <a:endParaRPr kumimoji="1" lang="en-US" sz="140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grpSp>
      <p:grpSp>
        <p:nvGrpSpPr>
          <p:cNvPr id="163" name="组合 162"/>
          <p:cNvGrpSpPr/>
          <p:nvPr/>
        </p:nvGrpSpPr>
        <p:grpSpPr>
          <a:xfrm rot="0">
            <a:off x="7924165" y="2014220"/>
            <a:ext cx="1203960" cy="3668395"/>
            <a:chOff x="10673" y="2655"/>
            <a:chExt cx="1896" cy="5777"/>
          </a:xfrm>
        </p:grpSpPr>
        <p:sp>
          <p:nvSpPr>
            <p:cNvPr id="164" name="圆角矩形 163"/>
            <p:cNvSpPr/>
            <p:nvPr>
              <p:custDataLst>
                <p:tags r:id="rId11"/>
              </p:custDataLst>
            </p:nvPr>
          </p:nvSpPr>
          <p:spPr>
            <a:xfrm>
              <a:off x="10725" y="2655"/>
              <a:ext cx="1793" cy="5777"/>
            </a:xfrm>
            <a:prstGeom prst="roundRect">
              <a:avLst>
                <a:gd name="adj" fmla="val 3799"/>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R="0" lvl="0" indent="0" algn="ctr" defTabSz="457200" fontAlgn="auto">
                <a:lnSpc>
                  <a:spcPct val="100000"/>
                </a:lnSpc>
                <a:spcBef>
                  <a:spcPts val="0"/>
                </a:spcBef>
                <a:spcAft>
                  <a:spcPts val="0"/>
                </a:spcAft>
                <a:buClrTx/>
                <a:buSzTx/>
                <a:buFontTx/>
                <a:buNone/>
                <a:defRPr kumimoji="1" sz="1000" b="0" i="0" u="none" strike="noStrike" cap="none" spc="0" normalizeH="0" baseline="0">
                  <a:ln>
                    <a:noFill/>
                  </a:ln>
                  <a:solidFill>
                    <a:schemeClr val="tx1"/>
                  </a:solidFill>
                  <a:effectLst/>
                  <a:uLnTx/>
                  <a:uFillTx/>
                  <a:latin typeface="微软雅黑" panose="020B0503020204020204" charset="-122"/>
                  <a:ea typeface="微软雅黑" panose="020B0503020204020204" charset="-122"/>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defTabSz="914400"/>
              <a:endParaRPr kumimoji="0" lang="zh-CN" altLang="en-US" sz="1800" dirty="0">
                <a:solidFill>
                  <a:schemeClr val="bg1"/>
                </a:solidFill>
                <a:cs typeface="微软雅黑" panose="020B0503020204020204" charset="-122"/>
                <a:sym typeface="+mn-ea"/>
              </a:endParaRPr>
            </a:p>
          </p:txBody>
        </p:sp>
        <p:sp>
          <p:nvSpPr>
            <p:cNvPr id="165" name="圆角矩形 24"/>
            <p:cNvSpPr/>
            <p:nvPr/>
          </p:nvSpPr>
          <p:spPr bwMode="auto">
            <a:xfrm>
              <a:off x="10673" y="2751"/>
              <a:ext cx="1896" cy="584"/>
            </a:xfrm>
            <a:prstGeom prst="roundRect">
              <a:avLst>
                <a:gd name="adj" fmla="val 0"/>
              </a:avLst>
            </a:prstGeom>
            <a:noFill/>
            <a:ln w="25400" cap="flat" cmpd="sng" algn="ctr">
              <a:no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p>
              <a:pPr lvl="0" algn="ctr" defTabSz="457200">
                <a:spcBef>
                  <a:spcPts val="0"/>
                </a:spcBef>
                <a:spcAft>
                  <a:spcPts val="0"/>
                </a:spcAft>
                <a:buClrTx/>
                <a:buSzTx/>
                <a:buFontTx/>
                <a:defRPr/>
              </a:pPr>
              <a:r>
                <a:rPr lang="zh-CN" altLang="en-US" sz="1400" b="1" kern="0" noProof="0" dirty="0">
                  <a:ln>
                    <a:noFill/>
                  </a:ln>
                  <a:solidFill>
                    <a:srgbClr val="4472C4"/>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各类数据源</a:t>
              </a:r>
              <a:endParaRPr lang="zh-CN" altLang="en-US" sz="1400" b="1" kern="0" noProof="0" dirty="0">
                <a:ln>
                  <a:noFill/>
                </a:ln>
                <a:solidFill>
                  <a:srgbClr val="4472C4"/>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nvGrpSpPr>
            <p:cNvPr id="166" name="组合 165"/>
            <p:cNvGrpSpPr/>
            <p:nvPr/>
          </p:nvGrpSpPr>
          <p:grpSpPr>
            <a:xfrm>
              <a:off x="10764" y="3258"/>
              <a:ext cx="1714" cy="1478"/>
              <a:chOff x="10883" y="4138"/>
              <a:chExt cx="1714" cy="1478"/>
            </a:xfrm>
          </p:grpSpPr>
          <p:pic>
            <p:nvPicPr>
              <p:cNvPr id="167" name="图片 166" descr="云数据"/>
              <p:cNvPicPr>
                <a:picLocks noChangeAspect="1"/>
              </p:cNvPicPr>
              <p:nvPr/>
            </p:nvPicPr>
            <p:blipFill>
              <a:blip r:embed="rId12"/>
              <a:stretch>
                <a:fillRect/>
              </a:stretch>
            </p:blipFill>
            <p:spPr>
              <a:xfrm>
                <a:off x="11315" y="4138"/>
                <a:ext cx="850" cy="850"/>
              </a:xfrm>
              <a:prstGeom prst="rect">
                <a:avLst/>
              </a:prstGeom>
            </p:spPr>
          </p:pic>
          <p:sp>
            <p:nvSpPr>
              <p:cNvPr id="169" name="文本框 168"/>
              <p:cNvSpPr txBox="1"/>
              <p:nvPr/>
            </p:nvSpPr>
            <p:spPr>
              <a:xfrm>
                <a:off x="10883" y="4988"/>
                <a:ext cx="1714" cy="628"/>
              </a:xfrm>
              <a:prstGeom prst="rect">
                <a:avLst/>
              </a:prstGeom>
              <a:noFill/>
            </p:spPr>
            <p:txBody>
              <a:bodyPr wrap="square" rtlCol="0" anchor="t">
                <a:spAutoFit/>
              </a:bodyPr>
              <a:lstStyle/>
              <a:p>
                <a:pPr algn="l">
                  <a:lnSpc>
                    <a:spcPct val="100000"/>
                  </a:lnSpc>
                  <a:buFont typeface="Wingdings" panose="05000000000000000000" charset="0"/>
                </a:pPr>
                <a:r>
                  <a:rPr kumimoji="1" lang="zh-CN" altLang="en-US" sz="1000" noProof="0" dirty="0">
                    <a:ln>
                      <a:noFill/>
                    </a:ln>
                    <a:effectLst/>
                    <a:uLnTx/>
                    <a:uFillTx/>
                    <a:sym typeface="+mn-ea"/>
                  </a:rPr>
                  <a:t>云数据库、</a:t>
                </a:r>
                <a:endParaRPr kumimoji="1" lang="zh-CN" altLang="en-US" sz="1000" noProof="0" dirty="0">
                  <a:ln>
                    <a:noFill/>
                  </a:ln>
                  <a:effectLst/>
                  <a:uLnTx/>
                  <a:uFillTx/>
                  <a:sym typeface="+mn-ea"/>
                </a:endParaRPr>
              </a:p>
              <a:p>
                <a:pPr algn="l">
                  <a:lnSpc>
                    <a:spcPct val="100000"/>
                  </a:lnSpc>
                  <a:buFont typeface="Wingdings" panose="05000000000000000000" charset="0"/>
                </a:pPr>
                <a:r>
                  <a:rPr kumimoji="1" lang="en-US" altLang="zh-CN" sz="1000" noProof="0" dirty="0">
                    <a:ln>
                      <a:noFill/>
                    </a:ln>
                    <a:effectLst/>
                    <a:uLnTx/>
                    <a:uFillTx/>
                    <a:sym typeface="+mn-ea"/>
                  </a:rPr>
                  <a:t>Mysql</a:t>
                </a:r>
                <a:r>
                  <a:rPr kumimoji="1" lang="zh-CN" altLang="en-US" sz="1000" noProof="0" dirty="0">
                    <a:ln>
                      <a:noFill/>
                    </a:ln>
                    <a:effectLst/>
                    <a:uLnTx/>
                    <a:uFillTx/>
                    <a:sym typeface="+mn-ea"/>
                  </a:rPr>
                  <a:t>等数据库</a:t>
                </a:r>
                <a:endParaRPr kumimoji="1" lang="zh-CN" altLang="en-US" sz="1000" noProof="0" dirty="0">
                  <a:ln>
                    <a:noFill/>
                  </a:ln>
                  <a:effectLst/>
                  <a:uLnTx/>
                  <a:uFillTx/>
                  <a:sym typeface="+mn-ea"/>
                </a:endParaRPr>
              </a:p>
            </p:txBody>
          </p:sp>
        </p:grpSp>
        <p:grpSp>
          <p:nvGrpSpPr>
            <p:cNvPr id="170" name="组合 169"/>
            <p:cNvGrpSpPr/>
            <p:nvPr/>
          </p:nvGrpSpPr>
          <p:grpSpPr>
            <a:xfrm>
              <a:off x="10764" y="5106"/>
              <a:ext cx="1714" cy="1478"/>
              <a:chOff x="10869" y="6514"/>
              <a:chExt cx="1714" cy="1478"/>
            </a:xfrm>
          </p:grpSpPr>
          <p:pic>
            <p:nvPicPr>
              <p:cNvPr id="171" name="图片 170" descr="SQL监控"/>
              <p:cNvPicPr>
                <a:picLocks noChangeAspect="1"/>
              </p:cNvPicPr>
              <p:nvPr/>
            </p:nvPicPr>
            <p:blipFill>
              <a:blip r:embed="rId13"/>
              <a:stretch>
                <a:fillRect/>
              </a:stretch>
            </p:blipFill>
            <p:spPr>
              <a:xfrm>
                <a:off x="11301" y="6514"/>
                <a:ext cx="850" cy="850"/>
              </a:xfrm>
              <a:prstGeom prst="rect">
                <a:avLst/>
              </a:prstGeom>
            </p:spPr>
          </p:pic>
          <p:sp>
            <p:nvSpPr>
              <p:cNvPr id="172" name="文本框 171"/>
              <p:cNvSpPr txBox="1"/>
              <p:nvPr/>
            </p:nvSpPr>
            <p:spPr>
              <a:xfrm>
                <a:off x="10869" y="7364"/>
                <a:ext cx="1714" cy="628"/>
              </a:xfrm>
              <a:prstGeom prst="rect">
                <a:avLst/>
              </a:prstGeom>
              <a:noFill/>
            </p:spPr>
            <p:txBody>
              <a:bodyPr wrap="square" rtlCol="0" anchor="t">
                <a:spAutoFit/>
              </a:bodyPr>
              <a:lstStyle/>
              <a:p>
                <a:pPr algn="l">
                  <a:lnSpc>
                    <a:spcPct val="100000"/>
                  </a:lnSpc>
                  <a:buFont typeface="Wingdings" panose="05000000000000000000" charset="0"/>
                </a:pPr>
                <a:r>
                  <a:rPr kumimoji="1" lang="en-US" sz="1000" noProof="0" dirty="0">
                    <a:ln>
                      <a:noFill/>
                    </a:ln>
                    <a:effectLst/>
                    <a:uLnTx/>
                    <a:uFillTx/>
                    <a:sym typeface="+mn-ea"/>
                  </a:rPr>
                  <a:t>Hadoop</a:t>
                </a:r>
                <a:r>
                  <a:rPr kumimoji="1" lang="zh-CN" altLang="en-US" sz="1000" noProof="0" dirty="0">
                    <a:ln>
                      <a:noFill/>
                    </a:ln>
                    <a:effectLst/>
                    <a:uLnTx/>
                    <a:uFillTx/>
                    <a:sym typeface="+mn-ea"/>
                  </a:rPr>
                  <a:t>、</a:t>
                </a:r>
                <a:endParaRPr kumimoji="1" lang="zh-CN" altLang="en-US" sz="1000" noProof="0" dirty="0">
                  <a:ln>
                    <a:noFill/>
                  </a:ln>
                  <a:effectLst/>
                  <a:uLnTx/>
                  <a:uFillTx/>
                  <a:sym typeface="+mn-ea"/>
                </a:endParaRPr>
              </a:p>
              <a:p>
                <a:pPr algn="l">
                  <a:lnSpc>
                    <a:spcPct val="100000"/>
                  </a:lnSpc>
                  <a:buFont typeface="Wingdings" panose="05000000000000000000" charset="0"/>
                </a:pPr>
                <a:r>
                  <a:rPr kumimoji="1" lang="en-US" altLang="zh-CN" sz="1000" noProof="0" dirty="0">
                    <a:ln>
                      <a:noFill/>
                    </a:ln>
                    <a:effectLst/>
                    <a:uLnTx/>
                    <a:uFillTx/>
                    <a:sym typeface="+mn-ea"/>
                  </a:rPr>
                  <a:t>Hive</a:t>
                </a:r>
                <a:r>
                  <a:rPr kumimoji="1" lang="zh-CN" altLang="en-US" sz="1000" noProof="0" dirty="0">
                    <a:ln>
                      <a:noFill/>
                    </a:ln>
                    <a:effectLst/>
                    <a:uLnTx/>
                    <a:uFillTx/>
                    <a:sym typeface="+mn-ea"/>
                  </a:rPr>
                  <a:t>等数据集群</a:t>
                </a:r>
                <a:endParaRPr kumimoji="1" lang="zh-CN" altLang="en-US" sz="1000" noProof="0" dirty="0">
                  <a:ln>
                    <a:noFill/>
                  </a:ln>
                  <a:effectLst/>
                  <a:uLnTx/>
                  <a:uFillTx/>
                  <a:sym typeface="+mn-ea"/>
                </a:endParaRPr>
              </a:p>
            </p:txBody>
          </p:sp>
        </p:grpSp>
        <p:grpSp>
          <p:nvGrpSpPr>
            <p:cNvPr id="173" name="组合 172"/>
            <p:cNvGrpSpPr/>
            <p:nvPr/>
          </p:nvGrpSpPr>
          <p:grpSpPr>
            <a:xfrm>
              <a:off x="10764" y="6954"/>
              <a:ext cx="1714" cy="1478"/>
              <a:chOff x="10883" y="7693"/>
              <a:chExt cx="1714" cy="1478"/>
            </a:xfrm>
          </p:grpSpPr>
          <p:pic>
            <p:nvPicPr>
              <p:cNvPr id="174" name="图片 173" descr="文件,excel"/>
              <p:cNvPicPr>
                <a:picLocks noChangeAspect="1"/>
              </p:cNvPicPr>
              <p:nvPr/>
            </p:nvPicPr>
            <p:blipFill>
              <a:blip r:embed="rId14"/>
              <a:stretch>
                <a:fillRect/>
              </a:stretch>
            </p:blipFill>
            <p:spPr>
              <a:xfrm>
                <a:off x="11315" y="7693"/>
                <a:ext cx="850" cy="850"/>
              </a:xfrm>
              <a:prstGeom prst="rect">
                <a:avLst/>
              </a:prstGeom>
            </p:spPr>
          </p:pic>
          <p:sp>
            <p:nvSpPr>
              <p:cNvPr id="175" name="文本框 174"/>
              <p:cNvSpPr txBox="1"/>
              <p:nvPr/>
            </p:nvSpPr>
            <p:spPr>
              <a:xfrm>
                <a:off x="10883" y="8543"/>
                <a:ext cx="1714" cy="628"/>
              </a:xfrm>
              <a:prstGeom prst="rect">
                <a:avLst/>
              </a:prstGeom>
              <a:noFill/>
            </p:spPr>
            <p:txBody>
              <a:bodyPr wrap="square" rtlCol="0" anchor="t">
                <a:spAutoFit/>
              </a:bodyPr>
              <a:lstStyle/>
              <a:p>
                <a:pPr algn="l">
                  <a:lnSpc>
                    <a:spcPct val="100000"/>
                  </a:lnSpc>
                  <a:buFont typeface="Wingdings" panose="05000000000000000000" charset="0"/>
                </a:pPr>
                <a:r>
                  <a:rPr kumimoji="1" lang="en-US" sz="1000" noProof="0" dirty="0">
                    <a:ln>
                      <a:noFill/>
                    </a:ln>
                    <a:effectLst/>
                    <a:uLnTx/>
                    <a:uFillTx/>
                    <a:sym typeface="+mn-ea"/>
                  </a:rPr>
                  <a:t>Excel</a:t>
                </a:r>
                <a:r>
                  <a:rPr kumimoji="1" lang="zh-CN" altLang="en-US" sz="1000" noProof="0" dirty="0">
                    <a:ln>
                      <a:noFill/>
                    </a:ln>
                    <a:effectLst/>
                    <a:uLnTx/>
                    <a:uFillTx/>
                    <a:sym typeface="+mn-ea"/>
                  </a:rPr>
                  <a:t>、</a:t>
                </a:r>
                <a:r>
                  <a:rPr kumimoji="1" lang="en-US" altLang="zh-CN" sz="1000" noProof="0" dirty="0">
                    <a:ln>
                      <a:noFill/>
                    </a:ln>
                    <a:effectLst/>
                    <a:uLnTx/>
                    <a:uFillTx/>
                    <a:sym typeface="+mn-ea"/>
                  </a:rPr>
                  <a:t>CSV</a:t>
                </a:r>
                <a:r>
                  <a:rPr kumimoji="1" lang="zh-CN" altLang="en-US" sz="1000" noProof="0" dirty="0">
                    <a:ln>
                      <a:noFill/>
                    </a:ln>
                    <a:effectLst/>
                    <a:uLnTx/>
                    <a:uFillTx/>
                    <a:sym typeface="+mn-ea"/>
                  </a:rPr>
                  <a:t>等</a:t>
                </a:r>
                <a:endParaRPr kumimoji="1" lang="zh-CN" altLang="en-US" sz="1000" noProof="0" dirty="0">
                  <a:ln>
                    <a:noFill/>
                  </a:ln>
                  <a:effectLst/>
                  <a:uLnTx/>
                  <a:uFillTx/>
                  <a:sym typeface="+mn-ea"/>
                </a:endParaRPr>
              </a:p>
              <a:p>
                <a:pPr algn="l">
                  <a:lnSpc>
                    <a:spcPct val="100000"/>
                  </a:lnSpc>
                  <a:buFont typeface="Wingdings" panose="05000000000000000000" charset="0"/>
                </a:pPr>
                <a:r>
                  <a:rPr kumimoji="1" lang="zh-CN" altLang="en-US" sz="1000" noProof="0" dirty="0">
                    <a:ln>
                      <a:noFill/>
                    </a:ln>
                    <a:effectLst/>
                    <a:uLnTx/>
                    <a:uFillTx/>
                    <a:sym typeface="+mn-ea"/>
                  </a:rPr>
                  <a:t>数据表</a:t>
                </a:r>
                <a:endParaRPr kumimoji="1" lang="zh-CN" altLang="en-US" sz="1000" noProof="0" dirty="0">
                  <a:ln>
                    <a:noFill/>
                  </a:ln>
                  <a:effectLst/>
                  <a:uLnTx/>
                  <a:uFillTx/>
                  <a:sym typeface="+mn-ea"/>
                </a:endParaRPr>
              </a:p>
            </p:txBody>
          </p:sp>
        </p:grpSp>
      </p:grpSp>
      <p:grpSp>
        <p:nvGrpSpPr>
          <p:cNvPr id="176" name="组合 175"/>
          <p:cNvGrpSpPr/>
          <p:nvPr/>
        </p:nvGrpSpPr>
        <p:grpSpPr>
          <a:xfrm rot="0">
            <a:off x="7677150" y="3696970"/>
            <a:ext cx="492760" cy="302260"/>
            <a:chOff x="10974" y="10155"/>
            <a:chExt cx="1016" cy="476"/>
          </a:xfrm>
        </p:grpSpPr>
        <p:sp>
          <p:nvSpPr>
            <p:cNvPr id="177" name="下弧形箭头 176"/>
            <p:cNvSpPr/>
            <p:nvPr/>
          </p:nvSpPr>
          <p:spPr bwMode="auto">
            <a:xfrm rot="10800000" flipH="1">
              <a:off x="10974" y="10155"/>
              <a:ext cx="896" cy="225"/>
            </a:xfrm>
            <a:prstGeom prst="curvedUpArrow">
              <a:avLst>
                <a:gd name="adj1" fmla="val 61391"/>
                <a:gd name="adj2" fmla="val 106324"/>
                <a:gd name="adj3" fmla="val 69333"/>
              </a:avLst>
            </a:prstGeom>
            <a:solidFill>
              <a:srgbClr val="4472C4"/>
            </a:solidFill>
            <a:ln w="3175" cap="flat" cmpd="sng" algn="ctr">
              <a:noFill/>
              <a:prstDash val="solid"/>
              <a:miter lim="800000"/>
            </a:ln>
            <a:effectLst/>
          </p:spPr>
          <p:txBody>
            <a:bodyPr rtlCol="0" anchor="ctr">
              <a:noAutofit/>
            </a:bodyPr>
            <a:lstStyle/>
            <a:p>
              <a:pPr lvl="0" algn="ctr" defTabSz="457200">
                <a:spcBef>
                  <a:spcPts val="0"/>
                </a:spcBef>
                <a:spcAft>
                  <a:spcPts val="0"/>
                </a:spcAft>
                <a:buClrTx/>
                <a:buSzTx/>
                <a:buFontTx/>
                <a:defRPr/>
              </a:pPr>
              <a:endParaRPr kumimoji="1" lang="en-US" sz="140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178" name="下弧形箭头 177"/>
            <p:cNvSpPr/>
            <p:nvPr/>
          </p:nvSpPr>
          <p:spPr bwMode="auto">
            <a:xfrm rot="10800000" flipV="1">
              <a:off x="11094" y="10407"/>
              <a:ext cx="896" cy="225"/>
            </a:xfrm>
            <a:prstGeom prst="curvedUpArrow">
              <a:avLst>
                <a:gd name="adj1" fmla="val 61391"/>
                <a:gd name="adj2" fmla="val 106324"/>
                <a:gd name="adj3" fmla="val 69333"/>
              </a:avLst>
            </a:prstGeom>
            <a:solidFill>
              <a:srgbClr val="4472C4"/>
            </a:solidFill>
            <a:ln w="3175" cap="flat" cmpd="sng" algn="ctr">
              <a:noFill/>
              <a:prstDash val="solid"/>
              <a:miter lim="800000"/>
            </a:ln>
            <a:effectLst/>
          </p:spPr>
          <p:txBody>
            <a:bodyPr rtlCol="0" anchor="ctr">
              <a:noAutofit/>
            </a:bodyPr>
            <a:lstStyle/>
            <a:p>
              <a:pPr lvl="0" algn="ctr" defTabSz="457200">
                <a:spcBef>
                  <a:spcPts val="0"/>
                </a:spcBef>
                <a:spcAft>
                  <a:spcPts val="0"/>
                </a:spcAft>
                <a:buClrTx/>
                <a:buSzTx/>
                <a:buFontTx/>
                <a:defRPr/>
              </a:pPr>
              <a:endParaRPr kumimoji="1" lang="en-US" sz="140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grpSp>
        <p:nvGrpSpPr>
          <p:cNvPr id="179" name="组合 178"/>
          <p:cNvGrpSpPr/>
          <p:nvPr/>
        </p:nvGrpSpPr>
        <p:grpSpPr>
          <a:xfrm>
            <a:off x="4568825" y="2322195"/>
            <a:ext cx="1192530" cy="3335020"/>
            <a:chOff x="2088" y="3168"/>
            <a:chExt cx="1878" cy="5252"/>
          </a:xfrm>
        </p:grpSpPr>
        <p:grpSp>
          <p:nvGrpSpPr>
            <p:cNvPr id="180" name="组合 179"/>
            <p:cNvGrpSpPr/>
            <p:nvPr/>
          </p:nvGrpSpPr>
          <p:grpSpPr>
            <a:xfrm rot="0">
              <a:off x="2254" y="3168"/>
              <a:ext cx="1545" cy="593"/>
              <a:chOff x="3048" y="4020"/>
              <a:chExt cx="2835" cy="593"/>
            </a:xfrm>
          </p:grpSpPr>
          <p:sp>
            <p:nvSpPr>
              <p:cNvPr id="181" name="文本框 180"/>
              <p:cNvSpPr txBox="1"/>
              <p:nvPr>
                <p:custDataLst>
                  <p:tags r:id="rId15"/>
                </p:custDataLst>
              </p:nvPr>
            </p:nvSpPr>
            <p:spPr>
              <a:xfrm>
                <a:off x="3048" y="4052"/>
                <a:ext cx="2835" cy="558"/>
              </a:xfrm>
              <a:prstGeom prst="roundRect">
                <a:avLst>
                  <a:gd name="adj" fmla="val 17945"/>
                </a:avLst>
              </a:prstGeom>
              <a:solidFill>
                <a:schemeClr val="bg1"/>
              </a:solidFill>
              <a:ln w="952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t" anchorCtr="0"/>
              <a:lstStyle>
                <a:defPPr>
                  <a:defRPr lang="zh-CN"/>
                </a:defPPr>
                <a:lvl1pPr marR="0" lvl="0" indent="0" algn="ctr" defTabSz="457200" fontAlgn="auto">
                  <a:lnSpc>
                    <a:spcPct val="100000"/>
                  </a:lnSpc>
                  <a:spcBef>
                    <a:spcPts val="0"/>
                  </a:spcBef>
                  <a:spcAft>
                    <a:spcPts val="0"/>
                  </a:spcAft>
                  <a:buClrTx/>
                  <a:buSzTx/>
                  <a:buFontTx/>
                  <a:buNone/>
                  <a:defRPr kumimoji="1" sz="1000" b="0" i="0" u="none" strike="noStrike" cap="none" spc="0" normalizeH="0" baseline="0">
                    <a:ln>
                      <a:noFill/>
                    </a:ln>
                    <a:solidFill>
                      <a:schemeClr val="tx1"/>
                    </a:solidFill>
                    <a:effectLst/>
                    <a:uLnTx/>
                    <a:uFillTx/>
                    <a:latin typeface="微软雅黑" panose="020B0503020204020204" charset="-122"/>
                    <a:ea typeface="微软雅黑" panose="020B0503020204020204" charset="-122"/>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ct val="100000"/>
                  </a:lnSpc>
                  <a:buFont typeface="Wingdings" panose="05000000000000000000" charset="0"/>
                </a:pPr>
                <a:endParaRPr kumimoji="1" lang="zh-CN" altLang="en-US" sz="1400" b="1" i="0" u="none" strike="noStrike" kern="1200" cap="none" spc="0" normalizeH="0" baseline="0" noProof="0" dirty="0">
                  <a:ln>
                    <a:noFill/>
                  </a:ln>
                  <a:solidFill>
                    <a:schemeClr val="tx1"/>
                  </a:solidFill>
                  <a:effectLst/>
                  <a:uLnTx/>
                  <a:uFillTx/>
                  <a:sym typeface="+mn-ea"/>
                </a:endParaRPr>
              </a:p>
            </p:txBody>
          </p:sp>
          <p:sp>
            <p:nvSpPr>
              <p:cNvPr id="182" name="文本框 181"/>
              <p:cNvSpPr txBox="1"/>
              <p:nvPr/>
            </p:nvSpPr>
            <p:spPr>
              <a:xfrm>
                <a:off x="3085" y="4020"/>
                <a:ext cx="2763" cy="593"/>
              </a:xfrm>
              <a:prstGeom prst="rect">
                <a:avLst/>
              </a:prstGeom>
              <a:noFill/>
            </p:spPr>
            <p:txBody>
              <a:bodyPr wrap="square" rtlCol="0" anchor="t">
                <a:noAutofit/>
              </a:bodyPr>
              <a:lstStyle/>
              <a:p>
                <a:pPr algn="ctr">
                  <a:lnSpc>
                    <a:spcPct val="100000"/>
                  </a:lnSpc>
                  <a:buFont typeface="Wingdings" panose="05000000000000000000" charset="0"/>
                </a:pPr>
                <a:r>
                  <a:rPr kumimoji="1" lang="zh-CN" altLang="en-US" sz="1000" b="1" noProof="0" dirty="0">
                    <a:ln>
                      <a:noFill/>
                    </a:ln>
                    <a:effectLst/>
                    <a:uLnTx/>
                    <a:uFillTx/>
                    <a:sym typeface="+mn-ea"/>
                  </a:rPr>
                  <a:t>稳定、准确的</a:t>
                </a:r>
                <a:endParaRPr kumimoji="1" lang="zh-CN" altLang="en-US" sz="1000" b="1" noProof="0" dirty="0">
                  <a:ln>
                    <a:noFill/>
                  </a:ln>
                  <a:effectLst/>
                  <a:uLnTx/>
                  <a:uFillTx/>
                  <a:sym typeface="+mn-ea"/>
                </a:endParaRPr>
              </a:p>
              <a:p>
                <a:pPr algn="ctr">
                  <a:lnSpc>
                    <a:spcPct val="100000"/>
                  </a:lnSpc>
                  <a:buFont typeface="Wingdings" panose="05000000000000000000" charset="0"/>
                </a:pPr>
                <a:r>
                  <a:rPr kumimoji="1" lang="zh-CN" altLang="en-US" sz="1000" b="1" noProof="0" dirty="0">
                    <a:ln>
                      <a:noFill/>
                    </a:ln>
                    <a:effectLst/>
                    <a:uLnTx/>
                    <a:uFillTx/>
                    <a:sym typeface="+mn-ea"/>
                  </a:rPr>
                  <a:t>数据分析洞察</a:t>
                </a:r>
                <a:endParaRPr kumimoji="1" lang="zh-CN" altLang="en-US" sz="1000" b="1" noProof="0" dirty="0">
                  <a:ln>
                    <a:noFill/>
                  </a:ln>
                  <a:effectLst/>
                  <a:uLnTx/>
                  <a:uFillTx/>
                  <a:sym typeface="+mn-ea"/>
                </a:endParaRPr>
              </a:p>
            </p:txBody>
          </p:sp>
        </p:grpSp>
        <p:grpSp>
          <p:nvGrpSpPr>
            <p:cNvPr id="183" name="组合 182"/>
            <p:cNvGrpSpPr/>
            <p:nvPr/>
          </p:nvGrpSpPr>
          <p:grpSpPr>
            <a:xfrm rot="0">
              <a:off x="2535" y="3796"/>
              <a:ext cx="984" cy="528"/>
              <a:chOff x="3876" y="5115"/>
              <a:chExt cx="984" cy="528"/>
            </a:xfrm>
          </p:grpSpPr>
          <p:sp>
            <p:nvSpPr>
              <p:cNvPr id="184" name="等腰三角形 183"/>
              <p:cNvSpPr/>
              <p:nvPr/>
            </p:nvSpPr>
            <p:spPr bwMode="auto">
              <a:xfrm>
                <a:off x="3876" y="5115"/>
                <a:ext cx="984" cy="384"/>
              </a:xfrm>
              <a:prstGeom prst="triangle">
                <a:avLst/>
              </a:prstGeom>
              <a:gradFill>
                <a:gsLst>
                  <a:gs pos="0">
                    <a:srgbClr val="BDD7EE"/>
                  </a:gs>
                  <a:gs pos="100000">
                    <a:schemeClr val="accent5"/>
                  </a:gs>
                </a:gsLst>
                <a:lin ang="16200000" scaled="0"/>
              </a:gradFill>
              <a:ln w="25400" cap="flat" cmpd="sng" algn="ctr">
                <a:no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p>
                <a:pPr lvl="0" algn="ctr" defTabSz="457200">
                  <a:spcBef>
                    <a:spcPts val="0"/>
                  </a:spcBef>
                  <a:spcAft>
                    <a:spcPts val="0"/>
                  </a:spcAft>
                  <a:buClrTx/>
                  <a:buSzTx/>
                  <a:buFontTx/>
                  <a:defRPr/>
                </a:pPr>
                <a:endParaRPr lang="zh-CN" altLang="en-US" sz="1400" b="1" kern="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185" name="等腰三角形 184"/>
              <p:cNvSpPr/>
              <p:nvPr/>
            </p:nvSpPr>
            <p:spPr bwMode="auto">
              <a:xfrm>
                <a:off x="3876" y="5259"/>
                <a:ext cx="984" cy="384"/>
              </a:xfrm>
              <a:prstGeom prst="triangle">
                <a:avLst/>
              </a:prstGeom>
              <a:gradFill>
                <a:gsLst>
                  <a:gs pos="0">
                    <a:srgbClr val="BDD7EE"/>
                  </a:gs>
                  <a:gs pos="49000">
                    <a:schemeClr val="accent5"/>
                  </a:gs>
                </a:gsLst>
                <a:lin ang="16200000" scaled="0"/>
              </a:gradFill>
              <a:ln w="25400" cap="flat" cmpd="sng" algn="ctr">
                <a:no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p>
                <a:pPr lvl="0" algn="ctr" defTabSz="457200">
                  <a:spcBef>
                    <a:spcPts val="0"/>
                  </a:spcBef>
                  <a:spcAft>
                    <a:spcPts val="0"/>
                  </a:spcAft>
                  <a:buClrTx/>
                  <a:buSzTx/>
                  <a:buFontTx/>
                  <a:defRPr/>
                </a:pPr>
                <a:endParaRPr lang="zh-CN" altLang="en-US" sz="1400" b="1" kern="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grpSp>
        <p:grpSp>
          <p:nvGrpSpPr>
            <p:cNvPr id="186" name="组合 185"/>
            <p:cNvGrpSpPr/>
            <p:nvPr/>
          </p:nvGrpSpPr>
          <p:grpSpPr>
            <a:xfrm rot="0">
              <a:off x="2088" y="4400"/>
              <a:ext cx="1878" cy="4020"/>
              <a:chOff x="2123" y="4400"/>
              <a:chExt cx="1878" cy="4020"/>
            </a:xfrm>
          </p:grpSpPr>
          <p:sp>
            <p:nvSpPr>
              <p:cNvPr id="187" name="文本框 186"/>
              <p:cNvSpPr txBox="1"/>
              <p:nvPr>
                <p:custDataLst>
                  <p:tags r:id="rId16"/>
                </p:custDataLst>
              </p:nvPr>
            </p:nvSpPr>
            <p:spPr>
              <a:xfrm>
                <a:off x="2331" y="4400"/>
                <a:ext cx="1462" cy="4020"/>
              </a:xfrm>
              <a:prstGeom prst="roundRect">
                <a:avLst>
                  <a:gd name="adj" fmla="val 3799"/>
                </a:avLst>
              </a:prstGeom>
              <a:solidFill>
                <a:srgbClr val="BDD7EE">
                  <a:alpha val="4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t" anchorCtr="0"/>
              <a:lstStyle>
                <a:defPPr>
                  <a:defRPr lang="zh-CN"/>
                </a:defPPr>
                <a:lvl1pPr marR="0" lvl="0" indent="0" algn="ctr" defTabSz="457200" fontAlgn="auto">
                  <a:lnSpc>
                    <a:spcPct val="100000"/>
                  </a:lnSpc>
                  <a:spcBef>
                    <a:spcPts val="0"/>
                  </a:spcBef>
                  <a:spcAft>
                    <a:spcPts val="0"/>
                  </a:spcAft>
                  <a:buClrTx/>
                  <a:buSzTx/>
                  <a:buFontTx/>
                  <a:buNone/>
                  <a:defRPr kumimoji="1" sz="1000" b="0" i="0" u="none" strike="noStrike" cap="none" spc="0" normalizeH="0" baseline="0">
                    <a:ln>
                      <a:noFill/>
                    </a:ln>
                    <a:solidFill>
                      <a:schemeClr val="tx1"/>
                    </a:solidFill>
                    <a:effectLst/>
                    <a:uLnTx/>
                    <a:uFillTx/>
                    <a:latin typeface="微软雅黑" panose="020B0503020204020204" charset="-122"/>
                    <a:ea typeface="微软雅黑" panose="020B0503020204020204" charset="-122"/>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lnSpc>
                    <a:spcPct val="130000"/>
                  </a:lnSpc>
                  <a:buFont typeface="Wingdings" panose="05000000000000000000" charset="0"/>
                </a:pPr>
                <a:endParaRPr kumimoji="1" lang="zh-CN" altLang="en-US" sz="1400" b="0" i="0" u="none" strike="noStrike" kern="1200" cap="none" spc="0" normalizeH="0" baseline="0" noProof="0" dirty="0">
                  <a:ln>
                    <a:noFill/>
                  </a:ln>
                  <a:solidFill>
                    <a:srgbClr val="4472C4"/>
                  </a:solidFill>
                  <a:effectLst/>
                  <a:uLnTx/>
                  <a:uFillTx/>
                  <a:sym typeface="+mn-ea"/>
                </a:endParaRPr>
              </a:p>
            </p:txBody>
          </p:sp>
          <p:sp>
            <p:nvSpPr>
              <p:cNvPr id="188" name="文本框 187"/>
              <p:cNvSpPr txBox="1"/>
              <p:nvPr/>
            </p:nvSpPr>
            <p:spPr>
              <a:xfrm>
                <a:off x="2201" y="7867"/>
                <a:ext cx="1722" cy="386"/>
              </a:xfrm>
              <a:prstGeom prst="rect">
                <a:avLst/>
              </a:prstGeom>
              <a:noFill/>
            </p:spPr>
            <p:txBody>
              <a:bodyPr wrap="square" rtlCol="0" anchor="t">
                <a:spAutoFit/>
              </a:bodyPr>
              <a:lstStyle/>
              <a:p>
                <a:pPr algn="ctr" defTabSz="457200">
                  <a:lnSpc>
                    <a:spcPct val="100000"/>
                  </a:lnSpc>
                  <a:spcBef>
                    <a:spcPts val="0"/>
                  </a:spcBef>
                  <a:spcAft>
                    <a:spcPts val="0"/>
                  </a:spcAft>
                  <a:buClrTx/>
                  <a:buSzTx/>
                  <a:buFontTx/>
                  <a:defRPr/>
                </a:pPr>
                <a:r>
                  <a:rPr lang="zh-CN" altLang="en-US" sz="1000" b="1" kern="0" noProof="0" dirty="0">
                    <a:ln>
                      <a:noFill/>
                    </a:ln>
                    <a:solidFill>
                      <a:srgbClr val="4472C4"/>
                    </a:solidFill>
                    <a:effectLst/>
                    <a:uLnTx/>
                    <a:uFillTx/>
                    <a:latin typeface="微软雅黑" panose="020B0503020204020204" charset="-122"/>
                    <a:ea typeface="微软雅黑" panose="020B0503020204020204" charset="-122"/>
                    <a:cs typeface="Arial" panose="020B0604020202020204" pitchFamily="34" charset="0"/>
                    <a:sym typeface="+mn-ea"/>
                  </a:rPr>
                  <a:t>洞察</a:t>
                </a:r>
                <a:r>
                  <a:rPr lang="en-US" altLang="zh-CN" sz="1000" b="1" kern="0" noProof="0" dirty="0">
                    <a:ln>
                      <a:noFill/>
                    </a:ln>
                    <a:solidFill>
                      <a:srgbClr val="4472C4"/>
                    </a:solidFill>
                    <a:effectLst/>
                    <a:uLnTx/>
                    <a:uFillTx/>
                    <a:latin typeface="微软雅黑" panose="020B0503020204020204" charset="-122"/>
                    <a:ea typeface="微软雅黑" panose="020B0503020204020204" charset="-122"/>
                    <a:cs typeface="Arial" panose="020B0604020202020204" pitchFamily="34" charset="0"/>
                    <a:sym typeface="+mn-ea"/>
                  </a:rPr>
                  <a:t>/</a:t>
                </a:r>
                <a:r>
                  <a:rPr lang="zh-CN" altLang="en-US" sz="1000" b="1" kern="0" noProof="0" dirty="0">
                    <a:ln>
                      <a:noFill/>
                    </a:ln>
                    <a:solidFill>
                      <a:srgbClr val="4472C4"/>
                    </a:solidFill>
                    <a:effectLst/>
                    <a:uLnTx/>
                    <a:uFillTx/>
                    <a:latin typeface="微软雅黑" panose="020B0503020204020204" charset="-122"/>
                    <a:ea typeface="微软雅黑" panose="020B0503020204020204" charset="-122"/>
                    <a:cs typeface="Arial" panose="020B0604020202020204" pitchFamily="34" charset="0"/>
                    <a:sym typeface="+mn-ea"/>
                  </a:rPr>
                  <a:t>分析</a:t>
                </a:r>
                <a:r>
                  <a:rPr lang="en-US" altLang="zh-CN" sz="1000" b="1" kern="0" noProof="0" dirty="0">
                    <a:ln>
                      <a:noFill/>
                    </a:ln>
                    <a:solidFill>
                      <a:srgbClr val="4472C4"/>
                    </a:solidFill>
                    <a:effectLst/>
                    <a:uLnTx/>
                    <a:uFillTx/>
                    <a:latin typeface="微软雅黑" panose="020B0503020204020204" charset="-122"/>
                    <a:ea typeface="微软雅黑" panose="020B0503020204020204" charset="-122"/>
                    <a:cs typeface="Arial" panose="020B0604020202020204" pitchFamily="34" charset="0"/>
                    <a:sym typeface="+mn-ea"/>
                  </a:rPr>
                  <a:t>/</a:t>
                </a:r>
                <a:r>
                  <a:rPr lang="zh-CN" altLang="en-US" sz="1000" b="1" kern="0" noProof="0" dirty="0">
                    <a:ln>
                      <a:noFill/>
                    </a:ln>
                    <a:solidFill>
                      <a:srgbClr val="4472C4"/>
                    </a:solidFill>
                    <a:effectLst/>
                    <a:uLnTx/>
                    <a:uFillTx/>
                    <a:latin typeface="微软雅黑" panose="020B0503020204020204" charset="-122"/>
                    <a:ea typeface="微软雅黑" panose="020B0503020204020204" charset="-122"/>
                    <a:cs typeface="Arial" panose="020B0604020202020204" pitchFamily="34" charset="0"/>
                    <a:sym typeface="+mn-ea"/>
                  </a:rPr>
                  <a:t>准确</a:t>
                </a:r>
                <a:endParaRPr lang="zh-CN" altLang="en-US" sz="1000" b="1" kern="0" noProof="0" dirty="0">
                  <a:ln>
                    <a:noFill/>
                  </a:ln>
                  <a:solidFill>
                    <a:srgbClr val="4472C4"/>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189" name="文本框 188"/>
              <p:cNvSpPr txBox="1"/>
              <p:nvPr/>
            </p:nvSpPr>
            <p:spPr>
              <a:xfrm>
                <a:off x="2123" y="4497"/>
                <a:ext cx="1878" cy="434"/>
              </a:xfrm>
              <a:prstGeom prst="rect">
                <a:avLst/>
              </a:prstGeom>
              <a:noFill/>
            </p:spPr>
            <p:txBody>
              <a:bodyPr wrap="square" rtlCol="0" anchor="t">
                <a:spAutoFit/>
              </a:bodyPr>
              <a:lstStyle/>
              <a:p>
                <a:pPr algn="ctr">
                  <a:lnSpc>
                    <a:spcPct val="100000"/>
                  </a:lnSpc>
                  <a:buFont typeface="Wingdings" panose="05000000000000000000" charset="0"/>
                </a:pPr>
                <a:r>
                  <a:rPr kumimoji="1" lang="zh-CN" altLang="en-US" sz="1200" b="1" noProof="0" dirty="0">
                    <a:ln>
                      <a:noFill/>
                    </a:ln>
                    <a:effectLst/>
                    <a:uLnTx/>
                    <a:uFillTx/>
                    <a:sym typeface="+mn-ea"/>
                  </a:rPr>
                  <a:t>智能分析模型</a:t>
                </a:r>
                <a:endParaRPr kumimoji="1" lang="zh-CN" altLang="en-US" sz="1200" b="1" noProof="0" dirty="0">
                  <a:ln>
                    <a:noFill/>
                  </a:ln>
                  <a:effectLst/>
                  <a:uLnTx/>
                  <a:uFillTx/>
                  <a:sym typeface="+mn-ea"/>
                </a:endParaRPr>
              </a:p>
            </p:txBody>
          </p:sp>
          <p:grpSp>
            <p:nvGrpSpPr>
              <p:cNvPr id="190" name="组合 189"/>
              <p:cNvGrpSpPr/>
              <p:nvPr/>
            </p:nvGrpSpPr>
            <p:grpSpPr>
              <a:xfrm>
                <a:off x="2275" y="5176"/>
                <a:ext cx="1574" cy="652"/>
                <a:chOff x="3325" y="5176"/>
                <a:chExt cx="1574" cy="652"/>
              </a:xfrm>
            </p:grpSpPr>
            <p:sp>
              <p:nvSpPr>
                <p:cNvPr id="192" name="圆角矩形 191"/>
                <p:cNvSpPr/>
                <p:nvPr/>
              </p:nvSpPr>
              <p:spPr>
                <a:xfrm>
                  <a:off x="3445" y="5176"/>
                  <a:ext cx="1335" cy="652"/>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0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93" name="文本框 192"/>
                <p:cNvSpPr txBox="1"/>
                <p:nvPr/>
              </p:nvSpPr>
              <p:spPr>
                <a:xfrm>
                  <a:off x="3325" y="5319"/>
                  <a:ext cx="1574" cy="367"/>
                </a:xfrm>
                <a:prstGeom prst="rect">
                  <a:avLst/>
                </a:prstGeom>
                <a:noFill/>
              </p:spPr>
              <p:txBody>
                <a:bodyPr wrap="square" rtlCol="0" anchor="t">
                  <a:noAutofit/>
                </a:bodyPr>
                <a:p>
                  <a:pPr lvl="0" algn="ctr">
                    <a:buClrTx/>
                    <a:buSzTx/>
                    <a:buFontTx/>
                  </a:pPr>
                  <a:r>
                    <a:rPr lang="en-US" altLang="zh-CN" sz="1000">
                      <a:solidFill>
                        <a:schemeClr val="bg1"/>
                      </a:solidFill>
                      <a:latin typeface="微软雅黑" panose="020B0503020204020204" charset="-122"/>
                      <a:ea typeface="微软雅黑" panose="020B0503020204020204" charset="-122"/>
                      <a:cs typeface="微软雅黑" panose="020B0503020204020204" charset="-122"/>
                      <a:sym typeface="+mn-ea"/>
                    </a:rPr>
                    <a:t>ChatBI</a:t>
                  </a:r>
                  <a:r>
                    <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rPr>
                    <a:t>大模型</a:t>
                  </a:r>
                  <a:endParaRPr kumimoji="1" lang="zh-CN" altLang="en-US" sz="1000" noProof="0" dirty="0">
                    <a:ln>
                      <a:noFill/>
                    </a:ln>
                    <a:solidFill>
                      <a:schemeClr val="bg1"/>
                    </a:solidFill>
                    <a:effectLst/>
                    <a:uLnTx/>
                    <a:uFillTx/>
                    <a:sym typeface="+mn-ea"/>
                  </a:endParaRPr>
                </a:p>
              </p:txBody>
            </p:sp>
          </p:grpSp>
          <p:grpSp>
            <p:nvGrpSpPr>
              <p:cNvPr id="194" name="组合 193"/>
              <p:cNvGrpSpPr/>
              <p:nvPr/>
            </p:nvGrpSpPr>
            <p:grpSpPr>
              <a:xfrm>
                <a:off x="2275" y="6092"/>
                <a:ext cx="1574" cy="652"/>
                <a:chOff x="3325" y="6073"/>
                <a:chExt cx="1574" cy="652"/>
              </a:xfrm>
            </p:grpSpPr>
            <p:sp>
              <p:nvSpPr>
                <p:cNvPr id="195" name="圆角矩形 194"/>
                <p:cNvSpPr/>
                <p:nvPr/>
              </p:nvSpPr>
              <p:spPr>
                <a:xfrm>
                  <a:off x="3444" y="6073"/>
                  <a:ext cx="1336" cy="652"/>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sz="10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96" name="文本框 195"/>
                <p:cNvSpPr txBox="1"/>
                <p:nvPr/>
              </p:nvSpPr>
              <p:spPr>
                <a:xfrm>
                  <a:off x="3325" y="6216"/>
                  <a:ext cx="1574" cy="367"/>
                </a:xfrm>
                <a:prstGeom prst="rect">
                  <a:avLst/>
                </a:prstGeom>
                <a:noFill/>
              </p:spPr>
              <p:txBody>
                <a:bodyPr wrap="square" rtlCol="0" anchor="t">
                  <a:noAutofit/>
                </a:bodyPr>
                <a:p>
                  <a:pPr lvl="0" algn="ctr">
                    <a:buClrTx/>
                    <a:buSzTx/>
                    <a:buFontTx/>
                  </a:pPr>
                  <a:r>
                    <a:rPr lang="zh-CN" sz="1000">
                      <a:solidFill>
                        <a:schemeClr val="bg1"/>
                      </a:solidFill>
                      <a:latin typeface="微软雅黑" panose="020B0503020204020204" charset="-122"/>
                      <a:ea typeface="微软雅黑" panose="020B0503020204020204" charset="-122"/>
                      <a:cs typeface="微软雅黑" panose="020B0503020204020204" charset="-122"/>
                      <a:sym typeface="+mn-ea"/>
                    </a:rPr>
                    <a:t>自动分析引擎</a:t>
                  </a:r>
                  <a:endParaRPr kumimoji="1" lang="zh-CN" altLang="en-US" sz="1000" noProof="0" dirty="0">
                    <a:ln>
                      <a:noFill/>
                    </a:ln>
                    <a:solidFill>
                      <a:schemeClr val="bg1"/>
                    </a:solidFill>
                    <a:effectLst/>
                    <a:uLnTx/>
                    <a:uFillTx/>
                    <a:sym typeface="+mn-ea"/>
                  </a:endParaRPr>
                </a:p>
              </p:txBody>
            </p:sp>
          </p:grpSp>
          <p:grpSp>
            <p:nvGrpSpPr>
              <p:cNvPr id="197" name="组合 196"/>
              <p:cNvGrpSpPr/>
              <p:nvPr/>
            </p:nvGrpSpPr>
            <p:grpSpPr>
              <a:xfrm>
                <a:off x="2275" y="7008"/>
                <a:ext cx="1574" cy="652"/>
                <a:chOff x="3325" y="7007"/>
                <a:chExt cx="1574" cy="652"/>
              </a:xfrm>
            </p:grpSpPr>
            <p:sp>
              <p:nvSpPr>
                <p:cNvPr id="198" name="圆角矩形 197"/>
                <p:cNvSpPr/>
                <p:nvPr/>
              </p:nvSpPr>
              <p:spPr>
                <a:xfrm>
                  <a:off x="3444" y="7007"/>
                  <a:ext cx="1337" cy="652"/>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sz="10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99" name="文本框 198"/>
                <p:cNvSpPr txBox="1"/>
                <p:nvPr/>
              </p:nvSpPr>
              <p:spPr>
                <a:xfrm>
                  <a:off x="3325" y="7012"/>
                  <a:ext cx="1574" cy="643"/>
                </a:xfrm>
                <a:prstGeom prst="rect">
                  <a:avLst/>
                </a:prstGeom>
                <a:noFill/>
              </p:spPr>
              <p:txBody>
                <a:bodyPr wrap="square" rtlCol="0" anchor="t">
                  <a:noAutofit/>
                </a:bodyPr>
                <a:p>
                  <a:pPr lvl="0" algn="ctr">
                    <a:buClrTx/>
                    <a:buSzTx/>
                    <a:buFontTx/>
                  </a:pPr>
                  <a:r>
                    <a:rPr lang="zh-CN" sz="1000">
                      <a:solidFill>
                        <a:schemeClr val="bg1"/>
                      </a:solidFill>
                      <a:latin typeface="微软雅黑" panose="020B0503020204020204" charset="-122"/>
                      <a:ea typeface="微软雅黑" panose="020B0503020204020204" charset="-122"/>
                      <a:cs typeface="微软雅黑" panose="020B0503020204020204" charset="-122"/>
                      <a:sym typeface="+mn-ea"/>
                    </a:rPr>
                    <a:t>智能可视化</a:t>
                  </a:r>
                  <a:endParaRPr lang="zh-CN" sz="1000">
                    <a:solidFill>
                      <a:schemeClr val="bg1"/>
                    </a:solidFill>
                    <a:latin typeface="微软雅黑" panose="020B0503020204020204" charset="-122"/>
                    <a:ea typeface="微软雅黑" panose="020B0503020204020204" charset="-122"/>
                    <a:cs typeface="微软雅黑" panose="020B0503020204020204" charset="-122"/>
                    <a:sym typeface="+mn-ea"/>
                  </a:endParaRPr>
                </a:p>
                <a:p>
                  <a:pPr lvl="0" algn="ctr">
                    <a:buClrTx/>
                    <a:buSzTx/>
                    <a:buFontTx/>
                  </a:pPr>
                  <a:r>
                    <a:rPr lang="zh-CN" sz="1000">
                      <a:solidFill>
                        <a:schemeClr val="bg1"/>
                      </a:solidFill>
                      <a:latin typeface="微软雅黑" panose="020B0503020204020204" charset="-122"/>
                      <a:ea typeface="微软雅黑" panose="020B0503020204020204" charset="-122"/>
                      <a:cs typeface="微软雅黑" panose="020B0503020204020204" charset="-122"/>
                      <a:sym typeface="+mn-ea"/>
                    </a:rPr>
                    <a:t>引擎</a:t>
                  </a:r>
                  <a:endParaRPr kumimoji="1" lang="zh-CN" altLang="en-US" sz="1000" noProof="0" dirty="0">
                    <a:ln>
                      <a:noFill/>
                    </a:ln>
                    <a:solidFill>
                      <a:schemeClr val="bg1"/>
                    </a:solidFill>
                    <a:effectLst/>
                    <a:uLnTx/>
                    <a:uFillTx/>
                    <a:sym typeface="+mn-ea"/>
                  </a:endParaRPr>
                </a:p>
              </p:txBody>
            </p:sp>
          </p:grpSp>
        </p:grpSp>
      </p:grpSp>
      <p:grpSp>
        <p:nvGrpSpPr>
          <p:cNvPr id="200" name="组合 199"/>
          <p:cNvGrpSpPr/>
          <p:nvPr/>
        </p:nvGrpSpPr>
        <p:grpSpPr>
          <a:xfrm>
            <a:off x="5595620" y="2974975"/>
            <a:ext cx="1323340" cy="2682240"/>
            <a:chOff x="3645" y="4196"/>
            <a:chExt cx="2084" cy="4224"/>
          </a:xfrm>
        </p:grpSpPr>
        <p:grpSp>
          <p:nvGrpSpPr>
            <p:cNvPr id="201" name="组合 200"/>
            <p:cNvGrpSpPr/>
            <p:nvPr/>
          </p:nvGrpSpPr>
          <p:grpSpPr>
            <a:xfrm rot="0">
              <a:off x="3774" y="4196"/>
              <a:ext cx="1827" cy="810"/>
              <a:chOff x="5980" y="5400"/>
              <a:chExt cx="1827" cy="810"/>
            </a:xfrm>
          </p:grpSpPr>
          <p:sp>
            <p:nvSpPr>
              <p:cNvPr id="202" name="下弧形箭头 201"/>
              <p:cNvSpPr/>
              <p:nvPr/>
            </p:nvSpPr>
            <p:spPr bwMode="auto">
              <a:xfrm rot="10800000">
                <a:off x="6113" y="5814"/>
                <a:ext cx="1561" cy="396"/>
              </a:xfrm>
              <a:prstGeom prst="curvedUpArrow">
                <a:avLst>
                  <a:gd name="adj1" fmla="val 62721"/>
                  <a:gd name="adj2" fmla="val 106324"/>
                  <a:gd name="adj3" fmla="val 33333"/>
                </a:avLst>
              </a:prstGeom>
              <a:solidFill>
                <a:srgbClr val="4472C4"/>
              </a:solidFill>
              <a:ln w="3175" cap="flat" cmpd="sng" algn="ctr">
                <a:noFill/>
                <a:prstDash val="solid"/>
                <a:miter lim="800000"/>
              </a:ln>
              <a:effectLst/>
            </p:spPr>
            <p:txBody>
              <a:bodyPr rtlCol="0" anchor="ctr">
                <a:noAutofit/>
              </a:bodyPr>
              <a:lstStyle/>
              <a:p>
                <a:pPr lvl="0" algn="ctr" defTabSz="457200">
                  <a:spcBef>
                    <a:spcPts val="0"/>
                  </a:spcBef>
                  <a:spcAft>
                    <a:spcPts val="0"/>
                  </a:spcAft>
                  <a:buClrTx/>
                  <a:buSzTx/>
                  <a:buFontTx/>
                  <a:defRPr/>
                </a:pPr>
                <a:endParaRPr kumimoji="1" lang="en-US" sz="140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203" name="文本框 202"/>
              <p:cNvSpPr txBox="1"/>
              <p:nvPr/>
            </p:nvSpPr>
            <p:spPr>
              <a:xfrm>
                <a:off x="5980" y="5400"/>
                <a:ext cx="1827" cy="386"/>
              </a:xfrm>
              <a:prstGeom prst="rect">
                <a:avLst/>
              </a:prstGeom>
              <a:noFill/>
            </p:spPr>
            <p:txBody>
              <a:bodyPr wrap="square" rtlCol="0" anchor="t">
                <a:spAutoFit/>
              </a:bodyPr>
              <a:lstStyle/>
              <a:p>
                <a:pPr algn="ctr">
                  <a:lnSpc>
                    <a:spcPct val="100000"/>
                  </a:lnSpc>
                  <a:buFont typeface="Wingdings" panose="05000000000000000000" charset="0"/>
                </a:pPr>
                <a:r>
                  <a:rPr kumimoji="1" lang="zh-CN" altLang="en-US" sz="1000" noProof="0" dirty="0">
                    <a:ln>
                      <a:noFill/>
                    </a:ln>
                    <a:solidFill>
                      <a:srgbClr val="4472C4"/>
                    </a:solidFill>
                    <a:effectLst/>
                    <a:uLnTx/>
                    <a:uFillTx/>
                    <a:sym typeface="+mn-ea"/>
                  </a:rPr>
                  <a:t>准确的业务事实</a:t>
                </a:r>
                <a:endParaRPr kumimoji="1" lang="zh-CN" altLang="en-US" sz="1000" noProof="0" dirty="0">
                  <a:ln>
                    <a:noFill/>
                  </a:ln>
                  <a:solidFill>
                    <a:srgbClr val="4472C4"/>
                  </a:solidFill>
                  <a:effectLst/>
                  <a:uLnTx/>
                  <a:uFillTx/>
                  <a:sym typeface="+mn-ea"/>
                </a:endParaRPr>
              </a:p>
            </p:txBody>
          </p:sp>
        </p:grpSp>
        <p:grpSp>
          <p:nvGrpSpPr>
            <p:cNvPr id="204" name="组合 203"/>
            <p:cNvGrpSpPr/>
            <p:nvPr/>
          </p:nvGrpSpPr>
          <p:grpSpPr>
            <a:xfrm rot="0">
              <a:off x="3774" y="7638"/>
              <a:ext cx="1827" cy="782"/>
              <a:chOff x="5980" y="9289"/>
              <a:chExt cx="1827" cy="782"/>
            </a:xfrm>
          </p:grpSpPr>
          <p:sp>
            <p:nvSpPr>
              <p:cNvPr id="205" name="下弧形箭头 204"/>
              <p:cNvSpPr/>
              <p:nvPr/>
            </p:nvSpPr>
            <p:spPr bwMode="auto">
              <a:xfrm rot="10800000" flipV="1">
                <a:off x="6113" y="9289"/>
                <a:ext cx="1561" cy="396"/>
              </a:xfrm>
              <a:prstGeom prst="curvedUpArrow">
                <a:avLst>
                  <a:gd name="adj1" fmla="val 62721"/>
                  <a:gd name="adj2" fmla="val 106324"/>
                  <a:gd name="adj3" fmla="val 33333"/>
                </a:avLst>
              </a:prstGeom>
              <a:solidFill>
                <a:srgbClr val="4472C4">
                  <a:alpha val="70000"/>
                </a:srgbClr>
              </a:solidFill>
              <a:ln w="3175" cap="flat" cmpd="sng" algn="ctr">
                <a:noFill/>
                <a:prstDash val="solid"/>
                <a:miter lim="800000"/>
              </a:ln>
              <a:effectLst/>
            </p:spPr>
            <p:txBody>
              <a:bodyPr rtlCol="0" anchor="ctr">
                <a:noAutofit/>
              </a:bodyPr>
              <a:lstStyle/>
              <a:p>
                <a:pPr lvl="0" algn="ctr" defTabSz="457200">
                  <a:spcBef>
                    <a:spcPts val="0"/>
                  </a:spcBef>
                  <a:spcAft>
                    <a:spcPts val="0"/>
                  </a:spcAft>
                  <a:buClrTx/>
                  <a:buSzTx/>
                  <a:buFontTx/>
                  <a:defRPr/>
                </a:pPr>
                <a:endParaRPr kumimoji="1" lang="en-US" sz="140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206" name="文本框 205"/>
              <p:cNvSpPr txBox="1"/>
              <p:nvPr/>
            </p:nvSpPr>
            <p:spPr>
              <a:xfrm>
                <a:off x="5980" y="9685"/>
                <a:ext cx="1827" cy="386"/>
              </a:xfrm>
              <a:prstGeom prst="rect">
                <a:avLst/>
              </a:prstGeom>
              <a:noFill/>
            </p:spPr>
            <p:txBody>
              <a:bodyPr wrap="square" rtlCol="0" anchor="t">
                <a:spAutoFit/>
              </a:bodyPr>
              <a:lstStyle/>
              <a:p>
                <a:pPr algn="ctr">
                  <a:lnSpc>
                    <a:spcPct val="100000"/>
                  </a:lnSpc>
                  <a:buFont typeface="Wingdings" panose="05000000000000000000" charset="0"/>
                </a:pPr>
                <a:r>
                  <a:rPr kumimoji="1" lang="zh-CN" altLang="en-US" sz="1000" noProof="0" dirty="0">
                    <a:ln>
                      <a:noFill/>
                    </a:ln>
                    <a:solidFill>
                      <a:srgbClr val="4472C4"/>
                    </a:solidFill>
                    <a:effectLst/>
                    <a:uLnTx/>
                    <a:uFillTx/>
                    <a:sym typeface="+mn-ea"/>
                  </a:rPr>
                  <a:t>丰富的业务知识</a:t>
                </a:r>
                <a:endParaRPr kumimoji="1" lang="zh-CN" altLang="en-US" sz="1000" noProof="0" dirty="0">
                  <a:ln>
                    <a:noFill/>
                  </a:ln>
                  <a:solidFill>
                    <a:srgbClr val="4472C4"/>
                  </a:solidFill>
                  <a:effectLst/>
                  <a:uLnTx/>
                  <a:uFillTx/>
                  <a:sym typeface="+mn-ea"/>
                </a:endParaRPr>
              </a:p>
            </p:txBody>
          </p:sp>
        </p:grpSp>
        <p:grpSp>
          <p:nvGrpSpPr>
            <p:cNvPr id="207" name="组合 206"/>
            <p:cNvGrpSpPr/>
            <p:nvPr/>
          </p:nvGrpSpPr>
          <p:grpSpPr>
            <a:xfrm>
              <a:off x="3645" y="5061"/>
              <a:ext cx="2084" cy="2360"/>
              <a:chOff x="3645" y="5061"/>
              <a:chExt cx="2084" cy="2360"/>
            </a:xfrm>
          </p:grpSpPr>
          <p:grpSp>
            <p:nvGrpSpPr>
              <p:cNvPr id="208" name="组合 207"/>
              <p:cNvGrpSpPr/>
              <p:nvPr/>
            </p:nvGrpSpPr>
            <p:grpSpPr>
              <a:xfrm rot="0">
                <a:off x="4292" y="5061"/>
                <a:ext cx="791" cy="784"/>
                <a:chOff x="6557" y="6380"/>
                <a:chExt cx="791" cy="784"/>
              </a:xfrm>
            </p:grpSpPr>
            <p:sp>
              <p:nvSpPr>
                <p:cNvPr id="211" name="六边形 210"/>
                <p:cNvSpPr/>
                <p:nvPr/>
              </p:nvSpPr>
              <p:spPr>
                <a:xfrm>
                  <a:off x="6561" y="6380"/>
                  <a:ext cx="784" cy="784"/>
                </a:xfrm>
                <a:prstGeom prst="hexagon">
                  <a:avLst/>
                </a:prstGeom>
                <a:solidFill>
                  <a:srgbClr val="EF7C1F">
                    <a:alpha val="40000"/>
                  </a:srgbClr>
                </a:solidFill>
                <a:ln>
                  <a:solidFill>
                    <a:srgbClr val="ED7D3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2" name="文本框 211"/>
                <p:cNvSpPr txBox="1"/>
                <p:nvPr/>
              </p:nvSpPr>
              <p:spPr>
                <a:xfrm>
                  <a:off x="6557" y="6458"/>
                  <a:ext cx="791" cy="628"/>
                </a:xfrm>
                <a:prstGeom prst="rect">
                  <a:avLst/>
                </a:prstGeom>
                <a:noFill/>
              </p:spPr>
              <p:txBody>
                <a:bodyPr wrap="square" rtlCol="0" anchor="t">
                  <a:spAutoFit/>
                </a:bodyPr>
                <a:lstStyle/>
                <a:p>
                  <a:pPr algn="ctr">
                    <a:lnSpc>
                      <a:spcPct val="100000"/>
                    </a:lnSpc>
                    <a:buFont typeface="Wingdings" panose="05000000000000000000" charset="0"/>
                  </a:pPr>
                  <a:r>
                    <a:rPr kumimoji="1" lang="zh-CN" altLang="en-US" sz="1000" noProof="0" dirty="0">
                      <a:ln>
                        <a:noFill/>
                      </a:ln>
                      <a:effectLst/>
                      <a:uLnTx/>
                      <a:uFillTx/>
                      <a:sym typeface="+mn-ea"/>
                    </a:rPr>
                    <a:t>语义</a:t>
                  </a:r>
                  <a:endParaRPr kumimoji="1" lang="zh-CN" altLang="en-US" sz="1000" noProof="0" dirty="0">
                    <a:ln>
                      <a:noFill/>
                    </a:ln>
                    <a:effectLst/>
                    <a:uLnTx/>
                    <a:uFillTx/>
                    <a:sym typeface="+mn-ea"/>
                  </a:endParaRPr>
                </a:p>
                <a:p>
                  <a:pPr algn="ctr">
                    <a:lnSpc>
                      <a:spcPct val="100000"/>
                    </a:lnSpc>
                    <a:buFont typeface="Wingdings" panose="05000000000000000000" charset="0"/>
                  </a:pPr>
                  <a:r>
                    <a:rPr kumimoji="1" lang="zh-CN" altLang="en-US" sz="1000" noProof="0" dirty="0">
                      <a:ln>
                        <a:noFill/>
                      </a:ln>
                      <a:effectLst/>
                      <a:uLnTx/>
                      <a:uFillTx/>
                      <a:sym typeface="+mn-ea"/>
                    </a:rPr>
                    <a:t>解析</a:t>
                  </a:r>
                  <a:endParaRPr kumimoji="1" lang="zh-CN" altLang="en-US" sz="1000" noProof="0" dirty="0">
                    <a:ln>
                      <a:noFill/>
                    </a:ln>
                    <a:effectLst/>
                    <a:uLnTx/>
                    <a:uFillTx/>
                    <a:sym typeface="+mn-ea"/>
                  </a:endParaRPr>
                </a:p>
              </p:txBody>
            </p:sp>
          </p:grpSp>
          <p:grpSp>
            <p:nvGrpSpPr>
              <p:cNvPr id="213" name="组合 212"/>
              <p:cNvGrpSpPr/>
              <p:nvPr/>
            </p:nvGrpSpPr>
            <p:grpSpPr>
              <a:xfrm rot="0">
                <a:off x="4233" y="5849"/>
                <a:ext cx="908" cy="784"/>
                <a:chOff x="6557" y="6380"/>
                <a:chExt cx="908" cy="784"/>
              </a:xfrm>
            </p:grpSpPr>
            <p:sp>
              <p:nvSpPr>
                <p:cNvPr id="214" name="六边形 213"/>
                <p:cNvSpPr/>
                <p:nvPr/>
              </p:nvSpPr>
              <p:spPr>
                <a:xfrm>
                  <a:off x="6619" y="6380"/>
                  <a:ext cx="784" cy="784"/>
                </a:xfrm>
                <a:prstGeom prst="hexagon">
                  <a:avLst/>
                </a:prstGeom>
                <a:solidFill>
                  <a:srgbClr val="EF7C1F">
                    <a:alpha val="40000"/>
                  </a:srgbClr>
                </a:solidFill>
                <a:ln>
                  <a:solidFill>
                    <a:srgbClr val="ED7D3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15" name="文本框 214"/>
                <p:cNvSpPr txBox="1"/>
                <p:nvPr/>
              </p:nvSpPr>
              <p:spPr>
                <a:xfrm>
                  <a:off x="6557" y="6458"/>
                  <a:ext cx="908" cy="628"/>
                </a:xfrm>
                <a:prstGeom prst="rect">
                  <a:avLst/>
                </a:prstGeom>
                <a:noFill/>
              </p:spPr>
              <p:txBody>
                <a:bodyPr wrap="square" rtlCol="0" anchor="t">
                  <a:spAutoFit/>
                </a:bodyPr>
                <a:lstStyle/>
                <a:p>
                  <a:pPr algn="ctr">
                    <a:lnSpc>
                      <a:spcPct val="100000"/>
                    </a:lnSpc>
                    <a:buFont typeface="Wingdings" panose="05000000000000000000" charset="0"/>
                  </a:pPr>
                  <a:r>
                    <a:rPr kumimoji="1" lang="zh-CN" altLang="en-US" sz="1000" noProof="0" dirty="0">
                      <a:ln>
                        <a:noFill/>
                      </a:ln>
                      <a:effectLst/>
                      <a:uLnTx/>
                      <a:uFillTx/>
                      <a:sym typeface="+mn-ea"/>
                    </a:rPr>
                    <a:t>大语言</a:t>
                  </a:r>
                  <a:endParaRPr kumimoji="1" lang="zh-CN" altLang="en-US" sz="1000" noProof="0" dirty="0">
                    <a:ln>
                      <a:noFill/>
                    </a:ln>
                    <a:effectLst/>
                    <a:uLnTx/>
                    <a:uFillTx/>
                    <a:sym typeface="+mn-ea"/>
                  </a:endParaRPr>
                </a:p>
                <a:p>
                  <a:pPr algn="ctr">
                    <a:lnSpc>
                      <a:spcPct val="100000"/>
                    </a:lnSpc>
                    <a:buFont typeface="Wingdings" panose="05000000000000000000" charset="0"/>
                  </a:pPr>
                  <a:r>
                    <a:rPr kumimoji="1" lang="zh-CN" altLang="en-US" sz="1000" noProof="0" dirty="0">
                      <a:ln>
                        <a:noFill/>
                      </a:ln>
                      <a:effectLst/>
                      <a:uLnTx/>
                      <a:uFillTx/>
                      <a:sym typeface="+mn-ea"/>
                    </a:rPr>
                    <a:t>模型</a:t>
                  </a:r>
                  <a:endParaRPr kumimoji="1" lang="zh-CN" altLang="en-US" sz="1000" noProof="0" dirty="0">
                    <a:ln>
                      <a:noFill/>
                    </a:ln>
                    <a:effectLst/>
                    <a:uLnTx/>
                    <a:uFillTx/>
                    <a:sym typeface="+mn-ea"/>
                  </a:endParaRPr>
                </a:p>
              </p:txBody>
            </p:sp>
          </p:grpSp>
          <p:grpSp>
            <p:nvGrpSpPr>
              <p:cNvPr id="216" name="组合 215"/>
              <p:cNvGrpSpPr/>
              <p:nvPr/>
            </p:nvGrpSpPr>
            <p:grpSpPr>
              <a:xfrm rot="0">
                <a:off x="4233" y="6637"/>
                <a:ext cx="908" cy="784"/>
                <a:chOff x="6557" y="6380"/>
                <a:chExt cx="908" cy="784"/>
              </a:xfrm>
            </p:grpSpPr>
            <p:sp>
              <p:nvSpPr>
                <p:cNvPr id="217" name="六边形 216"/>
                <p:cNvSpPr/>
                <p:nvPr/>
              </p:nvSpPr>
              <p:spPr>
                <a:xfrm>
                  <a:off x="6619" y="6380"/>
                  <a:ext cx="784" cy="784"/>
                </a:xfrm>
                <a:prstGeom prst="hexagon">
                  <a:avLst/>
                </a:prstGeom>
                <a:solidFill>
                  <a:srgbClr val="EF7C1F">
                    <a:alpha val="40000"/>
                  </a:srgbClr>
                </a:solidFill>
                <a:ln>
                  <a:solidFill>
                    <a:srgbClr val="ED7D3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18" name="文本框 217"/>
                <p:cNvSpPr txBox="1"/>
                <p:nvPr/>
              </p:nvSpPr>
              <p:spPr>
                <a:xfrm>
                  <a:off x="6557" y="6458"/>
                  <a:ext cx="908" cy="628"/>
                </a:xfrm>
                <a:prstGeom prst="rect">
                  <a:avLst/>
                </a:prstGeom>
                <a:noFill/>
              </p:spPr>
              <p:txBody>
                <a:bodyPr wrap="square" rtlCol="0" anchor="t">
                  <a:spAutoFit/>
                </a:bodyPr>
                <a:lstStyle/>
                <a:p>
                  <a:pPr algn="ctr">
                    <a:lnSpc>
                      <a:spcPct val="100000"/>
                    </a:lnSpc>
                    <a:buFont typeface="Wingdings" panose="05000000000000000000" charset="0"/>
                  </a:pPr>
                  <a:r>
                    <a:rPr kumimoji="1" lang="zh-CN" altLang="en-US" sz="1000" noProof="0" dirty="0">
                      <a:ln>
                        <a:noFill/>
                      </a:ln>
                      <a:effectLst/>
                      <a:uLnTx/>
                      <a:uFillTx/>
                      <a:sym typeface="+mn-ea"/>
                    </a:rPr>
                    <a:t>数据检索引擎</a:t>
                  </a:r>
                  <a:endParaRPr kumimoji="1" lang="zh-CN" altLang="en-US" sz="1000" noProof="0" dirty="0">
                    <a:ln>
                      <a:noFill/>
                    </a:ln>
                    <a:effectLst/>
                    <a:uLnTx/>
                    <a:uFillTx/>
                    <a:sym typeface="+mn-ea"/>
                  </a:endParaRPr>
                </a:p>
              </p:txBody>
            </p:sp>
          </p:grpSp>
          <p:grpSp>
            <p:nvGrpSpPr>
              <p:cNvPr id="219" name="组合 218"/>
              <p:cNvGrpSpPr/>
              <p:nvPr/>
            </p:nvGrpSpPr>
            <p:grpSpPr>
              <a:xfrm rot="0">
                <a:off x="4821" y="5455"/>
                <a:ext cx="908" cy="784"/>
                <a:chOff x="6557" y="6380"/>
                <a:chExt cx="908" cy="784"/>
              </a:xfrm>
            </p:grpSpPr>
            <p:sp>
              <p:nvSpPr>
                <p:cNvPr id="220" name="六边形 219"/>
                <p:cNvSpPr/>
                <p:nvPr/>
              </p:nvSpPr>
              <p:spPr>
                <a:xfrm>
                  <a:off x="6619" y="6380"/>
                  <a:ext cx="784" cy="784"/>
                </a:xfrm>
                <a:prstGeom prst="hexagon">
                  <a:avLst/>
                </a:prstGeom>
                <a:solidFill>
                  <a:srgbClr val="EF7C1F">
                    <a:alpha val="40000"/>
                  </a:srgbClr>
                </a:solidFill>
                <a:ln>
                  <a:solidFill>
                    <a:srgbClr val="ED7D3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21" name="文本框 220"/>
                <p:cNvSpPr txBox="1"/>
                <p:nvPr/>
              </p:nvSpPr>
              <p:spPr>
                <a:xfrm>
                  <a:off x="6557" y="6458"/>
                  <a:ext cx="908" cy="628"/>
                </a:xfrm>
                <a:prstGeom prst="rect">
                  <a:avLst/>
                </a:prstGeom>
                <a:noFill/>
              </p:spPr>
              <p:txBody>
                <a:bodyPr wrap="square" rtlCol="0" anchor="t">
                  <a:spAutoFit/>
                </a:bodyPr>
                <a:lstStyle/>
                <a:p>
                  <a:pPr algn="ctr">
                    <a:lnSpc>
                      <a:spcPct val="100000"/>
                    </a:lnSpc>
                    <a:buFont typeface="Wingdings" panose="05000000000000000000" charset="0"/>
                  </a:pPr>
                  <a:r>
                    <a:rPr kumimoji="1" lang="zh-CN" altLang="en-US" sz="1000" noProof="0" dirty="0">
                      <a:ln>
                        <a:noFill/>
                      </a:ln>
                      <a:effectLst/>
                      <a:uLnTx/>
                      <a:uFillTx/>
                      <a:sym typeface="+mn-ea"/>
                    </a:rPr>
                    <a:t>智能分析引擎</a:t>
                  </a:r>
                  <a:endParaRPr kumimoji="1" lang="zh-CN" altLang="en-US" sz="1000" noProof="0" dirty="0">
                    <a:ln>
                      <a:noFill/>
                    </a:ln>
                    <a:effectLst/>
                    <a:uLnTx/>
                    <a:uFillTx/>
                    <a:sym typeface="+mn-ea"/>
                  </a:endParaRPr>
                </a:p>
              </p:txBody>
            </p:sp>
          </p:grpSp>
          <p:grpSp>
            <p:nvGrpSpPr>
              <p:cNvPr id="222" name="组合 221"/>
              <p:cNvGrpSpPr/>
              <p:nvPr/>
            </p:nvGrpSpPr>
            <p:grpSpPr>
              <a:xfrm rot="0">
                <a:off x="4821" y="6243"/>
                <a:ext cx="908" cy="784"/>
                <a:chOff x="6557" y="6380"/>
                <a:chExt cx="908" cy="784"/>
              </a:xfrm>
            </p:grpSpPr>
            <p:sp>
              <p:nvSpPr>
                <p:cNvPr id="223" name="六边形 222"/>
                <p:cNvSpPr/>
                <p:nvPr/>
              </p:nvSpPr>
              <p:spPr>
                <a:xfrm>
                  <a:off x="6619" y="6380"/>
                  <a:ext cx="784" cy="784"/>
                </a:xfrm>
                <a:prstGeom prst="hexagon">
                  <a:avLst/>
                </a:prstGeom>
                <a:solidFill>
                  <a:srgbClr val="EF7C1F">
                    <a:alpha val="40000"/>
                  </a:srgbClr>
                </a:solidFill>
                <a:ln>
                  <a:solidFill>
                    <a:srgbClr val="ED7D3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24" name="文本框 223"/>
                <p:cNvSpPr txBox="1"/>
                <p:nvPr/>
              </p:nvSpPr>
              <p:spPr>
                <a:xfrm>
                  <a:off x="6557" y="6458"/>
                  <a:ext cx="908" cy="628"/>
                </a:xfrm>
                <a:prstGeom prst="rect">
                  <a:avLst/>
                </a:prstGeom>
                <a:noFill/>
              </p:spPr>
              <p:txBody>
                <a:bodyPr wrap="square" rtlCol="0" anchor="t">
                  <a:spAutoFit/>
                </a:bodyPr>
                <a:lstStyle/>
                <a:p>
                  <a:pPr algn="ctr">
                    <a:lnSpc>
                      <a:spcPct val="100000"/>
                    </a:lnSpc>
                    <a:buFont typeface="Wingdings" panose="05000000000000000000" charset="0"/>
                  </a:pPr>
                  <a:r>
                    <a:rPr kumimoji="1" lang="zh-CN" altLang="en-US" sz="1000" noProof="0" dirty="0">
                      <a:ln>
                        <a:noFill/>
                      </a:ln>
                      <a:effectLst/>
                      <a:uLnTx/>
                      <a:uFillTx/>
                      <a:sym typeface="+mn-ea"/>
                    </a:rPr>
                    <a:t>数据</a:t>
                  </a:r>
                  <a:endParaRPr kumimoji="1" lang="zh-CN" altLang="en-US" sz="1000" noProof="0" dirty="0">
                    <a:ln>
                      <a:noFill/>
                    </a:ln>
                    <a:effectLst/>
                    <a:uLnTx/>
                    <a:uFillTx/>
                    <a:sym typeface="+mn-ea"/>
                  </a:endParaRPr>
                </a:p>
                <a:p>
                  <a:pPr algn="ctr">
                    <a:lnSpc>
                      <a:spcPct val="100000"/>
                    </a:lnSpc>
                    <a:buFont typeface="Wingdings" panose="05000000000000000000" charset="0"/>
                  </a:pPr>
                  <a:r>
                    <a:rPr kumimoji="1" lang="zh-CN" altLang="en-US" sz="1000" noProof="0" dirty="0">
                      <a:ln>
                        <a:noFill/>
                      </a:ln>
                      <a:effectLst/>
                      <a:uLnTx/>
                      <a:uFillTx/>
                      <a:sym typeface="+mn-ea"/>
                    </a:rPr>
                    <a:t>预处理</a:t>
                  </a:r>
                  <a:endParaRPr kumimoji="1" lang="zh-CN" altLang="en-US" sz="1000" noProof="0" dirty="0">
                    <a:ln>
                      <a:noFill/>
                    </a:ln>
                    <a:effectLst/>
                    <a:uLnTx/>
                    <a:uFillTx/>
                    <a:sym typeface="+mn-ea"/>
                  </a:endParaRPr>
                </a:p>
              </p:txBody>
            </p:sp>
          </p:grpSp>
          <p:grpSp>
            <p:nvGrpSpPr>
              <p:cNvPr id="225" name="组合 224"/>
              <p:cNvGrpSpPr/>
              <p:nvPr/>
            </p:nvGrpSpPr>
            <p:grpSpPr>
              <a:xfrm rot="0">
                <a:off x="3645" y="5455"/>
                <a:ext cx="908" cy="784"/>
                <a:chOff x="6557" y="6380"/>
                <a:chExt cx="908" cy="784"/>
              </a:xfrm>
            </p:grpSpPr>
            <p:sp>
              <p:nvSpPr>
                <p:cNvPr id="226" name="六边形 225"/>
                <p:cNvSpPr/>
                <p:nvPr/>
              </p:nvSpPr>
              <p:spPr>
                <a:xfrm>
                  <a:off x="6619" y="6380"/>
                  <a:ext cx="784" cy="784"/>
                </a:xfrm>
                <a:prstGeom prst="hexagon">
                  <a:avLst/>
                </a:prstGeom>
                <a:solidFill>
                  <a:srgbClr val="EF7C1F">
                    <a:alpha val="40000"/>
                  </a:srgbClr>
                </a:solidFill>
                <a:ln>
                  <a:solidFill>
                    <a:srgbClr val="ED7D3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27" name="文本框 226"/>
                <p:cNvSpPr txBox="1"/>
                <p:nvPr/>
              </p:nvSpPr>
              <p:spPr>
                <a:xfrm>
                  <a:off x="6557" y="6458"/>
                  <a:ext cx="908" cy="628"/>
                </a:xfrm>
                <a:prstGeom prst="rect">
                  <a:avLst/>
                </a:prstGeom>
                <a:noFill/>
              </p:spPr>
              <p:txBody>
                <a:bodyPr wrap="square" rtlCol="0" anchor="t">
                  <a:spAutoFit/>
                </a:bodyPr>
                <a:lstStyle/>
                <a:p>
                  <a:pPr algn="ctr">
                    <a:lnSpc>
                      <a:spcPct val="100000"/>
                    </a:lnSpc>
                    <a:buFont typeface="Wingdings" panose="05000000000000000000" charset="0"/>
                  </a:pPr>
                  <a:r>
                    <a:rPr kumimoji="1" lang="zh-CN" altLang="en-US" sz="1000" noProof="0" dirty="0">
                      <a:ln>
                        <a:noFill/>
                      </a:ln>
                      <a:effectLst/>
                      <a:uLnTx/>
                      <a:uFillTx/>
                      <a:sym typeface="+mn-ea"/>
                    </a:rPr>
                    <a:t>数据</a:t>
                  </a:r>
                  <a:endParaRPr kumimoji="1" lang="zh-CN" altLang="en-US" sz="1000" noProof="0" dirty="0">
                    <a:ln>
                      <a:noFill/>
                    </a:ln>
                    <a:effectLst/>
                    <a:uLnTx/>
                    <a:uFillTx/>
                    <a:sym typeface="+mn-ea"/>
                  </a:endParaRPr>
                </a:p>
                <a:p>
                  <a:pPr algn="ctr">
                    <a:lnSpc>
                      <a:spcPct val="100000"/>
                    </a:lnSpc>
                    <a:buFont typeface="Wingdings" panose="05000000000000000000" charset="0"/>
                  </a:pPr>
                  <a:r>
                    <a:rPr kumimoji="1" lang="zh-CN" altLang="en-US" sz="1000" noProof="0" dirty="0">
                      <a:ln>
                        <a:noFill/>
                      </a:ln>
                      <a:effectLst/>
                      <a:uLnTx/>
                      <a:uFillTx/>
                      <a:sym typeface="+mn-ea"/>
                    </a:rPr>
                    <a:t>仓库</a:t>
                  </a:r>
                  <a:endParaRPr kumimoji="1" lang="zh-CN" altLang="en-US" sz="1000" noProof="0" dirty="0">
                    <a:ln>
                      <a:noFill/>
                    </a:ln>
                    <a:effectLst/>
                    <a:uLnTx/>
                    <a:uFillTx/>
                    <a:sym typeface="+mn-ea"/>
                  </a:endParaRPr>
                </a:p>
              </p:txBody>
            </p:sp>
          </p:grpSp>
          <p:grpSp>
            <p:nvGrpSpPr>
              <p:cNvPr id="228" name="组合 227"/>
              <p:cNvGrpSpPr/>
              <p:nvPr/>
            </p:nvGrpSpPr>
            <p:grpSpPr>
              <a:xfrm rot="0">
                <a:off x="3645" y="6243"/>
                <a:ext cx="908" cy="784"/>
                <a:chOff x="6557" y="6380"/>
                <a:chExt cx="908" cy="784"/>
              </a:xfrm>
            </p:grpSpPr>
            <p:sp>
              <p:nvSpPr>
                <p:cNvPr id="229" name="六边形 228"/>
                <p:cNvSpPr/>
                <p:nvPr/>
              </p:nvSpPr>
              <p:spPr>
                <a:xfrm>
                  <a:off x="6619" y="6380"/>
                  <a:ext cx="784" cy="784"/>
                </a:xfrm>
                <a:prstGeom prst="hexagon">
                  <a:avLst/>
                </a:prstGeom>
                <a:solidFill>
                  <a:srgbClr val="EF7C1F">
                    <a:alpha val="40000"/>
                  </a:srgbClr>
                </a:solidFill>
                <a:ln>
                  <a:solidFill>
                    <a:srgbClr val="ED7D3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30" name="文本框 229"/>
                <p:cNvSpPr txBox="1"/>
                <p:nvPr/>
              </p:nvSpPr>
              <p:spPr>
                <a:xfrm>
                  <a:off x="6557" y="6458"/>
                  <a:ext cx="908" cy="628"/>
                </a:xfrm>
                <a:prstGeom prst="rect">
                  <a:avLst/>
                </a:prstGeom>
                <a:noFill/>
              </p:spPr>
              <p:txBody>
                <a:bodyPr wrap="square" rtlCol="0" anchor="t">
                  <a:spAutoFit/>
                </a:bodyPr>
                <a:lstStyle/>
                <a:p>
                  <a:pPr algn="ctr">
                    <a:lnSpc>
                      <a:spcPct val="100000"/>
                    </a:lnSpc>
                    <a:buFont typeface="Wingdings" panose="05000000000000000000" charset="0"/>
                  </a:pPr>
                  <a:r>
                    <a:rPr kumimoji="1" lang="zh-CN" altLang="en-US" sz="1000" noProof="0" dirty="0">
                      <a:ln>
                        <a:noFill/>
                      </a:ln>
                      <a:effectLst/>
                      <a:uLnTx/>
                      <a:uFillTx/>
                      <a:sym typeface="+mn-ea"/>
                    </a:rPr>
                    <a:t>机器学习引擎</a:t>
                  </a:r>
                  <a:endParaRPr kumimoji="1" lang="zh-CN" altLang="en-US" sz="1000" noProof="0" dirty="0">
                    <a:ln>
                      <a:noFill/>
                    </a:ln>
                    <a:effectLst/>
                    <a:uLnTx/>
                    <a:uFillTx/>
                    <a:sym typeface="+mn-ea"/>
                  </a:endParaRPr>
                </a:p>
              </p:txBody>
            </p:sp>
          </p:grpSp>
        </p:grpSp>
      </p:grpSp>
      <p:grpSp>
        <p:nvGrpSpPr>
          <p:cNvPr id="231" name="组合 230"/>
          <p:cNvGrpSpPr/>
          <p:nvPr/>
        </p:nvGrpSpPr>
        <p:grpSpPr>
          <a:xfrm>
            <a:off x="6753225" y="2322195"/>
            <a:ext cx="1089660" cy="3335020"/>
            <a:chOff x="5497" y="3168"/>
            <a:chExt cx="1716" cy="5252"/>
          </a:xfrm>
        </p:grpSpPr>
        <p:grpSp>
          <p:nvGrpSpPr>
            <p:cNvPr id="232" name="组合 231"/>
            <p:cNvGrpSpPr/>
            <p:nvPr/>
          </p:nvGrpSpPr>
          <p:grpSpPr>
            <a:xfrm rot="0">
              <a:off x="5497" y="3168"/>
              <a:ext cx="1716" cy="628"/>
              <a:chOff x="3347" y="4095"/>
              <a:chExt cx="1716" cy="628"/>
            </a:xfrm>
          </p:grpSpPr>
          <p:sp>
            <p:nvSpPr>
              <p:cNvPr id="233" name="文本框 232"/>
              <p:cNvSpPr txBox="1"/>
              <p:nvPr>
                <p:custDataLst>
                  <p:tags r:id="rId17"/>
                </p:custDataLst>
              </p:nvPr>
            </p:nvSpPr>
            <p:spPr>
              <a:xfrm>
                <a:off x="3457" y="4130"/>
                <a:ext cx="1496" cy="558"/>
              </a:xfrm>
              <a:prstGeom prst="roundRect">
                <a:avLst>
                  <a:gd name="adj" fmla="val 17945"/>
                </a:avLst>
              </a:prstGeom>
              <a:solidFill>
                <a:schemeClr val="bg1"/>
              </a:solidFill>
              <a:ln w="952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t" anchorCtr="0"/>
              <a:lstStyle>
                <a:defPPr>
                  <a:defRPr lang="zh-CN"/>
                </a:defPPr>
                <a:lvl1pPr marR="0" lvl="0" indent="0" algn="ctr" defTabSz="457200" fontAlgn="auto">
                  <a:lnSpc>
                    <a:spcPct val="100000"/>
                  </a:lnSpc>
                  <a:spcBef>
                    <a:spcPts val="0"/>
                  </a:spcBef>
                  <a:spcAft>
                    <a:spcPts val="0"/>
                  </a:spcAft>
                  <a:buClrTx/>
                  <a:buSzTx/>
                  <a:buFontTx/>
                  <a:buNone/>
                  <a:defRPr kumimoji="1" sz="1000" b="0" i="0" u="none" strike="noStrike" cap="none" spc="0" normalizeH="0" baseline="0">
                    <a:ln>
                      <a:noFill/>
                    </a:ln>
                    <a:solidFill>
                      <a:schemeClr val="tx1"/>
                    </a:solidFill>
                    <a:effectLst/>
                    <a:uLnTx/>
                    <a:uFillTx/>
                    <a:latin typeface="微软雅黑" panose="020B0503020204020204" charset="-122"/>
                    <a:ea typeface="微软雅黑" panose="020B0503020204020204" charset="-122"/>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ct val="100000"/>
                  </a:lnSpc>
                  <a:buFont typeface="Wingdings" panose="05000000000000000000" charset="0"/>
                </a:pPr>
                <a:endParaRPr kumimoji="1" lang="zh-CN" altLang="en-US" sz="1400" b="1" i="0" u="none" strike="noStrike" kern="1200" cap="none" spc="0" normalizeH="0" baseline="0" noProof="0" dirty="0">
                  <a:ln>
                    <a:noFill/>
                  </a:ln>
                  <a:solidFill>
                    <a:schemeClr val="tx1"/>
                  </a:solidFill>
                  <a:effectLst/>
                  <a:uLnTx/>
                  <a:uFillTx/>
                  <a:sym typeface="+mn-ea"/>
                </a:endParaRPr>
              </a:p>
            </p:txBody>
          </p:sp>
          <p:sp>
            <p:nvSpPr>
              <p:cNvPr id="234" name="文本框 233"/>
              <p:cNvSpPr txBox="1"/>
              <p:nvPr/>
            </p:nvSpPr>
            <p:spPr>
              <a:xfrm>
                <a:off x="3347" y="4095"/>
                <a:ext cx="1716" cy="628"/>
              </a:xfrm>
              <a:prstGeom prst="rect">
                <a:avLst/>
              </a:prstGeom>
              <a:noFill/>
            </p:spPr>
            <p:txBody>
              <a:bodyPr wrap="square" rtlCol="0" anchor="t">
                <a:spAutoFit/>
              </a:bodyPr>
              <a:lstStyle/>
              <a:p>
                <a:pPr algn="ctr">
                  <a:lnSpc>
                    <a:spcPct val="100000"/>
                  </a:lnSpc>
                  <a:buFont typeface="Wingdings" panose="05000000000000000000" charset="0"/>
                </a:pPr>
                <a:r>
                  <a:rPr kumimoji="1" lang="zh-CN" altLang="en-US" sz="1000" b="1" noProof="0" dirty="0">
                    <a:ln>
                      <a:noFill/>
                    </a:ln>
                    <a:effectLst/>
                    <a:uLnTx/>
                    <a:uFillTx/>
                    <a:sym typeface="+mn-ea"/>
                  </a:rPr>
                  <a:t>多样、灵活的</a:t>
                </a:r>
                <a:endParaRPr kumimoji="1" lang="zh-CN" altLang="en-US" sz="1000" b="1" noProof="0" dirty="0">
                  <a:ln>
                    <a:noFill/>
                  </a:ln>
                  <a:effectLst/>
                  <a:uLnTx/>
                  <a:uFillTx/>
                  <a:sym typeface="+mn-ea"/>
                </a:endParaRPr>
              </a:p>
              <a:p>
                <a:pPr algn="ctr">
                  <a:lnSpc>
                    <a:spcPct val="100000"/>
                  </a:lnSpc>
                  <a:buFont typeface="Wingdings" panose="05000000000000000000" charset="0"/>
                </a:pPr>
                <a:r>
                  <a:rPr kumimoji="1" lang="zh-CN" altLang="en-US" sz="1000" b="1" noProof="0" dirty="0">
                    <a:ln>
                      <a:noFill/>
                    </a:ln>
                    <a:effectLst/>
                    <a:uLnTx/>
                    <a:uFillTx/>
                    <a:sym typeface="+mn-ea"/>
                  </a:rPr>
                  <a:t>数据解读和建议</a:t>
                </a:r>
                <a:endParaRPr kumimoji="1" lang="zh-CN" altLang="en-US" sz="1000" b="1" noProof="0" dirty="0">
                  <a:ln>
                    <a:noFill/>
                  </a:ln>
                  <a:effectLst/>
                  <a:uLnTx/>
                  <a:uFillTx/>
                  <a:sym typeface="+mn-ea"/>
                </a:endParaRPr>
              </a:p>
            </p:txBody>
          </p:sp>
        </p:grpSp>
        <p:grpSp>
          <p:nvGrpSpPr>
            <p:cNvPr id="235" name="组合 234"/>
            <p:cNvGrpSpPr/>
            <p:nvPr/>
          </p:nvGrpSpPr>
          <p:grpSpPr>
            <a:xfrm rot="0">
              <a:off x="5863" y="3796"/>
              <a:ext cx="984" cy="528"/>
              <a:chOff x="3876" y="5115"/>
              <a:chExt cx="984" cy="528"/>
            </a:xfrm>
          </p:grpSpPr>
          <p:sp>
            <p:nvSpPr>
              <p:cNvPr id="236" name="等腰三角形 235"/>
              <p:cNvSpPr/>
              <p:nvPr/>
            </p:nvSpPr>
            <p:spPr bwMode="auto">
              <a:xfrm>
                <a:off x="3876" y="5115"/>
                <a:ext cx="984" cy="384"/>
              </a:xfrm>
              <a:prstGeom prst="triangle">
                <a:avLst/>
              </a:prstGeom>
              <a:gradFill>
                <a:gsLst>
                  <a:gs pos="0">
                    <a:srgbClr val="BDD7EE"/>
                  </a:gs>
                  <a:gs pos="100000">
                    <a:schemeClr val="accent5"/>
                  </a:gs>
                </a:gsLst>
                <a:lin ang="16200000" scaled="0"/>
              </a:gradFill>
              <a:ln w="25400" cap="flat" cmpd="sng" algn="ctr">
                <a:no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p>
                <a:pPr lvl="0" algn="ctr" defTabSz="457200">
                  <a:spcBef>
                    <a:spcPts val="0"/>
                  </a:spcBef>
                  <a:spcAft>
                    <a:spcPts val="0"/>
                  </a:spcAft>
                  <a:buClrTx/>
                  <a:buSzTx/>
                  <a:buFontTx/>
                  <a:defRPr/>
                </a:pPr>
                <a:endParaRPr lang="zh-CN" altLang="en-US" sz="1400" b="1" kern="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237" name="等腰三角形 236"/>
              <p:cNvSpPr/>
              <p:nvPr/>
            </p:nvSpPr>
            <p:spPr bwMode="auto">
              <a:xfrm>
                <a:off x="3876" y="5259"/>
                <a:ext cx="984" cy="384"/>
              </a:xfrm>
              <a:prstGeom prst="triangle">
                <a:avLst/>
              </a:prstGeom>
              <a:gradFill>
                <a:gsLst>
                  <a:gs pos="0">
                    <a:srgbClr val="BDD7EE"/>
                  </a:gs>
                  <a:gs pos="49000">
                    <a:schemeClr val="accent5"/>
                  </a:gs>
                </a:gsLst>
                <a:lin ang="16200000" scaled="0"/>
              </a:gradFill>
              <a:ln w="25400" cap="flat" cmpd="sng" algn="ctr">
                <a:no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p>
                <a:pPr lvl="0" algn="ctr" defTabSz="457200">
                  <a:spcBef>
                    <a:spcPts val="0"/>
                  </a:spcBef>
                  <a:spcAft>
                    <a:spcPts val="0"/>
                  </a:spcAft>
                  <a:buClrTx/>
                  <a:buSzTx/>
                  <a:buFontTx/>
                  <a:defRPr/>
                </a:pPr>
                <a:endParaRPr lang="zh-CN" altLang="en-US" sz="1400" b="1" kern="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grpSp>
        <p:grpSp>
          <p:nvGrpSpPr>
            <p:cNvPr id="238" name="组合 237"/>
            <p:cNvGrpSpPr/>
            <p:nvPr/>
          </p:nvGrpSpPr>
          <p:grpSpPr>
            <a:xfrm rot="0">
              <a:off x="5512" y="4400"/>
              <a:ext cx="1686" cy="4020"/>
              <a:chOff x="5529" y="4400"/>
              <a:chExt cx="1686" cy="4020"/>
            </a:xfrm>
          </p:grpSpPr>
          <p:sp>
            <p:nvSpPr>
              <p:cNvPr id="239" name="文本框 238"/>
              <p:cNvSpPr txBox="1"/>
              <p:nvPr>
                <p:custDataLst>
                  <p:tags r:id="rId18"/>
                </p:custDataLst>
              </p:nvPr>
            </p:nvSpPr>
            <p:spPr>
              <a:xfrm>
                <a:off x="5756" y="4400"/>
                <a:ext cx="1232" cy="4020"/>
              </a:xfrm>
              <a:prstGeom prst="roundRect">
                <a:avLst>
                  <a:gd name="adj" fmla="val 3799"/>
                </a:avLst>
              </a:prstGeom>
              <a:solidFill>
                <a:srgbClr val="BDD7EE">
                  <a:alpha val="7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t" anchorCtr="0"/>
              <a:lstStyle>
                <a:defPPr>
                  <a:defRPr lang="zh-CN"/>
                </a:defPPr>
                <a:lvl1pPr marR="0" lvl="0" indent="0" algn="ctr" defTabSz="457200" fontAlgn="auto">
                  <a:lnSpc>
                    <a:spcPct val="100000"/>
                  </a:lnSpc>
                  <a:spcBef>
                    <a:spcPts val="0"/>
                  </a:spcBef>
                  <a:spcAft>
                    <a:spcPts val="0"/>
                  </a:spcAft>
                  <a:buClrTx/>
                  <a:buSzTx/>
                  <a:buFontTx/>
                  <a:buNone/>
                  <a:defRPr kumimoji="1" sz="1000" b="0" i="0" u="none" strike="noStrike" cap="none" spc="0" normalizeH="0" baseline="0">
                    <a:ln>
                      <a:noFill/>
                    </a:ln>
                    <a:solidFill>
                      <a:schemeClr val="tx1"/>
                    </a:solidFill>
                    <a:effectLst/>
                    <a:uLnTx/>
                    <a:uFillTx/>
                    <a:latin typeface="微软雅黑" panose="020B0503020204020204" charset="-122"/>
                    <a:ea typeface="微软雅黑" panose="020B0503020204020204" charset="-122"/>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lnSpc>
                    <a:spcPct val="130000"/>
                  </a:lnSpc>
                  <a:buFont typeface="Wingdings" panose="05000000000000000000" charset="0"/>
                </a:pPr>
                <a:endParaRPr kumimoji="1" lang="zh-CN" altLang="en-US" sz="1400" b="0" i="0" u="none" strike="noStrike" kern="1200" cap="none" spc="0" normalizeH="0" baseline="0" noProof="0" dirty="0">
                  <a:ln>
                    <a:noFill/>
                  </a:ln>
                  <a:solidFill>
                    <a:srgbClr val="4472C4"/>
                  </a:solidFill>
                  <a:effectLst/>
                  <a:uLnTx/>
                  <a:uFillTx/>
                  <a:sym typeface="+mn-ea"/>
                </a:endParaRPr>
              </a:p>
            </p:txBody>
          </p:sp>
          <p:sp>
            <p:nvSpPr>
              <p:cNvPr id="240" name="文本框 239"/>
              <p:cNvSpPr txBox="1"/>
              <p:nvPr/>
            </p:nvSpPr>
            <p:spPr>
              <a:xfrm>
                <a:off x="5529" y="7867"/>
                <a:ext cx="1686" cy="386"/>
              </a:xfrm>
              <a:prstGeom prst="rect">
                <a:avLst/>
              </a:prstGeom>
              <a:noFill/>
            </p:spPr>
            <p:txBody>
              <a:bodyPr wrap="square" rtlCol="0" anchor="t">
                <a:spAutoFit/>
              </a:bodyPr>
              <a:lstStyle/>
              <a:p>
                <a:pPr algn="ctr" defTabSz="457200">
                  <a:lnSpc>
                    <a:spcPct val="100000"/>
                  </a:lnSpc>
                  <a:spcBef>
                    <a:spcPts val="0"/>
                  </a:spcBef>
                  <a:spcAft>
                    <a:spcPts val="0"/>
                  </a:spcAft>
                  <a:buClrTx/>
                  <a:buSzTx/>
                  <a:buFontTx/>
                  <a:defRPr/>
                </a:pPr>
                <a:r>
                  <a:rPr lang="zh-CN" altLang="en-US" sz="1000" b="1" kern="0" noProof="0" dirty="0">
                    <a:ln>
                      <a:noFill/>
                    </a:ln>
                    <a:solidFill>
                      <a:srgbClr val="4472C4"/>
                    </a:solidFill>
                    <a:effectLst/>
                    <a:uLnTx/>
                    <a:uFillTx/>
                    <a:latin typeface="微软雅黑" panose="020B0503020204020204" charset="-122"/>
                    <a:ea typeface="微软雅黑" panose="020B0503020204020204" charset="-122"/>
                    <a:cs typeface="Arial" panose="020B0604020202020204" pitchFamily="34" charset="0"/>
                    <a:sym typeface="+mn-ea"/>
                  </a:rPr>
                  <a:t>语言</a:t>
                </a:r>
                <a:r>
                  <a:rPr lang="en-US" altLang="zh-CN" sz="1000" b="1" kern="0" noProof="0" dirty="0">
                    <a:ln>
                      <a:noFill/>
                    </a:ln>
                    <a:solidFill>
                      <a:srgbClr val="4472C4"/>
                    </a:solidFill>
                    <a:effectLst/>
                    <a:uLnTx/>
                    <a:uFillTx/>
                    <a:latin typeface="微软雅黑" panose="020B0503020204020204" charset="-122"/>
                    <a:ea typeface="微软雅黑" panose="020B0503020204020204" charset="-122"/>
                    <a:cs typeface="Arial" panose="020B0604020202020204" pitchFamily="34" charset="0"/>
                    <a:sym typeface="+mn-ea"/>
                  </a:rPr>
                  <a:t>/</a:t>
                </a:r>
                <a:r>
                  <a:rPr lang="zh-CN" altLang="en-US" sz="1000" b="1" kern="0" noProof="0" dirty="0">
                    <a:ln>
                      <a:noFill/>
                    </a:ln>
                    <a:solidFill>
                      <a:srgbClr val="4472C4"/>
                    </a:solidFill>
                    <a:effectLst/>
                    <a:uLnTx/>
                    <a:uFillTx/>
                    <a:latin typeface="微软雅黑" panose="020B0503020204020204" charset="-122"/>
                    <a:ea typeface="微软雅黑" panose="020B0503020204020204" charset="-122"/>
                    <a:cs typeface="Arial" panose="020B0604020202020204" pitchFamily="34" charset="0"/>
                    <a:sym typeface="+mn-ea"/>
                  </a:rPr>
                  <a:t>知识</a:t>
                </a:r>
                <a:r>
                  <a:rPr lang="en-US" altLang="zh-CN" sz="1000" b="1" kern="0" noProof="0" dirty="0">
                    <a:ln>
                      <a:noFill/>
                    </a:ln>
                    <a:solidFill>
                      <a:srgbClr val="4472C4"/>
                    </a:solidFill>
                    <a:effectLst/>
                    <a:uLnTx/>
                    <a:uFillTx/>
                    <a:latin typeface="微软雅黑" panose="020B0503020204020204" charset="-122"/>
                    <a:ea typeface="微软雅黑" panose="020B0503020204020204" charset="-122"/>
                    <a:cs typeface="Arial" panose="020B0604020202020204" pitchFamily="34" charset="0"/>
                    <a:sym typeface="+mn-ea"/>
                  </a:rPr>
                  <a:t>/</a:t>
                </a:r>
                <a:r>
                  <a:rPr lang="zh-CN" altLang="en-US" sz="1000" b="1" kern="0" noProof="0" dirty="0">
                    <a:ln>
                      <a:noFill/>
                    </a:ln>
                    <a:solidFill>
                      <a:srgbClr val="4472C4"/>
                    </a:solidFill>
                    <a:effectLst/>
                    <a:uLnTx/>
                    <a:uFillTx/>
                    <a:latin typeface="微软雅黑" panose="020B0503020204020204" charset="-122"/>
                    <a:ea typeface="微软雅黑" panose="020B0503020204020204" charset="-122"/>
                    <a:cs typeface="Arial" panose="020B0604020202020204" pitchFamily="34" charset="0"/>
                    <a:sym typeface="+mn-ea"/>
                  </a:rPr>
                  <a:t>技能</a:t>
                </a:r>
                <a:endParaRPr lang="zh-CN" altLang="en-US" sz="1000" b="1" kern="0" noProof="0" dirty="0">
                  <a:ln>
                    <a:noFill/>
                  </a:ln>
                  <a:solidFill>
                    <a:srgbClr val="4472C4"/>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241" name="文本框 240"/>
              <p:cNvSpPr txBox="1"/>
              <p:nvPr/>
            </p:nvSpPr>
            <p:spPr>
              <a:xfrm>
                <a:off x="5615" y="4497"/>
                <a:ext cx="1514" cy="434"/>
              </a:xfrm>
              <a:prstGeom prst="rect">
                <a:avLst/>
              </a:prstGeom>
              <a:noFill/>
            </p:spPr>
            <p:txBody>
              <a:bodyPr wrap="square" rtlCol="0" anchor="t">
                <a:spAutoFit/>
              </a:bodyPr>
              <a:lstStyle/>
              <a:p>
                <a:pPr algn="ctr">
                  <a:lnSpc>
                    <a:spcPct val="100000"/>
                  </a:lnSpc>
                  <a:buFont typeface="Wingdings" panose="05000000000000000000" charset="0"/>
                </a:pPr>
                <a:r>
                  <a:rPr kumimoji="1" lang="zh-CN" altLang="en-US" sz="1200" b="1" noProof="0" dirty="0">
                    <a:ln>
                      <a:noFill/>
                    </a:ln>
                    <a:effectLst/>
                    <a:uLnTx/>
                    <a:uFillTx/>
                    <a:sym typeface="+mn-ea"/>
                  </a:rPr>
                  <a:t>海量知识库</a:t>
                </a:r>
                <a:endParaRPr kumimoji="1" lang="zh-CN" altLang="en-US" sz="1200" b="1" noProof="0" dirty="0">
                  <a:ln>
                    <a:noFill/>
                  </a:ln>
                  <a:effectLst/>
                  <a:uLnTx/>
                  <a:uFillTx/>
                  <a:sym typeface="+mn-ea"/>
                </a:endParaRPr>
              </a:p>
            </p:txBody>
          </p:sp>
          <p:grpSp>
            <p:nvGrpSpPr>
              <p:cNvPr id="242" name="组合 241"/>
              <p:cNvGrpSpPr/>
              <p:nvPr/>
            </p:nvGrpSpPr>
            <p:grpSpPr>
              <a:xfrm>
                <a:off x="5819" y="5176"/>
                <a:ext cx="1106" cy="652"/>
                <a:chOff x="5817" y="5176"/>
                <a:chExt cx="1106" cy="652"/>
              </a:xfrm>
            </p:grpSpPr>
            <p:sp>
              <p:nvSpPr>
                <p:cNvPr id="243" name="圆角矩形 242"/>
                <p:cNvSpPr/>
                <p:nvPr/>
              </p:nvSpPr>
              <p:spPr>
                <a:xfrm>
                  <a:off x="5877" y="5176"/>
                  <a:ext cx="987" cy="652"/>
                </a:xfrm>
                <a:prstGeom prst="roundRect">
                  <a:avLst/>
                </a:prstGeom>
                <a:solidFill>
                  <a:srgbClr val="4472C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sz="10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44" name="文本框 243"/>
                <p:cNvSpPr txBox="1"/>
                <p:nvPr/>
              </p:nvSpPr>
              <p:spPr>
                <a:xfrm>
                  <a:off x="5817" y="5319"/>
                  <a:ext cx="1106" cy="367"/>
                </a:xfrm>
                <a:prstGeom prst="rect">
                  <a:avLst/>
                </a:prstGeom>
                <a:noFill/>
              </p:spPr>
              <p:txBody>
                <a:bodyPr wrap="square" rtlCol="0" anchor="t">
                  <a:noAutofit/>
                </a:bodyPr>
                <a:p>
                  <a:pPr lvl="0" algn="ctr">
                    <a:buClrTx/>
                    <a:buSzTx/>
                    <a:buFontTx/>
                  </a:pPr>
                  <a:r>
                    <a:rPr lang="zh-CN" sz="1000">
                      <a:solidFill>
                        <a:schemeClr val="bg1"/>
                      </a:solidFill>
                      <a:latin typeface="微软雅黑" panose="020B0503020204020204" charset="-122"/>
                      <a:ea typeface="微软雅黑" panose="020B0503020204020204" charset="-122"/>
                      <a:cs typeface="微软雅黑" panose="020B0503020204020204" charset="-122"/>
                      <a:sym typeface="+mn-ea"/>
                    </a:rPr>
                    <a:t>行业知识</a:t>
                  </a:r>
                  <a:endParaRPr kumimoji="1" lang="zh-CN" altLang="en-US" sz="1000" noProof="0" dirty="0">
                    <a:ln>
                      <a:noFill/>
                    </a:ln>
                    <a:solidFill>
                      <a:schemeClr val="bg1"/>
                    </a:solidFill>
                    <a:effectLst/>
                    <a:uLnTx/>
                    <a:uFillTx/>
                    <a:sym typeface="+mn-ea"/>
                  </a:endParaRPr>
                </a:p>
              </p:txBody>
            </p:sp>
          </p:grpSp>
          <p:grpSp>
            <p:nvGrpSpPr>
              <p:cNvPr id="245" name="组合 244"/>
              <p:cNvGrpSpPr/>
              <p:nvPr/>
            </p:nvGrpSpPr>
            <p:grpSpPr>
              <a:xfrm>
                <a:off x="5819" y="6073"/>
                <a:ext cx="1106" cy="652"/>
                <a:chOff x="5817" y="6073"/>
                <a:chExt cx="1106" cy="652"/>
              </a:xfrm>
            </p:grpSpPr>
            <p:sp>
              <p:nvSpPr>
                <p:cNvPr id="246" name="圆角矩形 245"/>
                <p:cNvSpPr/>
                <p:nvPr/>
              </p:nvSpPr>
              <p:spPr>
                <a:xfrm>
                  <a:off x="5876" y="6073"/>
                  <a:ext cx="988" cy="652"/>
                </a:xfrm>
                <a:prstGeom prst="roundRect">
                  <a:avLst/>
                </a:prstGeom>
                <a:solidFill>
                  <a:srgbClr val="4472C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sz="10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47" name="文本框 246"/>
                <p:cNvSpPr txBox="1"/>
                <p:nvPr/>
              </p:nvSpPr>
              <p:spPr>
                <a:xfrm>
                  <a:off x="5817" y="6216"/>
                  <a:ext cx="1106" cy="367"/>
                </a:xfrm>
                <a:prstGeom prst="rect">
                  <a:avLst/>
                </a:prstGeom>
                <a:noFill/>
              </p:spPr>
              <p:txBody>
                <a:bodyPr wrap="square" rtlCol="0" anchor="t">
                  <a:noAutofit/>
                </a:bodyPr>
                <a:p>
                  <a:pPr lvl="0" algn="ctr">
                    <a:buClrTx/>
                    <a:buSzTx/>
                    <a:buFontTx/>
                  </a:pPr>
                  <a:r>
                    <a:rPr lang="zh-CN" sz="1000">
                      <a:solidFill>
                        <a:schemeClr val="bg1"/>
                      </a:solidFill>
                      <a:latin typeface="微软雅黑" panose="020B0503020204020204" charset="-122"/>
                      <a:ea typeface="微软雅黑" panose="020B0503020204020204" charset="-122"/>
                      <a:cs typeface="微软雅黑" panose="020B0503020204020204" charset="-122"/>
                      <a:sym typeface="+mn-ea"/>
                    </a:rPr>
                    <a:t>通用知识</a:t>
                  </a:r>
                  <a:endParaRPr kumimoji="1" lang="zh-CN" altLang="en-US" sz="1000" noProof="0" dirty="0">
                    <a:ln>
                      <a:noFill/>
                    </a:ln>
                    <a:solidFill>
                      <a:schemeClr val="bg1"/>
                    </a:solidFill>
                    <a:effectLst/>
                    <a:uLnTx/>
                    <a:uFillTx/>
                    <a:sym typeface="+mn-ea"/>
                  </a:endParaRPr>
                </a:p>
              </p:txBody>
            </p:sp>
          </p:grpSp>
          <p:grpSp>
            <p:nvGrpSpPr>
              <p:cNvPr id="248" name="组合 247"/>
              <p:cNvGrpSpPr/>
              <p:nvPr/>
            </p:nvGrpSpPr>
            <p:grpSpPr>
              <a:xfrm>
                <a:off x="5819" y="6970"/>
                <a:ext cx="1106" cy="652"/>
                <a:chOff x="5818" y="6970"/>
                <a:chExt cx="1106" cy="652"/>
              </a:xfrm>
            </p:grpSpPr>
            <p:sp>
              <p:nvSpPr>
                <p:cNvPr id="249" name="圆角矩形 248"/>
                <p:cNvSpPr/>
                <p:nvPr/>
              </p:nvSpPr>
              <p:spPr>
                <a:xfrm>
                  <a:off x="5878" y="6970"/>
                  <a:ext cx="987" cy="652"/>
                </a:xfrm>
                <a:prstGeom prst="roundRect">
                  <a:avLst/>
                </a:prstGeom>
                <a:solidFill>
                  <a:srgbClr val="4472C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sz="10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50" name="文本框 249"/>
                <p:cNvSpPr txBox="1"/>
                <p:nvPr/>
              </p:nvSpPr>
              <p:spPr>
                <a:xfrm>
                  <a:off x="5818" y="7113"/>
                  <a:ext cx="1106" cy="367"/>
                </a:xfrm>
                <a:prstGeom prst="rect">
                  <a:avLst/>
                </a:prstGeom>
                <a:noFill/>
              </p:spPr>
              <p:txBody>
                <a:bodyPr wrap="square" rtlCol="0" anchor="t">
                  <a:noAutofit/>
                </a:bodyPr>
                <a:p>
                  <a:pPr lvl="0" algn="ctr">
                    <a:buClrTx/>
                    <a:buSzTx/>
                    <a:buFontTx/>
                  </a:pPr>
                  <a:r>
                    <a:rPr lang="zh-CN" sz="1000">
                      <a:solidFill>
                        <a:schemeClr val="bg1"/>
                      </a:solidFill>
                      <a:latin typeface="微软雅黑" panose="020B0503020204020204" charset="-122"/>
                      <a:ea typeface="微软雅黑" panose="020B0503020204020204" charset="-122"/>
                      <a:cs typeface="微软雅黑" panose="020B0503020204020204" charset="-122"/>
                      <a:sym typeface="+mn-ea"/>
                    </a:rPr>
                    <a:t>领域知识</a:t>
                  </a:r>
                  <a:endParaRPr kumimoji="1" lang="zh-CN" altLang="en-US" sz="1000" noProof="0" dirty="0">
                    <a:ln>
                      <a:noFill/>
                    </a:ln>
                    <a:solidFill>
                      <a:schemeClr val="bg1"/>
                    </a:solidFill>
                    <a:effectLst/>
                    <a:uLnTx/>
                    <a:uFillTx/>
                    <a:sym typeface="+mn-ea"/>
                  </a:endParaRPr>
                </a:p>
              </p:txBody>
            </p:sp>
          </p:grpSp>
        </p:grpSp>
      </p:grpSp>
      <p:sp>
        <p:nvSpPr>
          <p:cNvPr id="251" name="圆角矩形 250"/>
          <p:cNvSpPr/>
          <p:nvPr>
            <p:custDataLst>
              <p:tags r:id="rId19"/>
            </p:custDataLst>
          </p:nvPr>
        </p:nvSpPr>
        <p:spPr>
          <a:xfrm>
            <a:off x="673100" y="5848985"/>
            <a:ext cx="11122660" cy="857885"/>
          </a:xfrm>
          <a:prstGeom prst="roundRect">
            <a:avLst>
              <a:gd name="adj" fmla="val 3799"/>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p>
            <a:pPr lvl="0" algn="ctr">
              <a:buClrTx/>
              <a:buSzTx/>
              <a:buFontTx/>
            </a:pPr>
            <a:endParaRPr lang="zh-CN" altLang="en-US" sz="2000" b="1">
              <a:solidFill>
                <a:schemeClr val="bg1"/>
              </a:solidFill>
              <a:latin typeface="微软雅黑" panose="020B0503020204020204" charset="-122"/>
              <a:ea typeface="微软雅黑" panose="020B0503020204020204" charset="-122"/>
              <a:sym typeface="+mn-lt"/>
            </a:endParaRPr>
          </a:p>
        </p:txBody>
      </p:sp>
      <p:sp>
        <p:nvSpPr>
          <p:cNvPr id="252" name="TextBox 35"/>
          <p:cNvSpPr/>
          <p:nvPr/>
        </p:nvSpPr>
        <p:spPr bwMode="gray">
          <a:xfrm>
            <a:off x="1020445" y="5820410"/>
            <a:ext cx="3563620" cy="429260"/>
          </a:xfrm>
          <a:prstGeom prst="rect">
            <a:avLst/>
          </a:prstGeom>
          <a:gradFill>
            <a:gsLst>
              <a:gs pos="0">
                <a:srgbClr val="08BAFC">
                  <a:alpha val="0"/>
                </a:srgbClr>
              </a:gs>
              <a:gs pos="100000">
                <a:srgbClr val="00B0F0">
                  <a:alpha val="0"/>
                </a:srgbClr>
              </a:gs>
              <a:gs pos="47000">
                <a:srgbClr val="0162C6">
                  <a:alpha val="1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171450" indent="-171450">
              <a:lnSpc>
                <a:spcPct val="140000"/>
              </a:lnSpc>
              <a:buFont typeface="Arial" panose="020B0604020202020204" pitchFamily="34" charset="0"/>
              <a:buChar char="•"/>
            </a:pPr>
            <a:r>
              <a:rPr lang="zh-CN" altLang="en-US" sz="1200" b="1" dirty="0">
                <a:solidFill>
                  <a:schemeClr val="tx1"/>
                </a:solidFill>
                <a:latin typeface="微软雅黑" panose="020B0503020204020204" charset="-122"/>
                <a:ea typeface="微软雅黑" panose="020B0503020204020204" charset="-122"/>
                <a:sym typeface="+mn-lt"/>
              </a:rPr>
              <a:t>落地项目：</a:t>
            </a:r>
            <a:r>
              <a:rPr lang="zh-CN" altLang="en-US" sz="1200" b="1" dirty="0">
                <a:solidFill>
                  <a:schemeClr val="tx1"/>
                </a:solidFill>
                <a:latin typeface="微软雅黑" panose="020B0503020204020204" charset="-122"/>
                <a:ea typeface="微软雅黑" panose="020B0503020204020204" charset="-122"/>
                <a:sym typeface="+mn-ea"/>
              </a:rPr>
              <a:t>打造供应链管理系统智能问数能力</a:t>
            </a:r>
            <a:endParaRPr lang="zh-CN" altLang="en-US" sz="1200" b="1" dirty="0">
              <a:solidFill>
                <a:schemeClr val="tx1"/>
              </a:solidFill>
              <a:latin typeface="微软雅黑" panose="020B0503020204020204" charset="-122"/>
              <a:ea typeface="微软雅黑" panose="020B0503020204020204" charset="-122"/>
              <a:sym typeface="+mn-ea"/>
            </a:endParaRPr>
          </a:p>
        </p:txBody>
      </p:sp>
      <p:sp>
        <p:nvSpPr>
          <p:cNvPr id="253" name="文本框 252"/>
          <p:cNvSpPr txBox="1"/>
          <p:nvPr/>
        </p:nvSpPr>
        <p:spPr>
          <a:xfrm>
            <a:off x="1019810" y="6088380"/>
            <a:ext cx="10511790" cy="618490"/>
          </a:xfrm>
          <a:prstGeom prst="rect">
            <a:avLst/>
          </a:prstGeom>
          <a:noFill/>
        </p:spPr>
        <p:txBody>
          <a:bodyPr wrap="square" rtlCol="0">
            <a:noAutofit/>
          </a:bodyPr>
          <a:p>
            <a:pPr lvl="0" indent="0" algn="just" fontAlgn="auto">
              <a:lnSpc>
                <a:spcPct val="130000"/>
              </a:lnSpc>
              <a:buClrTx/>
              <a:buSzTx/>
              <a:buFont typeface="Arial" panose="020B0604020202020204" pitchFamily="34" charset="0"/>
              <a:buNone/>
            </a:pPr>
            <a:r>
              <a:rPr kumimoji="1" lang="zh-CN" altLang="en-US" sz="1200" dirty="0">
                <a:latin typeface="微软雅黑" panose="020B0503020204020204" charset="-122"/>
                <a:ea typeface="微软雅黑" panose="020B0503020204020204" charset="-122"/>
                <a:sym typeface="+mn-ea"/>
              </a:rPr>
              <a:t>支持用户对在中国移动采购的相关数据进行分析、问答、计算。实现包括项目基本信息、项目全流程进展、项目执行信息、项目预警信息等各类数据的智能问答。</a:t>
            </a:r>
            <a:endParaRPr kumimoji="1" lang="zh-CN" altLang="en-US" sz="1200" dirty="0">
              <a:solidFill>
                <a:srgbClr val="C00000"/>
              </a:solidFill>
              <a:latin typeface="微软雅黑" panose="020B0503020204020204" charset="-122"/>
              <a:ea typeface="微软雅黑" panose="020B0503020204020204" charset="-122"/>
              <a:sym typeface="+mn-ea"/>
            </a:endParaRPr>
          </a:p>
        </p:txBody>
      </p:sp>
      <p:sp>
        <p:nvSpPr>
          <p:cNvPr id="254" name="圆角矩形 24"/>
          <p:cNvSpPr/>
          <p:nvPr/>
        </p:nvSpPr>
        <p:spPr>
          <a:xfrm>
            <a:off x="477520" y="5848985"/>
            <a:ext cx="311785" cy="857885"/>
          </a:xfrm>
          <a:prstGeom prst="roundRect">
            <a:avLst>
              <a:gd name="adj" fmla="val 8068"/>
            </a:avLst>
          </a:prstGeom>
          <a:solidFill>
            <a:srgbClr val="0070C0"/>
          </a:solidFill>
          <a:ln>
            <a:solidFill>
              <a:srgbClr val="000000">
                <a:alpha val="0"/>
              </a:srgbClr>
            </a:solidFill>
          </a:ln>
        </p:spPr>
        <p:style>
          <a:lnRef idx="2">
            <a:srgbClr val="4472C4">
              <a:lumMod val="75000"/>
            </a:srgbClr>
          </a:lnRef>
          <a:fillRef idx="1">
            <a:srgbClr val="4472C4"/>
          </a:fillRef>
          <a:effectRef idx="0">
            <a:srgbClr val="FFFFFF"/>
          </a:effectRef>
          <a:fontRef idx="minor">
            <a:sysClr val="window" lastClr="FFFFFF"/>
          </a:fontRef>
        </p:style>
        <p:txBody>
          <a:bodyPr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b="1" i="0" u="none" strike="noStrike" kern="120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sym typeface="Arial" panose="020B0604020202020204" pitchFamily="34" charset="0"/>
              </a:rPr>
              <a:t>内部应用</a:t>
            </a:r>
            <a:endParaRPr kumimoji="1" lang="zh-CN" altLang="en-US" sz="1400" b="1" i="0" u="none" strike="noStrike" kern="120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sym typeface="Arial" panose="020B0604020202020204" pitchFamily="34" charset="0"/>
            </a:endParaRPr>
          </a:p>
        </p:txBody>
      </p:sp>
      <p:grpSp>
        <p:nvGrpSpPr>
          <p:cNvPr id="270" name="组合 269"/>
          <p:cNvGrpSpPr/>
          <p:nvPr/>
        </p:nvGrpSpPr>
        <p:grpSpPr>
          <a:xfrm>
            <a:off x="9441815" y="3977005"/>
            <a:ext cx="2275205" cy="1593850"/>
            <a:chOff x="14934" y="6398"/>
            <a:chExt cx="3583" cy="2510"/>
          </a:xfrm>
        </p:grpSpPr>
        <p:pic>
          <p:nvPicPr>
            <p:cNvPr id="255" name="图片 254"/>
            <p:cNvPicPr>
              <a:picLocks noChangeAspect="1"/>
            </p:cNvPicPr>
            <p:nvPr/>
          </p:nvPicPr>
          <p:blipFill>
            <a:blip r:embed="rId20"/>
            <a:srcRect b="7845"/>
            <a:stretch>
              <a:fillRect/>
            </a:stretch>
          </p:blipFill>
          <p:spPr>
            <a:xfrm>
              <a:off x="14934" y="6398"/>
              <a:ext cx="1679" cy="2511"/>
            </a:xfrm>
            <a:prstGeom prst="rect">
              <a:avLst/>
            </a:prstGeom>
          </p:spPr>
        </p:pic>
        <p:pic>
          <p:nvPicPr>
            <p:cNvPr id="256" name="图片 255"/>
            <p:cNvPicPr>
              <a:picLocks noChangeAspect="1"/>
            </p:cNvPicPr>
            <p:nvPr/>
          </p:nvPicPr>
          <p:blipFill>
            <a:blip r:embed="rId21"/>
            <a:stretch>
              <a:fillRect/>
            </a:stretch>
          </p:blipFill>
          <p:spPr>
            <a:xfrm>
              <a:off x="16785" y="6398"/>
              <a:ext cx="1732" cy="2511"/>
            </a:xfrm>
            <a:prstGeom prst="rect">
              <a:avLst/>
            </a:prstGeom>
          </p:spPr>
        </p:pic>
      </p:grpSp>
      <p:grpSp>
        <p:nvGrpSpPr>
          <p:cNvPr id="264" name="组合 263"/>
          <p:cNvGrpSpPr/>
          <p:nvPr/>
        </p:nvGrpSpPr>
        <p:grpSpPr>
          <a:xfrm>
            <a:off x="9841230" y="2150745"/>
            <a:ext cx="1476375" cy="607695"/>
            <a:chOff x="6735" y="7173"/>
            <a:chExt cx="2325" cy="957"/>
          </a:xfrm>
        </p:grpSpPr>
        <p:sp>
          <p:nvSpPr>
            <p:cNvPr id="265" name="文本框 264"/>
            <p:cNvSpPr txBox="1"/>
            <p:nvPr/>
          </p:nvSpPr>
          <p:spPr>
            <a:xfrm>
              <a:off x="6735" y="7173"/>
              <a:ext cx="2325" cy="891"/>
            </a:xfrm>
            <a:prstGeom prst="rect">
              <a:avLst/>
            </a:prstGeom>
            <a:noFill/>
          </p:spPr>
          <p:txBody>
            <a:bodyPr wrap="square" rtlCol="0" anchor="t">
              <a:noAutofit/>
            </a:bodyPr>
            <a:p>
              <a:pPr algn="ctr" defTabSz="914400">
                <a:buClrTx/>
                <a:buSzTx/>
                <a:buFontTx/>
              </a:pPr>
              <a:r>
                <a:rPr lang="en-US" altLang="zh-CN" sz="1400" b="1" spc="-38" dirty="0">
                  <a:solidFill>
                    <a:srgbClr val="C00000"/>
                  </a:solidFill>
                  <a:effectLst/>
                  <a:latin typeface="微软雅黑" panose="020B0503020204020204" charset="-122"/>
                  <a:ea typeface="微软雅黑" panose="020B0503020204020204" charset="-122"/>
                  <a:cs typeface="微软雅黑" panose="020B0503020204020204" charset="-122"/>
                  <a:sym typeface="+mn-lt"/>
                </a:rPr>
                <a:t>10</a:t>
              </a:r>
              <a:r>
                <a:rPr lang="zh-CN" altLang="en-US" sz="1400" b="1" spc="-38" dirty="0">
                  <a:solidFill>
                    <a:srgbClr val="C00000"/>
                  </a:solidFill>
                  <a:effectLst/>
                  <a:latin typeface="微软雅黑" panose="020B0503020204020204" charset="-122"/>
                  <a:ea typeface="微软雅黑" panose="020B0503020204020204" charset="-122"/>
                  <a:cs typeface="微软雅黑" panose="020B0503020204020204" charset="-122"/>
                  <a:sym typeface="+mn-lt"/>
                </a:rPr>
                <a:t>+</a:t>
              </a:r>
              <a:endParaRPr lang="zh-CN" altLang="en-US" sz="1400" b="1" spc="-38" dirty="0">
                <a:solidFill>
                  <a:srgbClr val="C00000"/>
                </a:solidFill>
                <a:effectLst/>
                <a:latin typeface="微软雅黑" panose="020B0503020204020204" charset="-122"/>
                <a:ea typeface="微软雅黑" panose="020B0503020204020204" charset="-122"/>
                <a:cs typeface="微软雅黑" panose="020B0503020204020204" charset="-122"/>
                <a:sym typeface="+mn-lt"/>
              </a:endParaRPr>
            </a:p>
            <a:p>
              <a:pPr algn="ctr" defTabSz="114300">
                <a:defRPr/>
              </a:pPr>
              <a:r>
                <a:rPr lang="zh-CN" altLang="en-US" sz="1400" b="1" dirty="0" smtClean="0">
                  <a:ln>
                    <a:noFill/>
                  </a:ln>
                  <a:solidFill>
                    <a:srgbClr val="4472C4"/>
                  </a:solidFill>
                  <a:effectLst/>
                  <a:latin typeface="微软雅黑" panose="020B0503020204020204" charset="-122"/>
                  <a:ea typeface="微软雅黑" panose="020B0503020204020204" charset="-122"/>
                  <a:cs typeface="微软雅黑" panose="020B0503020204020204" charset="-122"/>
                  <a:sym typeface="+mn-ea"/>
                </a:rPr>
                <a:t>内部应用单位</a:t>
              </a:r>
              <a:endParaRPr lang="zh-CN" altLang="en-US" sz="1400" b="1" dirty="0" smtClean="0">
                <a:ln>
                  <a:noFill/>
                </a:ln>
                <a:solidFill>
                  <a:srgbClr val="4472C4"/>
                </a:solidFill>
                <a:effectLst/>
                <a:latin typeface="微软雅黑" panose="020B0503020204020204" charset="-122"/>
                <a:ea typeface="微软雅黑" panose="020B0503020204020204" charset="-122"/>
                <a:cs typeface="微软雅黑" panose="020B0503020204020204" charset="-122"/>
                <a:sym typeface="+mn-ea"/>
              </a:endParaRPr>
            </a:p>
          </p:txBody>
        </p:sp>
        <p:cxnSp>
          <p:nvCxnSpPr>
            <p:cNvPr id="266" name="直接箭头连接符 265"/>
            <p:cNvCxnSpPr/>
            <p:nvPr>
              <p:custDataLst>
                <p:tags r:id="rId22"/>
              </p:custDataLst>
            </p:nvPr>
          </p:nvCxnSpPr>
          <p:spPr>
            <a:xfrm>
              <a:off x="7201" y="8130"/>
              <a:ext cx="1393" cy="0"/>
            </a:xfrm>
            <a:prstGeom prst="straightConnector1">
              <a:avLst/>
            </a:prstGeom>
            <a:ln w="25400">
              <a:gradFill>
                <a:gsLst>
                  <a:gs pos="7000">
                    <a:srgbClr val="1184CF">
                      <a:alpha val="0"/>
                    </a:srgbClr>
                  </a:gs>
                  <a:gs pos="53000">
                    <a:srgbClr val="1184CF">
                      <a:alpha val="100000"/>
                    </a:srgbClr>
                  </a:gs>
                  <a:gs pos="100000">
                    <a:srgbClr val="1184CF">
                      <a:alpha val="0"/>
                    </a:srgbClr>
                  </a:gs>
                </a:gsLst>
                <a:lin ang="0" scaled="1"/>
              </a:gradFill>
              <a:headEnd type="oval"/>
              <a:tailEnd type="oval"/>
            </a:ln>
            <a:effectLst/>
          </p:spPr>
          <p:style>
            <a:lnRef idx="1">
              <a:schemeClr val="accent1"/>
            </a:lnRef>
            <a:fillRef idx="0">
              <a:schemeClr val="accent1"/>
            </a:fillRef>
            <a:effectRef idx="0">
              <a:schemeClr val="accent1"/>
            </a:effectRef>
            <a:fontRef idx="minor">
              <a:schemeClr val="tx1"/>
            </a:fontRef>
          </p:style>
        </p:cxnSp>
      </p:grpSp>
      <p:grpSp>
        <p:nvGrpSpPr>
          <p:cNvPr id="267" name="组合 266"/>
          <p:cNvGrpSpPr/>
          <p:nvPr/>
        </p:nvGrpSpPr>
        <p:grpSpPr>
          <a:xfrm>
            <a:off x="9841230" y="3180080"/>
            <a:ext cx="1476375" cy="607695"/>
            <a:chOff x="6735" y="7173"/>
            <a:chExt cx="2325" cy="957"/>
          </a:xfrm>
        </p:grpSpPr>
        <p:sp>
          <p:nvSpPr>
            <p:cNvPr id="268" name="文本框 267"/>
            <p:cNvSpPr txBox="1"/>
            <p:nvPr/>
          </p:nvSpPr>
          <p:spPr>
            <a:xfrm>
              <a:off x="6735" y="7173"/>
              <a:ext cx="2325" cy="891"/>
            </a:xfrm>
            <a:prstGeom prst="rect">
              <a:avLst/>
            </a:prstGeom>
            <a:noFill/>
          </p:spPr>
          <p:txBody>
            <a:bodyPr wrap="square" rtlCol="0" anchor="t">
              <a:noAutofit/>
            </a:bodyPr>
            <a:p>
              <a:pPr algn="ctr" defTabSz="114300">
                <a:defRPr/>
              </a:pPr>
              <a:r>
                <a:rPr lang="zh-CN" altLang="en-US" sz="1400" b="1" dirty="0" smtClean="0">
                  <a:ln>
                    <a:noFill/>
                  </a:ln>
                  <a:solidFill>
                    <a:srgbClr val="4472C4"/>
                  </a:solidFill>
                  <a:effectLst/>
                  <a:latin typeface="微软雅黑" panose="020B0503020204020204" charset="-122"/>
                  <a:ea typeface="微软雅黑" panose="020B0503020204020204" charset="-122"/>
                  <a:cs typeface="微软雅黑" panose="020B0503020204020204" charset="-122"/>
                  <a:sym typeface="+mn-ea"/>
                </a:rPr>
                <a:t>提升效率</a:t>
              </a:r>
              <a:endParaRPr lang="zh-CN" altLang="en-US" sz="1400" b="1" dirty="0" smtClean="0">
                <a:ln>
                  <a:noFill/>
                </a:ln>
                <a:solidFill>
                  <a:srgbClr val="4472C4"/>
                </a:solidFill>
                <a:effectLst/>
                <a:latin typeface="微软雅黑" panose="020B0503020204020204" charset="-122"/>
                <a:ea typeface="微软雅黑" panose="020B0503020204020204" charset="-122"/>
                <a:cs typeface="微软雅黑" panose="020B0503020204020204" charset="-122"/>
                <a:sym typeface="+mn-ea"/>
              </a:endParaRPr>
            </a:p>
            <a:p>
              <a:pPr algn="ctr" defTabSz="114300">
                <a:defRPr/>
              </a:pPr>
              <a:r>
                <a:rPr lang="en-US" sz="1400" b="1" spc="-38" dirty="0">
                  <a:solidFill>
                    <a:srgbClr val="C00000"/>
                  </a:solidFill>
                  <a:effectLst/>
                  <a:latin typeface="微软雅黑" panose="020B0503020204020204" charset="-122"/>
                  <a:ea typeface="微软雅黑" panose="020B0503020204020204" charset="-122"/>
                  <a:cs typeface="微软雅黑" panose="020B0503020204020204" charset="-122"/>
                  <a:sym typeface="+mn-lt"/>
                </a:rPr>
                <a:t>500%</a:t>
              </a:r>
              <a:endParaRPr lang="en-US" sz="1400" b="1" dirty="0" smtClean="0">
                <a:ln>
                  <a:noFill/>
                </a:ln>
                <a:solidFill>
                  <a:srgbClr val="4472C4"/>
                </a:solidFill>
                <a:effectLst/>
                <a:latin typeface="微软雅黑" panose="020B0503020204020204" charset="-122"/>
                <a:ea typeface="微软雅黑" panose="020B0503020204020204" charset="-122"/>
                <a:cs typeface="微软雅黑" panose="020B0503020204020204" charset="-122"/>
                <a:sym typeface="+mn-ea"/>
              </a:endParaRPr>
            </a:p>
          </p:txBody>
        </p:sp>
        <p:cxnSp>
          <p:nvCxnSpPr>
            <p:cNvPr id="269" name="直接箭头连接符 268"/>
            <p:cNvCxnSpPr/>
            <p:nvPr>
              <p:custDataLst>
                <p:tags r:id="rId23"/>
              </p:custDataLst>
            </p:nvPr>
          </p:nvCxnSpPr>
          <p:spPr>
            <a:xfrm>
              <a:off x="7201" y="8130"/>
              <a:ext cx="1393" cy="0"/>
            </a:xfrm>
            <a:prstGeom prst="straightConnector1">
              <a:avLst/>
            </a:prstGeom>
            <a:ln w="25400">
              <a:gradFill>
                <a:gsLst>
                  <a:gs pos="7000">
                    <a:srgbClr val="1184CF">
                      <a:alpha val="0"/>
                    </a:srgbClr>
                  </a:gs>
                  <a:gs pos="53000">
                    <a:srgbClr val="1184CF">
                      <a:alpha val="100000"/>
                    </a:srgbClr>
                  </a:gs>
                  <a:gs pos="100000">
                    <a:srgbClr val="1184CF">
                      <a:alpha val="0"/>
                    </a:srgbClr>
                  </a:gs>
                </a:gsLst>
                <a:lin ang="0" scaled="1"/>
              </a:gradFill>
              <a:headEnd type="oval"/>
              <a:tailEnd type="oval"/>
            </a:ln>
            <a:effectLst/>
          </p:spPr>
          <p:style>
            <a:lnRef idx="1">
              <a:schemeClr val="accent1"/>
            </a:lnRef>
            <a:fillRef idx="0">
              <a:schemeClr val="accent1"/>
            </a:fillRef>
            <a:effectRef idx="0">
              <a:schemeClr val="accent1"/>
            </a:effectRef>
            <a:fontRef idx="minor">
              <a:schemeClr val="tx1"/>
            </a:fontRef>
          </p:style>
        </p:cxnSp>
      </p:grpSp>
      <p:sp>
        <p:nvSpPr>
          <p:cNvPr id="272" name="文本框 271"/>
          <p:cNvSpPr txBox="1"/>
          <p:nvPr>
            <p:custDataLst>
              <p:tags r:id="rId24"/>
            </p:custDataLst>
          </p:nvPr>
        </p:nvSpPr>
        <p:spPr>
          <a:xfrm>
            <a:off x="661353" y="2112010"/>
            <a:ext cx="2308860" cy="894080"/>
          </a:xfrm>
          <a:prstGeom prst="rect">
            <a:avLst/>
          </a:prstGeom>
          <a:noFill/>
        </p:spPr>
        <p:txBody>
          <a:bodyPr wrap="square" rtlCol="0">
            <a:spAutoFit/>
          </a:bodyPr>
          <a:p>
            <a:pPr algn="ctr">
              <a:lnSpc>
                <a:spcPct val="150000"/>
              </a:lnSpc>
            </a:pPr>
            <a:r>
              <a:rPr lang="zh-CN" altLang="en-US" sz="1400" b="1" dirty="0">
                <a:solidFill>
                  <a:srgbClr val="4472C4"/>
                </a:solidFill>
                <a:latin typeface="微软雅黑" panose="020B0503020204020204" charset="-122"/>
                <a:ea typeface="微软雅黑" panose="020B0503020204020204" charset="-122"/>
                <a:cs typeface="微软雅黑" panose="020B0503020204020204" charset="-122"/>
              </a:rPr>
              <a:t>数据分散难整合</a:t>
            </a:r>
            <a:endParaRPr lang="zh-CN" altLang="en-US" sz="1400" b="1" dirty="0">
              <a:solidFill>
                <a:srgbClr val="4472C4"/>
              </a:solidFill>
              <a:latin typeface="微软雅黑" panose="020B0503020204020204" charset="-122"/>
              <a:ea typeface="微软雅黑" panose="020B0503020204020204" charset="-122"/>
              <a:cs typeface="微软雅黑" panose="020B0503020204020204" charset="-122"/>
            </a:endParaRPr>
          </a:p>
          <a:p>
            <a:pPr indent="0" algn="ctr" fontAlgn="auto">
              <a:lnSpc>
                <a:spcPct val="130000"/>
              </a:lnSpc>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多源异构数据（结构化和非结构化）难以统一接入和管理。</a:t>
            </a:r>
            <a:endParaRPr lang="zh-CN" altLang="en-US" sz="1200"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273" name="文本框 272"/>
          <p:cNvSpPr txBox="1"/>
          <p:nvPr>
            <p:custDataLst>
              <p:tags r:id="rId25"/>
            </p:custDataLst>
          </p:nvPr>
        </p:nvSpPr>
        <p:spPr>
          <a:xfrm>
            <a:off x="661353" y="3103245"/>
            <a:ext cx="2308860" cy="786130"/>
          </a:xfrm>
          <a:prstGeom prst="rect">
            <a:avLst/>
          </a:prstGeom>
          <a:noFill/>
        </p:spPr>
        <p:txBody>
          <a:bodyPr wrap="square" rtlCol="0">
            <a:spAutoFit/>
          </a:bodyPr>
          <a:p>
            <a:pPr algn="ctr">
              <a:lnSpc>
                <a:spcPct val="100000"/>
              </a:lnSpc>
              <a:buClrTx/>
              <a:buSzTx/>
              <a:buFontTx/>
            </a:pPr>
            <a:r>
              <a:rPr lang="zh-CN" sz="1400" b="1" dirty="0">
                <a:solidFill>
                  <a:srgbClr val="4472C4"/>
                </a:solidFill>
                <a:latin typeface="微软雅黑" panose="020B0503020204020204" charset="-122"/>
                <a:ea typeface="微软雅黑" panose="020B0503020204020204" charset="-122"/>
                <a:cs typeface="微软雅黑" panose="020B0503020204020204" charset="-122"/>
              </a:rPr>
              <a:t>人工处理效率低</a:t>
            </a:r>
            <a:endParaRPr lang="zh-CN" sz="1400" b="1" dirty="0">
              <a:solidFill>
                <a:srgbClr val="4472C4"/>
              </a:solidFill>
              <a:latin typeface="微软雅黑" panose="020B0503020204020204" charset="-122"/>
              <a:ea typeface="微软雅黑" panose="020B0503020204020204" charset="-122"/>
              <a:cs typeface="微软雅黑" panose="020B0503020204020204" charset="-122"/>
            </a:endParaRPr>
          </a:p>
          <a:p>
            <a:pPr indent="0" algn="ctr" fontAlgn="auto">
              <a:lnSpc>
                <a:spcPct val="130000"/>
              </a:lnSpc>
            </a:pPr>
            <a:r>
              <a:rPr lang="zh-CN" altLang="en-US" sz="1200" dirty="0">
                <a:latin typeface="微软雅黑" panose="020B0503020204020204" charset="-122"/>
                <a:ea typeface="微软雅黑" panose="020B0503020204020204" charset="-122"/>
                <a:cs typeface="微软雅黑" panose="020B0503020204020204" charset="-122"/>
                <a:sym typeface="宋体" panose="02010600030101010101" pitchFamily="2" charset="-122"/>
              </a:rPr>
              <a:t>依赖手动解析和分析，耗时耗力，影响决策速度。</a:t>
            </a:r>
            <a:endParaRPr lang="zh-CN" altLang="en-US" sz="1200" dirty="0">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274" name="文本框 273"/>
          <p:cNvSpPr txBox="1"/>
          <p:nvPr>
            <p:custDataLst>
              <p:tags r:id="rId26"/>
            </p:custDataLst>
          </p:nvPr>
        </p:nvSpPr>
        <p:spPr>
          <a:xfrm>
            <a:off x="661353" y="3986530"/>
            <a:ext cx="2308860" cy="786130"/>
          </a:xfrm>
          <a:prstGeom prst="rect">
            <a:avLst/>
          </a:prstGeom>
          <a:noFill/>
        </p:spPr>
        <p:txBody>
          <a:bodyPr wrap="square" rtlCol="0">
            <a:spAutoFit/>
          </a:bodyPr>
          <a:p>
            <a:pPr algn="ctr">
              <a:lnSpc>
                <a:spcPct val="100000"/>
              </a:lnSpc>
              <a:buClrTx/>
              <a:buSzTx/>
              <a:buFontTx/>
            </a:pPr>
            <a:r>
              <a:rPr lang="zh-CN" sz="1400" b="1" dirty="0">
                <a:solidFill>
                  <a:srgbClr val="4472C4"/>
                </a:solidFill>
                <a:latin typeface="微软雅黑" panose="020B0503020204020204" charset="-122"/>
                <a:ea typeface="微软雅黑" panose="020B0503020204020204" charset="-122"/>
                <a:cs typeface="微软雅黑" panose="020B0503020204020204" charset="-122"/>
              </a:rPr>
              <a:t>业务适配成本高</a:t>
            </a:r>
            <a:endParaRPr lang="zh-CN" sz="1400" b="1" dirty="0">
              <a:solidFill>
                <a:srgbClr val="4472C4"/>
              </a:solidFill>
              <a:latin typeface="微软雅黑" panose="020B0503020204020204" charset="-122"/>
              <a:ea typeface="微软雅黑" panose="020B0503020204020204" charset="-122"/>
              <a:cs typeface="微软雅黑" panose="020B0503020204020204" charset="-122"/>
            </a:endParaRPr>
          </a:p>
          <a:p>
            <a:pPr indent="0" algn="ctr" fontAlgn="auto">
              <a:lnSpc>
                <a:spcPct val="130000"/>
              </a:lnSpc>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多样化需求定制开发，维护困难，灵活性不足。</a:t>
            </a:r>
            <a:endParaRPr lang="zh-CN" altLang="en-US" sz="1200"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cxnSp>
        <p:nvCxnSpPr>
          <p:cNvPr id="275" name="直接连接符 274"/>
          <p:cNvCxnSpPr/>
          <p:nvPr/>
        </p:nvCxnSpPr>
        <p:spPr>
          <a:xfrm flipV="1">
            <a:off x="1163955" y="3049905"/>
            <a:ext cx="1303655"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6" name="直接连接符 275"/>
          <p:cNvCxnSpPr/>
          <p:nvPr/>
        </p:nvCxnSpPr>
        <p:spPr>
          <a:xfrm flipV="1">
            <a:off x="1163955" y="3933190"/>
            <a:ext cx="1303655" cy="9525"/>
          </a:xfrm>
          <a:prstGeom prst="line">
            <a:avLst/>
          </a:prstGeom>
        </p:spPr>
        <p:style>
          <a:lnRef idx="1">
            <a:schemeClr val="accent1"/>
          </a:lnRef>
          <a:fillRef idx="0">
            <a:schemeClr val="accent1"/>
          </a:fillRef>
          <a:effectRef idx="0">
            <a:schemeClr val="accent1"/>
          </a:effectRef>
          <a:fontRef idx="minor">
            <a:schemeClr val="tx1"/>
          </a:fontRef>
        </p:style>
      </p:cxnSp>
      <p:sp>
        <p:nvSpPr>
          <p:cNvPr id="277" name="文本框 276"/>
          <p:cNvSpPr txBox="1"/>
          <p:nvPr>
            <p:custDataLst>
              <p:tags r:id="rId27"/>
            </p:custDataLst>
          </p:nvPr>
        </p:nvSpPr>
        <p:spPr>
          <a:xfrm>
            <a:off x="672783" y="4869815"/>
            <a:ext cx="2308860" cy="786130"/>
          </a:xfrm>
          <a:prstGeom prst="rect">
            <a:avLst/>
          </a:prstGeom>
          <a:noFill/>
        </p:spPr>
        <p:txBody>
          <a:bodyPr wrap="square" rtlCol="0">
            <a:spAutoFit/>
          </a:bodyPr>
          <a:p>
            <a:pPr algn="ctr">
              <a:lnSpc>
                <a:spcPct val="100000"/>
              </a:lnSpc>
              <a:buClrTx/>
              <a:buSzTx/>
              <a:buFontTx/>
            </a:pPr>
            <a:r>
              <a:rPr lang="zh-CN" sz="1400" b="1" dirty="0">
                <a:solidFill>
                  <a:srgbClr val="4472C4"/>
                </a:solidFill>
                <a:latin typeface="微软雅黑" panose="020B0503020204020204" charset="-122"/>
                <a:ea typeface="微软雅黑" panose="020B0503020204020204" charset="-122"/>
                <a:cs typeface="微软雅黑" panose="020B0503020204020204" charset="-122"/>
              </a:rPr>
              <a:t>报表与可视化滞后</a:t>
            </a:r>
            <a:endParaRPr lang="zh-CN" sz="1400" b="1" dirty="0">
              <a:solidFill>
                <a:srgbClr val="4472C4"/>
              </a:solidFill>
              <a:latin typeface="微软雅黑" panose="020B0503020204020204" charset="-122"/>
              <a:ea typeface="微软雅黑" panose="020B0503020204020204" charset="-122"/>
              <a:cs typeface="微软雅黑" panose="020B0503020204020204" charset="-122"/>
            </a:endParaRPr>
          </a:p>
          <a:p>
            <a:pPr indent="0" algn="ctr" fontAlgn="auto">
              <a:lnSpc>
                <a:spcPct val="130000"/>
              </a:lnSpc>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传统方式生成慢，</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indent="0" algn="ctr" fontAlgn="auto">
              <a:lnSpc>
                <a:spcPct val="130000"/>
              </a:lnSpc>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难以快速响应。</a:t>
            </a:r>
            <a:endParaRPr lang="zh-CN" altLang="en-US" sz="1200"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cxnSp>
        <p:nvCxnSpPr>
          <p:cNvPr id="278" name="直接连接符 277"/>
          <p:cNvCxnSpPr/>
          <p:nvPr/>
        </p:nvCxnSpPr>
        <p:spPr>
          <a:xfrm flipV="1">
            <a:off x="1175385" y="4816475"/>
            <a:ext cx="1303655" cy="952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noProof="0" dirty="0">
                <a:ln>
                  <a:noFill/>
                </a:ln>
                <a:solidFill>
                  <a:srgbClr val="0070C0"/>
                </a:solidFill>
                <a:effectLst/>
                <a:uLnTx/>
                <a:uFillTx/>
                <a:cs typeface="+mn-ea"/>
                <a:sym typeface="+mn-ea"/>
              </a:rPr>
              <a:t>AI+政务：检察机关辅助办案解决方案</a:t>
            </a:r>
            <a:endParaRPr lang="zh-CN" altLang="en-US" noProof="0" dirty="0">
              <a:ln>
                <a:noFill/>
              </a:ln>
              <a:solidFill>
                <a:srgbClr val="0070C0"/>
              </a:solidFill>
              <a:effectLst/>
              <a:uLnTx/>
              <a:uFillTx/>
              <a:cs typeface="+mn-ea"/>
            </a:endParaRPr>
          </a:p>
        </p:txBody>
      </p:sp>
      <p:grpSp>
        <p:nvGrpSpPr>
          <p:cNvPr id="22" name="组合 21"/>
          <p:cNvGrpSpPr/>
          <p:nvPr/>
        </p:nvGrpSpPr>
        <p:grpSpPr>
          <a:xfrm>
            <a:off x="0" y="707390"/>
            <a:ext cx="12192635" cy="935990"/>
            <a:chOff x="0" y="1114"/>
            <a:chExt cx="19201" cy="1474"/>
          </a:xfrm>
        </p:grpSpPr>
        <p:sp>
          <p:nvSpPr>
            <p:cNvPr id="26" name="文本框 25"/>
            <p:cNvSpPr txBox="1"/>
            <p:nvPr/>
          </p:nvSpPr>
          <p:spPr>
            <a:xfrm>
              <a:off x="1" y="1114"/>
              <a:ext cx="19200" cy="1474"/>
            </a:xfrm>
            <a:prstGeom prst="rect">
              <a:avLst/>
            </a:prstGeom>
            <a:solidFill>
              <a:srgbClr val="E8EAF1"/>
            </a:solidFill>
          </p:spPr>
          <p:txBody>
            <a:bodyPr wrap="square" lIns="359964" tIns="46795" rIns="359964" bIns="46795" rtlCol="0" anchor="ctr" anchorCtr="0">
              <a:noAutofit/>
            </a:bodyPr>
            <a:lstStyle>
              <a:defPPr>
                <a:defRPr lang="en-US"/>
              </a:defPPr>
              <a:lvl1pPr indent="457200">
                <a:lnSpc>
                  <a:spcPct val="120000"/>
                </a:lnSpc>
                <a:defRPr sz="1600" b="1">
                  <a:solidFill>
                    <a:srgbClr val="0070C0"/>
                  </a:solidFill>
                  <a:latin typeface="微软雅黑" panose="020B0503020204020204" charset="-122"/>
                  <a:ea typeface="微软雅黑" panose="020B0503020204020204" charset="-122"/>
                  <a:cs typeface="+mn-ea"/>
                </a:defRPr>
              </a:lvl1pPr>
            </a:lstStyle>
            <a:p>
              <a:pPr lvl="0" algn="just" defTabSz="457200">
                <a:spcBef>
                  <a:spcPts val="0"/>
                </a:spcBef>
                <a:spcAft>
                  <a:spcPts val="0"/>
                </a:spcAft>
                <a:buClrTx/>
                <a:buSzTx/>
                <a:buFontTx/>
                <a:defRPr/>
              </a:pPr>
              <a:endParaRPr lang="zh-CN" altLang="en-US" noProof="0" dirty="0">
                <a:ln>
                  <a:noFill/>
                </a:ln>
                <a:effectLst/>
                <a:uLnTx/>
                <a:uFillTx/>
                <a:sym typeface="+mn-lt"/>
              </a:endParaRPr>
            </a:p>
          </p:txBody>
        </p:sp>
        <p:sp>
          <p:nvSpPr>
            <p:cNvPr id="175" name="文本框 174"/>
            <p:cNvSpPr txBox="1"/>
            <p:nvPr/>
          </p:nvSpPr>
          <p:spPr>
            <a:xfrm>
              <a:off x="0" y="1184"/>
              <a:ext cx="19201" cy="1334"/>
            </a:xfrm>
            <a:prstGeom prst="rect">
              <a:avLst/>
            </a:prstGeom>
            <a:noFill/>
            <a:extLst>
              <a:ext uri="{909E8E84-426E-40DD-AFC4-6F175D3DCCD1}">
                <a14:hiddenFill xmlns:a14="http://schemas.microsoft.com/office/drawing/2010/main">
                  <a:solidFill>
                    <a:srgbClr val="BFE5FF">
                      <a:alpha val="36000"/>
                    </a:srgbClr>
                  </a:solidFill>
                </a14:hiddenFill>
              </a:ext>
            </a:extLst>
          </p:spPr>
          <p:txBody>
            <a:bodyPr wrap="square" lIns="180000" rIns="180000" rtlCol="0">
              <a:noAutofit/>
            </a:bodyPr>
            <a:lstStyle/>
            <a:p>
              <a:pPr marR="0" lvl="0" indent="360045" algn="just" defTabSz="457200" rtl="0" fontAlgn="auto">
                <a:lnSpc>
                  <a:spcPct val="120000"/>
                </a:lnSpc>
                <a:spcBef>
                  <a:spcPts val="0"/>
                </a:spcBef>
                <a:spcAft>
                  <a:spcPts val="0"/>
                </a:spcAft>
                <a:buClrTx/>
                <a:buSzTx/>
                <a:buFontTx/>
                <a:buNone/>
                <a:defRPr/>
              </a:pP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磐匠积极响应加强智慧检务建设的指导意见，为检察信息化和数字化建设提供高效的数字员工解决方案。通过引入大模型，磐匠数字员工能够实现线上线下信息串联，跨系统信息转录、服务事项智能巡查等场景，从而有效解决检察院在</a:t>
              </a:r>
              <a:r>
                <a:rPr kumimoji="1" lang="zh-CN" altLang="en-US" sz="1400" b="1" dirty="0">
                  <a:solidFill>
                    <a:srgbClr val="BB130D"/>
                  </a:solidFill>
                  <a:latin typeface="微软雅黑" panose="020B0503020204020204" charset="-122"/>
                  <a:ea typeface="微软雅黑" panose="020B0503020204020204" charset="-122"/>
                  <a:cs typeface="微软雅黑" panose="020B0503020204020204" charset="-122"/>
                  <a:sym typeface="+mn-ea"/>
                </a:rPr>
                <a:t>线下文档杂多、数据繁杂采集难、二次转录次数多、检察流程复杂等方面面临的难题。</a:t>
              </a:r>
              <a:endParaRPr kumimoji="1" lang="zh-CN" altLang="en-US" sz="1400" b="1" dirty="0">
                <a:solidFill>
                  <a:srgbClr val="BB130D"/>
                </a:solidFill>
                <a:latin typeface="微软雅黑" panose="020B0503020204020204" charset="-122"/>
                <a:ea typeface="微软雅黑" panose="020B0503020204020204" charset="-122"/>
                <a:cs typeface="微软雅黑" panose="020B0503020204020204" charset="-122"/>
                <a:sym typeface="+mn-ea"/>
              </a:endParaRPr>
            </a:p>
          </p:txBody>
        </p:sp>
      </p:grpSp>
      <p:sp>
        <p:nvSpPr>
          <p:cNvPr id="45" name="任意多边形: 形状 258"/>
          <p:cNvSpPr txBox="1"/>
          <p:nvPr/>
        </p:nvSpPr>
        <p:spPr>
          <a:xfrm>
            <a:off x="9986963" y="1672273"/>
            <a:ext cx="1325880" cy="34920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应用成效</a:t>
            </a:r>
            <a:endParaRPr lang="zh-CN" altLang="en-US" sz="1400" b="1" kern="0" noProof="0" dirty="0">
              <a:ln>
                <a:noFill/>
              </a:ln>
              <a:solidFill>
                <a:prstClr val="white"/>
              </a:solidFill>
              <a:effectLst/>
              <a:uLnTx/>
              <a:uFillTx/>
              <a:latin typeface="微软雅黑" panose="020B0503020204020204" charset="-122"/>
              <a:ea typeface="微软雅黑" panose="020B0503020204020204" charset="-122"/>
              <a:cs typeface="+mn-ea"/>
              <a:sym typeface="+mn-ea"/>
            </a:endParaRPr>
          </a:p>
        </p:txBody>
      </p:sp>
      <p:sp>
        <p:nvSpPr>
          <p:cNvPr id="49" name="任意多边形: 形状 34"/>
          <p:cNvSpPr txBox="1"/>
          <p:nvPr/>
        </p:nvSpPr>
        <p:spPr>
          <a:xfrm>
            <a:off x="1067704" y="1672273"/>
            <a:ext cx="1496649" cy="34920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企业痛点</a:t>
            </a:r>
            <a:endParaRPr lang="zh-CN" altLang="en-US" sz="1400" b="1" dirty="0">
              <a:solidFill>
                <a:schemeClr val="bg1"/>
              </a:solidFill>
              <a:latin typeface="微软雅黑" panose="020B0503020204020204" charset="-122"/>
              <a:ea typeface="微软雅黑" panose="020B0503020204020204" charset="-122"/>
              <a:sym typeface="+mn-ea"/>
            </a:endParaRPr>
          </a:p>
        </p:txBody>
      </p:sp>
      <p:sp>
        <p:nvSpPr>
          <p:cNvPr id="50" name="任意多边形: 形状 34"/>
          <p:cNvSpPr txBox="1"/>
          <p:nvPr/>
        </p:nvSpPr>
        <p:spPr>
          <a:xfrm>
            <a:off x="5396888" y="1672273"/>
            <a:ext cx="1496649" cy="34920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数智方案</a:t>
            </a:r>
            <a:endParaRPr lang="zh-CN" altLang="en-US" sz="1400" b="1" dirty="0">
              <a:solidFill>
                <a:schemeClr val="bg1"/>
              </a:solidFill>
              <a:latin typeface="微软雅黑" panose="020B0503020204020204" charset="-122"/>
              <a:ea typeface="微软雅黑" panose="020B0503020204020204" charset="-122"/>
              <a:sym typeface="+mn-ea"/>
            </a:endParaRPr>
          </a:p>
        </p:txBody>
      </p:sp>
      <p:pic>
        <p:nvPicPr>
          <p:cNvPr id="76" name="图形 16"/>
          <p:cNvPicPr>
            <a:picLocks noChangeAspect="1"/>
          </p:cNvPicPr>
          <p:nvPr>
            <p:custDataLst>
              <p:tags r:id="rId1"/>
            </p:custDataLst>
          </p:nvPr>
        </p:nvPicPr>
        <p:blipFill>
          <a:blip r:embed="rId2"/>
          <a:stretch>
            <a:fillRect/>
          </a:stretch>
        </p:blipFill>
        <p:spPr>
          <a:xfrm>
            <a:off x="3226435" y="2016125"/>
            <a:ext cx="6205220" cy="3437890"/>
          </a:xfrm>
          <a:prstGeom prst="rect">
            <a:avLst/>
          </a:prstGeom>
        </p:spPr>
      </p:pic>
      <p:pic>
        <p:nvPicPr>
          <p:cNvPr id="77" name="图形 270"/>
          <p:cNvPicPr>
            <a:picLocks noChangeAspect="1"/>
          </p:cNvPicPr>
          <p:nvPr>
            <p:custDataLst>
              <p:tags r:id="rId3"/>
            </p:custDataLst>
          </p:nvPr>
        </p:nvPicPr>
        <p:blipFill>
          <a:blip r:embed="rId4"/>
          <a:stretch>
            <a:fillRect/>
          </a:stretch>
        </p:blipFill>
        <p:spPr>
          <a:xfrm>
            <a:off x="9504045" y="2016125"/>
            <a:ext cx="2291715" cy="3447415"/>
          </a:xfrm>
          <a:prstGeom prst="rect">
            <a:avLst/>
          </a:prstGeom>
        </p:spPr>
      </p:pic>
      <p:pic>
        <p:nvPicPr>
          <p:cNvPr id="78" name="图形 6"/>
          <p:cNvPicPr>
            <a:picLocks noChangeAspect="1"/>
          </p:cNvPicPr>
          <p:nvPr>
            <p:custDataLst>
              <p:tags r:id="rId5"/>
            </p:custDataLst>
          </p:nvPr>
        </p:nvPicPr>
        <p:blipFill>
          <a:blip r:embed="rId6"/>
          <a:stretch>
            <a:fillRect/>
          </a:stretch>
        </p:blipFill>
        <p:spPr>
          <a:xfrm>
            <a:off x="477520" y="2016125"/>
            <a:ext cx="2676525" cy="3437890"/>
          </a:xfrm>
          <a:prstGeom prst="rect">
            <a:avLst/>
          </a:prstGeom>
        </p:spPr>
      </p:pic>
      <p:sp>
        <p:nvSpPr>
          <p:cNvPr id="86" name="矩形 22"/>
          <p:cNvSpPr/>
          <p:nvPr>
            <p:custDataLst>
              <p:tags r:id="rId7"/>
            </p:custDataLst>
          </p:nvPr>
        </p:nvSpPr>
        <p:spPr>
          <a:xfrm>
            <a:off x="4028440" y="5521325"/>
            <a:ext cx="7768590" cy="1205865"/>
          </a:xfrm>
          <a:prstGeom prst="roundRect">
            <a:avLst>
              <a:gd name="adj" fmla="val 1051"/>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b="1">
              <a:solidFill>
                <a:schemeClr val="bg1"/>
              </a:solidFill>
              <a:latin typeface="微软雅黑" panose="020B0503020204020204" charset="-122"/>
              <a:ea typeface="微软雅黑" panose="020B0503020204020204" charset="-122"/>
              <a:sym typeface="+mn-lt"/>
            </a:endParaRPr>
          </a:p>
        </p:txBody>
      </p:sp>
      <p:sp>
        <p:nvSpPr>
          <p:cNvPr id="80" name="文本框 79"/>
          <p:cNvSpPr txBox="1"/>
          <p:nvPr>
            <p:custDataLst>
              <p:tags r:id="rId8"/>
            </p:custDataLst>
          </p:nvPr>
        </p:nvSpPr>
        <p:spPr>
          <a:xfrm>
            <a:off x="661353" y="2020570"/>
            <a:ext cx="2308860" cy="1133475"/>
          </a:xfrm>
          <a:prstGeom prst="rect">
            <a:avLst/>
          </a:prstGeom>
          <a:noFill/>
        </p:spPr>
        <p:txBody>
          <a:bodyPr wrap="square" rtlCol="0">
            <a:spAutoFit/>
          </a:bodyPr>
          <a:p>
            <a:pPr algn="ctr">
              <a:lnSpc>
                <a:spcPct val="150000"/>
              </a:lnSpc>
            </a:pPr>
            <a:r>
              <a:rPr lang="zh-CN" sz="1400" b="1" dirty="0">
                <a:solidFill>
                  <a:srgbClr val="4472C4"/>
                </a:solidFill>
                <a:latin typeface="微软雅黑" panose="020B0503020204020204" charset="-122"/>
                <a:ea typeface="微软雅黑" panose="020B0503020204020204" charset="-122"/>
                <a:cs typeface="微软雅黑" panose="020B0503020204020204" charset="-122"/>
              </a:rPr>
              <a:t>手工处理文件低效</a:t>
            </a:r>
            <a:endParaRPr lang="zh-CN" altLang="en-US" sz="1400" b="1" dirty="0">
              <a:solidFill>
                <a:srgbClr val="4472C4"/>
              </a:solidFill>
              <a:latin typeface="微软雅黑" panose="020B0503020204020204" charset="-122"/>
              <a:ea typeface="微软雅黑" panose="020B0503020204020204" charset="-122"/>
              <a:cs typeface="微软雅黑" panose="020B0503020204020204" charset="-122"/>
            </a:endParaRPr>
          </a:p>
          <a:p>
            <a:pPr indent="0" algn="ctr" fontAlgn="auto">
              <a:lnSpc>
                <a:spcPct val="130000"/>
              </a:lnSpc>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检察院日常需要处理大量的案件文书，这些文件手工整理、分类、归档</a:t>
            </a:r>
            <a:r>
              <a:rPr lang="zh-CN" altLang="en-US" sz="1200" dirty="0">
                <a:solidFill>
                  <a:srgbClr val="BB130D"/>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费时费力</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endParaRPr lang="zh-CN" altLang="en-US" sz="1200"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81" name="文本框 80"/>
          <p:cNvSpPr txBox="1"/>
          <p:nvPr>
            <p:custDataLst>
              <p:tags r:id="rId9"/>
            </p:custDataLst>
          </p:nvPr>
        </p:nvSpPr>
        <p:spPr>
          <a:xfrm>
            <a:off x="661353" y="3255010"/>
            <a:ext cx="2308860" cy="1026160"/>
          </a:xfrm>
          <a:prstGeom prst="rect">
            <a:avLst/>
          </a:prstGeom>
          <a:noFill/>
        </p:spPr>
        <p:txBody>
          <a:bodyPr wrap="square" rtlCol="0">
            <a:spAutoFit/>
          </a:bodyPr>
          <a:p>
            <a:pPr algn="ctr">
              <a:lnSpc>
                <a:spcPct val="100000"/>
              </a:lnSpc>
              <a:buClrTx/>
              <a:buSzTx/>
              <a:buFontTx/>
            </a:pPr>
            <a:r>
              <a:rPr lang="zh-CN" sz="1400" b="1" dirty="0">
                <a:solidFill>
                  <a:srgbClr val="4472C4"/>
                </a:solidFill>
                <a:latin typeface="微软雅黑" panose="020B0503020204020204" charset="-122"/>
                <a:ea typeface="微软雅黑" panose="020B0503020204020204" charset="-122"/>
                <a:cs typeface="微软雅黑" panose="020B0503020204020204" charset="-122"/>
              </a:rPr>
              <a:t>跨系统数据整合困难</a:t>
            </a:r>
            <a:endParaRPr lang="zh-CN" sz="1400" b="1" dirty="0">
              <a:solidFill>
                <a:srgbClr val="4472C4"/>
              </a:solidFill>
              <a:latin typeface="微软雅黑" panose="020B0503020204020204" charset="-122"/>
              <a:ea typeface="微软雅黑" panose="020B0503020204020204" charset="-122"/>
              <a:cs typeface="微软雅黑" panose="020B0503020204020204" charset="-122"/>
            </a:endParaRPr>
          </a:p>
          <a:p>
            <a:pPr indent="0" algn="ctr" fontAlgn="auto">
              <a:lnSpc>
                <a:spcPct val="130000"/>
              </a:lnSpc>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检察院的数据来自多个系统和不同的数据源、各个系统往往独立运行，</a:t>
            </a:r>
            <a:r>
              <a:rPr lang="zh-CN" altLang="en-US" sz="1200" dirty="0">
                <a:latin typeface="微软雅黑" panose="020B0503020204020204" charset="-122"/>
                <a:ea typeface="微软雅黑" panose="020B0503020204020204" charset="-122"/>
                <a:cs typeface="微软雅黑" panose="020B0503020204020204" charset="-122"/>
                <a:sym typeface="宋体" panose="02010600030101010101" pitchFamily="2" charset="-122"/>
              </a:rPr>
              <a:t>数据共享难</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endParaRPr lang="zh-CN" altLang="en-US" sz="1200" dirty="0">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82" name="文本框 81"/>
          <p:cNvSpPr txBox="1"/>
          <p:nvPr>
            <p:custDataLst>
              <p:tags r:id="rId10"/>
            </p:custDataLst>
          </p:nvPr>
        </p:nvSpPr>
        <p:spPr>
          <a:xfrm>
            <a:off x="661353" y="4382135"/>
            <a:ext cx="2308860" cy="1026160"/>
          </a:xfrm>
          <a:prstGeom prst="rect">
            <a:avLst/>
          </a:prstGeom>
          <a:noFill/>
        </p:spPr>
        <p:txBody>
          <a:bodyPr wrap="square" rtlCol="0">
            <a:spAutoFit/>
          </a:bodyPr>
          <a:p>
            <a:pPr algn="ctr">
              <a:lnSpc>
                <a:spcPct val="100000"/>
              </a:lnSpc>
              <a:buClrTx/>
              <a:buSzTx/>
              <a:buFontTx/>
            </a:pPr>
            <a:r>
              <a:rPr lang="zh-CN" sz="1400" b="1" dirty="0">
                <a:solidFill>
                  <a:srgbClr val="4472C4"/>
                </a:solidFill>
                <a:latin typeface="微软雅黑" panose="020B0503020204020204" charset="-122"/>
                <a:ea typeface="微软雅黑" panose="020B0503020204020204" charset="-122"/>
                <a:cs typeface="微软雅黑" panose="020B0503020204020204" charset="-122"/>
              </a:rPr>
              <a:t>办案流程复杂</a:t>
            </a:r>
            <a:endParaRPr lang="zh-CN" sz="1400" b="1" dirty="0">
              <a:solidFill>
                <a:srgbClr val="4472C4"/>
              </a:solidFill>
              <a:latin typeface="微软雅黑" panose="020B0503020204020204" charset="-122"/>
              <a:ea typeface="微软雅黑" panose="020B0503020204020204" charset="-122"/>
              <a:cs typeface="微软雅黑" panose="020B0503020204020204" charset="-122"/>
            </a:endParaRPr>
          </a:p>
          <a:p>
            <a:pPr indent="0" algn="ctr" fontAlgn="auto">
              <a:lnSpc>
                <a:spcPct val="130000"/>
              </a:lnSpc>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办案流程涉及多个环节和部门，加之又缺乏统一管理平台，导致</a:t>
            </a:r>
            <a:r>
              <a:rPr lang="zh-CN" altLang="en-US" sz="1200" dirty="0">
                <a:solidFill>
                  <a:srgbClr val="BB130D"/>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流程不畅</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，信息传递不及时。</a:t>
            </a:r>
            <a:endParaRPr lang="zh-CN" altLang="en-US" sz="1200"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1048697" name="文本框 60"/>
          <p:cNvSpPr txBox="1"/>
          <p:nvPr/>
        </p:nvSpPr>
        <p:spPr>
          <a:xfrm>
            <a:off x="3370580" y="1937385"/>
            <a:ext cx="5916930" cy="839470"/>
          </a:xfrm>
          <a:prstGeom prst="rect">
            <a:avLst/>
          </a:prstGeom>
          <a:noFill/>
        </p:spPr>
        <p:txBody>
          <a:bodyPr wrap="square" anchor="ctr" anchorCtr="0">
            <a:noAutofit/>
          </a:bodyPr>
          <a:p>
            <a:pPr algn="l" defTabSz="163195">
              <a:lnSpc>
                <a:spcPct val="120000"/>
              </a:lnSpc>
              <a:buClrTx/>
              <a:buSzTx/>
              <a:buFontTx/>
              <a:defRPr/>
            </a:pPr>
            <a:r>
              <a:rPr lang="zh-CN" altLang="en-US" sz="1400" dirty="0">
                <a:latin typeface="微软雅黑" panose="020B0503020204020204" charset="-122"/>
                <a:ea typeface="微软雅黑" panose="020B0503020204020204" charset="-122"/>
                <a:cs typeface="微软雅黑" panose="020B0503020204020204" charset="-122"/>
                <a:sym typeface="+mn-ea"/>
              </a:rPr>
              <a:t>基于磐匠数字员工+Qwen大模型打造的贯穿案件受理、卷宗审核等全流程智能化业务的检察院智能体具备以下4大能力：</a:t>
            </a:r>
            <a:endParaRPr lang="zh-CN" altLang="en-US" sz="1400" dirty="0">
              <a:latin typeface="微软雅黑" panose="020B0503020204020204" charset="-122"/>
              <a:ea typeface="微软雅黑" panose="020B0503020204020204" charset="-122"/>
              <a:cs typeface="微软雅黑" panose="020B0503020204020204" charset="-122"/>
              <a:sym typeface="+mn-ea"/>
            </a:endParaRPr>
          </a:p>
        </p:txBody>
      </p:sp>
      <p:grpSp>
        <p:nvGrpSpPr>
          <p:cNvPr id="103" name="组合 102"/>
          <p:cNvGrpSpPr/>
          <p:nvPr/>
        </p:nvGrpSpPr>
        <p:grpSpPr>
          <a:xfrm>
            <a:off x="9617710" y="2145030"/>
            <a:ext cx="2063750" cy="3296920"/>
            <a:chOff x="15146" y="3696"/>
            <a:chExt cx="3250" cy="5192"/>
          </a:xfrm>
        </p:grpSpPr>
        <p:sp>
          <p:nvSpPr>
            <p:cNvPr id="83" name="文本框 82"/>
            <p:cNvSpPr txBox="1"/>
            <p:nvPr/>
          </p:nvSpPr>
          <p:spPr>
            <a:xfrm>
              <a:off x="15146" y="3696"/>
              <a:ext cx="3251" cy="1464"/>
            </a:xfrm>
            <a:prstGeom prst="rect">
              <a:avLst/>
            </a:prstGeom>
            <a:noFill/>
          </p:spPr>
          <p:txBody>
            <a:bodyPr wrap="square" rtlCol="0" anchor="t">
              <a:spAutoFit/>
            </a:bodyPr>
            <a:p>
              <a:pPr indent="0" algn="ctr" fontAlgn="auto">
                <a:lnSpc>
                  <a:spcPct val="130000"/>
                </a:lnSpc>
              </a:pPr>
              <a:r>
                <a:rPr lang="zh-CN" altLang="en-US" sz="1400" b="1">
                  <a:solidFill>
                    <a:srgbClr val="BB130D"/>
                  </a:solidFill>
                  <a:latin typeface="微软雅黑" panose="020B0503020204020204" charset="-122"/>
                  <a:ea typeface="微软雅黑" panose="020B0503020204020204" charset="-122"/>
                  <a:cs typeface="微软雅黑" panose="020B0503020204020204" charset="-122"/>
                </a:rPr>
                <a:t>提高工作效率</a:t>
              </a:r>
              <a:endParaRPr lang="zh-CN" altLang="en-US" sz="1400" b="1">
                <a:solidFill>
                  <a:srgbClr val="BB130D"/>
                </a:solidFill>
                <a:latin typeface="微软雅黑" panose="020B0503020204020204" charset="-122"/>
                <a:ea typeface="微软雅黑" panose="020B0503020204020204" charset="-122"/>
                <a:cs typeface="微软雅黑" panose="020B0503020204020204" charset="-122"/>
              </a:endParaRPr>
            </a:p>
            <a:p>
              <a:pPr indent="0" algn="ctr" fontAlgn="auto">
                <a:lnSpc>
                  <a:spcPct val="130000"/>
                </a:lnSpc>
              </a:pPr>
              <a:r>
                <a:rPr lang="zh-CN" altLang="en-US" sz="1400">
                  <a:latin typeface="微软雅黑" panose="020B0503020204020204" charset="-122"/>
                  <a:ea typeface="微软雅黑" panose="020B0503020204020204" charset="-122"/>
                  <a:cs typeface="微软雅黑" panose="020B0503020204020204" charset="-122"/>
                </a:rPr>
                <a:t>7×24×365全天候</a:t>
              </a:r>
              <a:endParaRPr lang="zh-CN" altLang="en-US" sz="1400">
                <a:latin typeface="微软雅黑" panose="020B0503020204020204" charset="-122"/>
                <a:ea typeface="微软雅黑" panose="020B0503020204020204" charset="-122"/>
                <a:cs typeface="微软雅黑" panose="020B0503020204020204" charset="-122"/>
              </a:endParaRPr>
            </a:p>
            <a:p>
              <a:pPr indent="0" algn="ctr" fontAlgn="auto">
                <a:lnSpc>
                  <a:spcPct val="130000"/>
                </a:lnSpc>
              </a:pPr>
              <a:r>
                <a:rPr lang="zh-CN" altLang="en-US" sz="1400">
                  <a:latin typeface="微软雅黑" panose="020B0503020204020204" charset="-122"/>
                  <a:ea typeface="微软雅黑" panose="020B0503020204020204" charset="-122"/>
                  <a:cs typeface="微软雅黑" panose="020B0503020204020204" charset="-122"/>
                </a:rPr>
                <a:t>高效执行工作任务</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84" name="文本框 83"/>
            <p:cNvSpPr txBox="1"/>
            <p:nvPr/>
          </p:nvSpPr>
          <p:spPr>
            <a:xfrm>
              <a:off x="15146" y="5560"/>
              <a:ext cx="3251" cy="1464"/>
            </a:xfrm>
            <a:prstGeom prst="rect">
              <a:avLst/>
            </a:prstGeom>
            <a:noFill/>
          </p:spPr>
          <p:txBody>
            <a:bodyPr wrap="square" rtlCol="0" anchor="t">
              <a:spAutoFit/>
            </a:bodyPr>
            <a:p>
              <a:pPr algn="ctr">
                <a:lnSpc>
                  <a:spcPct val="130000"/>
                </a:lnSpc>
                <a:buClrTx/>
                <a:buSzTx/>
                <a:buNone/>
              </a:pPr>
              <a:r>
                <a:rPr lang="zh-CN" altLang="en-US" sz="1400" b="1">
                  <a:solidFill>
                    <a:srgbClr val="BB130D"/>
                  </a:solidFill>
                  <a:latin typeface="微软雅黑" panose="020B0503020204020204" charset="-122"/>
                  <a:ea typeface="微软雅黑" panose="020B0503020204020204" charset="-122"/>
                  <a:cs typeface="微软雅黑" panose="020B0503020204020204" charset="-122"/>
                </a:rPr>
                <a:t>降低人因风险</a:t>
              </a:r>
              <a:endParaRPr lang="zh-CN" altLang="en-US" sz="1400" b="1">
                <a:solidFill>
                  <a:srgbClr val="BB130D"/>
                </a:solidFill>
                <a:latin typeface="微软雅黑" panose="020B0503020204020204" charset="-122"/>
                <a:ea typeface="微软雅黑" panose="020B0503020204020204" charset="-122"/>
                <a:cs typeface="微软雅黑" panose="020B0503020204020204" charset="-122"/>
              </a:endParaRPr>
            </a:p>
            <a:p>
              <a:pPr algn="ctr">
                <a:lnSpc>
                  <a:spcPct val="130000"/>
                </a:lnSpc>
                <a:buClrTx/>
                <a:buSzTx/>
                <a:buNone/>
              </a:pPr>
              <a:r>
                <a:rPr lang="zh-CN" altLang="en-US" sz="1400">
                  <a:latin typeface="微软雅黑" panose="020B0503020204020204" charset="-122"/>
                  <a:ea typeface="微软雅黑" panose="020B0503020204020204" charset="-122"/>
                  <a:cs typeface="微软雅黑" panose="020B0503020204020204" charset="-122"/>
                </a:rPr>
                <a:t>人为因素误操作风险</a:t>
              </a:r>
              <a:endParaRPr lang="zh-CN" altLang="en-US" sz="1400">
                <a:latin typeface="微软雅黑" panose="020B0503020204020204" charset="-122"/>
                <a:ea typeface="微软雅黑" panose="020B0503020204020204" charset="-122"/>
                <a:cs typeface="微软雅黑" panose="020B0503020204020204" charset="-122"/>
              </a:endParaRPr>
            </a:p>
            <a:p>
              <a:pPr algn="ctr">
                <a:lnSpc>
                  <a:spcPct val="130000"/>
                </a:lnSpc>
                <a:buClrTx/>
                <a:buSzTx/>
                <a:buNone/>
              </a:pPr>
              <a:r>
                <a:rPr lang="zh-CN" altLang="en-US" sz="1400">
                  <a:latin typeface="微软雅黑" panose="020B0503020204020204" charset="-122"/>
                  <a:ea typeface="微软雅黑" panose="020B0503020204020204" charset="-122"/>
                  <a:cs typeface="微软雅黑" panose="020B0503020204020204" charset="-122"/>
                </a:rPr>
                <a:t>降低至0%</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85" name="文本框 84"/>
            <p:cNvSpPr txBox="1"/>
            <p:nvPr/>
          </p:nvSpPr>
          <p:spPr>
            <a:xfrm>
              <a:off x="15146" y="7424"/>
              <a:ext cx="3251" cy="1464"/>
            </a:xfrm>
            <a:prstGeom prst="rect">
              <a:avLst/>
            </a:prstGeom>
            <a:noFill/>
          </p:spPr>
          <p:txBody>
            <a:bodyPr wrap="square" rtlCol="0" anchor="t">
              <a:spAutoFit/>
            </a:bodyPr>
            <a:p>
              <a:pPr algn="ctr">
                <a:lnSpc>
                  <a:spcPct val="130000"/>
                </a:lnSpc>
                <a:buClrTx/>
                <a:buSzTx/>
                <a:buNone/>
              </a:pPr>
              <a:r>
                <a:rPr lang="zh-CN" altLang="en-US" sz="1400" b="1">
                  <a:solidFill>
                    <a:srgbClr val="BB130D"/>
                  </a:solidFill>
                  <a:latin typeface="微软雅黑" panose="020B0503020204020204" charset="-122"/>
                  <a:ea typeface="微软雅黑" panose="020B0503020204020204" charset="-122"/>
                  <a:cs typeface="微软雅黑" panose="020B0503020204020204" charset="-122"/>
                </a:rPr>
                <a:t>降低人力成本</a:t>
              </a:r>
              <a:endParaRPr lang="zh-CN" altLang="en-US" sz="1400" b="1">
                <a:solidFill>
                  <a:srgbClr val="BB130D"/>
                </a:solidFill>
                <a:latin typeface="微软雅黑" panose="020B0503020204020204" charset="-122"/>
                <a:ea typeface="微软雅黑" panose="020B0503020204020204" charset="-122"/>
                <a:cs typeface="微软雅黑" panose="020B0503020204020204" charset="-122"/>
              </a:endParaRPr>
            </a:p>
            <a:p>
              <a:pPr algn="ctr">
                <a:lnSpc>
                  <a:spcPct val="130000"/>
                </a:lnSpc>
                <a:buClrTx/>
                <a:buSzTx/>
                <a:buNone/>
              </a:pPr>
              <a:r>
                <a:rPr lang="zh-CN" altLang="en-US" sz="1400">
                  <a:latin typeface="微软雅黑" panose="020B0503020204020204" charset="-122"/>
                  <a:ea typeface="微软雅黑" panose="020B0503020204020204" charset="-122"/>
                  <a:cs typeface="微软雅黑" panose="020B0503020204020204" charset="-122"/>
                </a:rPr>
                <a:t>可以减少对</a:t>
              </a:r>
              <a:endParaRPr lang="zh-CN" altLang="en-US" sz="1400">
                <a:latin typeface="微软雅黑" panose="020B0503020204020204" charset="-122"/>
                <a:ea typeface="微软雅黑" panose="020B0503020204020204" charset="-122"/>
                <a:cs typeface="微软雅黑" panose="020B0503020204020204" charset="-122"/>
              </a:endParaRPr>
            </a:p>
            <a:p>
              <a:pPr algn="ctr">
                <a:lnSpc>
                  <a:spcPct val="130000"/>
                </a:lnSpc>
                <a:buClrTx/>
                <a:buSzTx/>
                <a:buNone/>
              </a:pPr>
              <a:r>
                <a:rPr lang="zh-CN" altLang="en-US" sz="1400">
                  <a:latin typeface="微软雅黑" panose="020B0503020204020204" charset="-122"/>
                  <a:ea typeface="微软雅黑" panose="020B0503020204020204" charset="-122"/>
                  <a:cs typeface="微软雅黑" panose="020B0503020204020204" charset="-122"/>
                </a:rPr>
                <a:t>人力资源的依赖</a:t>
              </a:r>
              <a:endParaRPr lang="zh-CN" altLang="en-US" sz="1400">
                <a:latin typeface="微软雅黑" panose="020B0503020204020204" charset="-122"/>
                <a:ea typeface="微软雅黑" panose="020B0503020204020204" charset="-122"/>
                <a:cs typeface="微软雅黑" panose="020B0503020204020204" charset="-122"/>
              </a:endParaRPr>
            </a:p>
          </p:txBody>
        </p:sp>
      </p:grpSp>
      <p:sp>
        <p:nvSpPr>
          <p:cNvPr id="87" name="文本框 86"/>
          <p:cNvSpPr txBox="1"/>
          <p:nvPr/>
        </p:nvSpPr>
        <p:spPr>
          <a:xfrm>
            <a:off x="4013200" y="5526405"/>
            <a:ext cx="7782560" cy="986790"/>
          </a:xfrm>
          <a:prstGeom prst="rect">
            <a:avLst/>
          </a:prstGeom>
          <a:noFill/>
        </p:spPr>
        <p:txBody>
          <a:bodyPr wrap="square" rtlCol="0">
            <a:noAutofit/>
          </a:bodyPr>
          <a:p>
            <a:pPr marL="171450" indent="-171450" fontAlgn="auto">
              <a:lnSpc>
                <a:spcPct val="120000"/>
              </a:lnSpc>
              <a:buFont typeface="Arial" panose="020B0604020202020204" pitchFamily="34" charset="0"/>
              <a:buChar char="•"/>
            </a:pPr>
            <a:r>
              <a:rPr lang="zh-CN" altLang="en-US" sz="1200" b="1" dirty="0">
                <a:solidFill>
                  <a:srgbClr val="0070C0"/>
                </a:solidFill>
                <a:latin typeface="微软雅黑" panose="020B0503020204020204" charset="-122"/>
                <a:ea typeface="微软雅黑" panose="020B0503020204020204" charset="-122"/>
                <a:cs typeface="微软雅黑" panose="020B0503020204020204" charset="-122"/>
                <a:sym typeface="+mn-ea"/>
              </a:rPr>
              <a:t>标杆场景建设：</a:t>
            </a:r>
            <a:r>
              <a:rPr lang="zh-CN" altLang="en-US" sz="1200" dirty="0">
                <a:latin typeface="微软雅黑" panose="020B0503020204020204" charset="-122"/>
                <a:ea typeface="微软雅黑" panose="020B0503020204020204" charset="-122"/>
                <a:cs typeface="微软雅黑" panose="020B0503020204020204" charset="-122"/>
                <a:sym typeface="+mn-ea"/>
              </a:rPr>
              <a:t>基于济南历下区检察院数字化转型需求，打造检察行业标杆案例，目前已推广至济南、青岛、潍坊等地市超</a:t>
            </a:r>
            <a:r>
              <a:rPr lang="en-US" altLang="zh-CN" sz="1200" dirty="0">
                <a:solidFill>
                  <a:srgbClr val="C00000"/>
                </a:solidFill>
                <a:latin typeface="微软雅黑" panose="020B0503020204020204" charset="-122"/>
                <a:ea typeface="微软雅黑" panose="020B0503020204020204" charset="-122"/>
                <a:cs typeface="微软雅黑" panose="020B0503020204020204" charset="-122"/>
                <a:sym typeface="+mn-ea"/>
              </a:rPr>
              <a:t>20</a:t>
            </a:r>
            <a:r>
              <a:rPr lang="zh-CN" altLang="en-US" sz="1200" dirty="0">
                <a:solidFill>
                  <a:srgbClr val="C00000"/>
                </a:solidFill>
                <a:latin typeface="微软雅黑" panose="020B0503020204020204" charset="-122"/>
                <a:ea typeface="微软雅黑" panose="020B0503020204020204" charset="-122"/>
                <a:cs typeface="微软雅黑" panose="020B0503020204020204" charset="-122"/>
                <a:sym typeface="+mn-ea"/>
              </a:rPr>
              <a:t>个区县</a:t>
            </a:r>
            <a:r>
              <a:rPr lang="zh-CN" altLang="en-US" sz="1200" dirty="0">
                <a:latin typeface="微软雅黑" panose="020B0503020204020204" charset="-122"/>
                <a:ea typeface="微软雅黑" panose="020B0503020204020204" charset="-122"/>
                <a:cs typeface="微软雅黑" panose="020B0503020204020204" charset="-122"/>
                <a:sym typeface="+mn-ea"/>
              </a:rPr>
              <a:t>检察院。</a:t>
            </a:r>
            <a:endParaRPr lang="en-US" altLang="zh-CN" sz="1200" dirty="0">
              <a:latin typeface="微软雅黑" panose="020B0503020204020204" charset="-122"/>
              <a:ea typeface="微软雅黑" panose="020B0503020204020204" charset="-122"/>
              <a:cs typeface="微软雅黑" panose="020B0503020204020204" charset="-122"/>
              <a:sym typeface="+mn-ea"/>
            </a:endParaRPr>
          </a:p>
          <a:p>
            <a:pPr marL="171450" indent="-171450" fontAlgn="auto">
              <a:lnSpc>
                <a:spcPct val="120000"/>
              </a:lnSpc>
              <a:buFont typeface="Arial" panose="020B0604020202020204" pitchFamily="34" charset="0"/>
              <a:buChar char="•"/>
            </a:pPr>
            <a:r>
              <a:rPr lang="zh-CN" altLang="en-US" sz="1200" b="1" dirty="0">
                <a:solidFill>
                  <a:srgbClr val="0070C0"/>
                </a:solidFill>
                <a:latin typeface="微软雅黑" panose="020B0503020204020204" charset="-122"/>
                <a:ea typeface="微软雅黑" panose="020B0503020204020204" charset="-122"/>
                <a:cs typeface="微软雅黑" panose="020B0503020204020204" charset="-122"/>
                <a:sym typeface="+mn-ea"/>
              </a:rPr>
              <a:t>检察院运维支撑：</a:t>
            </a:r>
            <a:r>
              <a:rPr lang="zh-CN" altLang="en-US" sz="1200" dirty="0">
                <a:latin typeface="微软雅黑" panose="020B0503020204020204" charset="-122"/>
                <a:ea typeface="微软雅黑" panose="020B0503020204020204" charset="-122"/>
                <a:cs typeface="微软雅黑" panose="020B0503020204020204" charset="-122"/>
                <a:sym typeface="+mn-ea"/>
              </a:rPr>
              <a:t>组建运维团队支撑济南全区县检察院流程运维与答疑工作，保障客户满意度、持续优化流程。</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marL="171450" indent="-171450" fontAlgn="auto">
              <a:lnSpc>
                <a:spcPct val="120000"/>
              </a:lnSpc>
              <a:buFont typeface="Arial" panose="020B0604020202020204" pitchFamily="34" charset="0"/>
              <a:buChar char="•"/>
            </a:pPr>
            <a:r>
              <a:rPr lang="zh-CN" altLang="en-US" sz="1200" b="1" dirty="0">
                <a:solidFill>
                  <a:srgbClr val="0070C0"/>
                </a:solidFill>
                <a:latin typeface="微软雅黑" panose="020B0503020204020204" charset="-122"/>
                <a:ea typeface="微软雅黑" panose="020B0503020204020204" charset="-122"/>
                <a:cs typeface="微软雅黑" panose="020B0503020204020204" charset="-122"/>
                <a:sym typeface="+mn-ea"/>
              </a:rPr>
              <a:t>国产化支持：</a:t>
            </a:r>
            <a:r>
              <a:rPr lang="zh-CN" altLang="zh-CN" sz="1200" kern="100" dirty="0">
                <a:effectLst/>
                <a:latin typeface="微软雅黑" panose="020B0503020204020204" charset="-122"/>
                <a:ea typeface="微软雅黑" panose="020B0503020204020204" charset="-122"/>
                <a:cs typeface="微软雅黑" panose="020B0503020204020204" charset="-122"/>
                <a:sym typeface="+mn-ea"/>
              </a:rPr>
              <a:t>软件版本兼容</a:t>
            </a:r>
            <a:r>
              <a:rPr lang="zh-CN" altLang="en-US" sz="1200" kern="100" dirty="0">
                <a:effectLst/>
                <a:latin typeface="微软雅黑" panose="020B0503020204020204" charset="-122"/>
                <a:ea typeface="微软雅黑" panose="020B0503020204020204" charset="-122"/>
                <a:cs typeface="微软雅黑" panose="020B0503020204020204" charset="-122"/>
                <a:sym typeface="+mn-ea"/>
              </a:rPr>
              <a:t>目前检察院所有办公终端，包括</a:t>
            </a:r>
            <a:r>
              <a:rPr lang="en-US" altLang="zh-CN" sz="1200" kern="100" dirty="0">
                <a:effectLst/>
                <a:latin typeface="微软雅黑" panose="020B0503020204020204" charset="-122"/>
                <a:ea typeface="微软雅黑" panose="020B0503020204020204" charset="-122"/>
                <a:cs typeface="微软雅黑" panose="020B0503020204020204" charset="-122"/>
                <a:sym typeface="+mn-ea"/>
              </a:rPr>
              <a:t>windows</a:t>
            </a:r>
            <a:r>
              <a:rPr lang="zh-CN" altLang="en-US" sz="1200" kern="100" dirty="0">
                <a:effectLst/>
                <a:latin typeface="微软雅黑" panose="020B0503020204020204" charset="-122"/>
                <a:ea typeface="微软雅黑" panose="020B0503020204020204" charset="-122"/>
                <a:cs typeface="微软雅黑" panose="020B0503020204020204" charset="-122"/>
                <a:sym typeface="+mn-ea"/>
              </a:rPr>
              <a:t>系统</a:t>
            </a:r>
            <a:r>
              <a:rPr lang="zh-CN" altLang="en-US" sz="1200" kern="100" dirty="0">
                <a:latin typeface="微软雅黑" panose="020B0503020204020204" charset="-122"/>
                <a:ea typeface="微软雅黑" panose="020B0503020204020204" charset="-122"/>
                <a:cs typeface="微软雅黑" panose="020B0503020204020204" charset="-122"/>
                <a:sym typeface="+mn-ea"/>
              </a:rPr>
              <a:t>，</a:t>
            </a:r>
            <a:r>
              <a:rPr lang="zh-CN" altLang="zh-CN" sz="1200" kern="100" dirty="0">
                <a:effectLst/>
                <a:latin typeface="微软雅黑" panose="020B0503020204020204" charset="-122"/>
                <a:ea typeface="微软雅黑" panose="020B0503020204020204" charset="-122"/>
                <a:cs typeface="微软雅黑" panose="020B0503020204020204" charset="-122"/>
                <a:sym typeface="+mn-ea"/>
              </a:rPr>
              <a:t>麒麟龙芯、麒麟飞腾、麒麟海光</a:t>
            </a:r>
            <a:r>
              <a:rPr lang="zh-CN" altLang="en-US" sz="1200" kern="100" dirty="0">
                <a:effectLst/>
                <a:latin typeface="微软雅黑" panose="020B0503020204020204" charset="-122"/>
                <a:ea typeface="微软雅黑" panose="020B0503020204020204" charset="-122"/>
                <a:cs typeface="微软雅黑" panose="020B0503020204020204" charset="-122"/>
                <a:sym typeface="+mn-ea"/>
              </a:rPr>
              <a:t>等国产化主机和操作系统。</a:t>
            </a:r>
            <a:endParaRPr lang="zh-CN" altLang="en-US" sz="1200" b="1" dirty="0">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cxnSp>
        <p:nvCxnSpPr>
          <p:cNvPr id="88" name="直接连接符 87"/>
          <p:cNvCxnSpPr/>
          <p:nvPr/>
        </p:nvCxnSpPr>
        <p:spPr>
          <a:xfrm flipV="1">
            <a:off x="1163955" y="3199765"/>
            <a:ext cx="1303655"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V="1">
            <a:off x="1163955" y="4326890"/>
            <a:ext cx="1303655" cy="9525"/>
          </a:xfrm>
          <a:prstGeom prst="line">
            <a:avLst/>
          </a:prstGeom>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rot="0">
            <a:off x="3267393" y="2573655"/>
            <a:ext cx="6123305" cy="846455"/>
            <a:chOff x="4699" y="6622"/>
            <a:chExt cx="9643" cy="1333"/>
          </a:xfrm>
        </p:grpSpPr>
        <p:sp>
          <p:nvSpPr>
            <p:cNvPr id="93" name="文本框 92"/>
            <p:cNvSpPr txBox="1"/>
            <p:nvPr/>
          </p:nvSpPr>
          <p:spPr>
            <a:xfrm>
              <a:off x="5506" y="6622"/>
              <a:ext cx="8836" cy="1333"/>
            </a:xfrm>
            <a:prstGeom prst="rect">
              <a:avLst/>
            </a:prstGeom>
            <a:noFill/>
          </p:spPr>
          <p:txBody>
            <a:bodyPr wrap="square" rtlCol="0">
              <a:noAutofit/>
            </a:bodyPr>
            <a:p>
              <a:pPr lvl="0" indent="0" algn="l" defTabSz="163195" fontAlgn="auto">
                <a:lnSpc>
                  <a:spcPct val="150000"/>
                </a:lnSpc>
                <a:buClrTx/>
                <a:buSzTx/>
                <a:buFontTx/>
                <a:defRPr/>
              </a:pPr>
              <a:r>
                <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rPr>
                <a:t>公诉案件自动受理</a:t>
              </a:r>
              <a:endPar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lvl="0" indent="0" algn="l" defTabSz="163195" fontAlgn="auto">
                <a:lnSpc>
                  <a:spcPct val="120000"/>
                </a:lnSpc>
                <a:buClrTx/>
                <a:buSzTx/>
                <a:buFontTx/>
                <a:defRPr/>
              </a:pPr>
              <a:r>
                <a:rPr lang="zh-CN" altLang="en-US" sz="1200" dirty="0">
                  <a:latin typeface="微软雅黑" panose="020B0503020204020204" charset="-122"/>
                  <a:ea typeface="微软雅黑" panose="020B0503020204020204" charset="-122"/>
                  <a:cs typeface="微软雅黑" panose="020B0503020204020204" charset="-122"/>
                  <a:sym typeface="+mn-ea"/>
                </a:rPr>
                <a:t>基于</a:t>
              </a:r>
              <a:r>
                <a:rPr lang="en-US" altLang="zh-CN" sz="1200" dirty="0">
                  <a:latin typeface="微软雅黑" panose="020B0503020204020204" charset="-122"/>
                  <a:ea typeface="微软雅黑" panose="020B0503020204020204" charset="-122"/>
                  <a:cs typeface="微软雅黑" panose="020B0503020204020204" charset="-122"/>
                  <a:sym typeface="+mn-ea"/>
                </a:rPr>
                <a:t>Qwen</a:t>
              </a:r>
              <a:r>
                <a:rPr lang="zh-CN" altLang="en-US" sz="1200" dirty="0">
                  <a:latin typeface="微软雅黑" panose="020B0503020204020204" charset="-122"/>
                  <a:ea typeface="微软雅黑" panose="020B0503020204020204" charset="-122"/>
                  <a:cs typeface="微软雅黑" panose="020B0503020204020204" charset="-122"/>
                  <a:sym typeface="+mn-ea"/>
                </a:rPr>
                <a:t>大模型</a:t>
              </a:r>
              <a:r>
                <a:rPr lang="en-US" altLang="zh-CN" sz="1200" dirty="0">
                  <a:latin typeface="微软雅黑" panose="020B0503020204020204" charset="-122"/>
                  <a:ea typeface="微软雅黑" panose="020B0503020204020204" charset="-122"/>
                  <a:cs typeface="微软雅黑" panose="020B0503020204020204" charset="-122"/>
                  <a:sym typeface="+mn-ea"/>
                </a:rPr>
                <a:t>+RPA</a:t>
              </a:r>
              <a:r>
                <a:rPr lang="zh-CN" altLang="en-US" sz="1200" dirty="0">
                  <a:latin typeface="微软雅黑" panose="020B0503020204020204" charset="-122"/>
                  <a:ea typeface="微软雅黑" panose="020B0503020204020204" charset="-122"/>
                  <a:cs typeface="微软雅黑" panose="020B0503020204020204" charset="-122"/>
                  <a:sym typeface="+mn-ea"/>
                </a:rPr>
                <a:t>技术，实现了对案件</a:t>
              </a:r>
              <a:r>
                <a:rPr lang="en-US" altLang="zh-CN" sz="1200" dirty="0">
                  <a:latin typeface="微软雅黑" panose="020B0503020204020204" charset="-122"/>
                  <a:ea typeface="微软雅黑" panose="020B0503020204020204" charset="-122"/>
                  <a:cs typeface="微软雅黑" panose="020B0503020204020204" charset="-122"/>
                  <a:sym typeface="+mn-ea"/>
                </a:rPr>
                <a:t>PDF</a:t>
              </a:r>
              <a:r>
                <a:rPr lang="zh-CN" altLang="en-US" sz="1200" dirty="0">
                  <a:latin typeface="微软雅黑" panose="020B0503020204020204" charset="-122"/>
                  <a:ea typeface="微软雅黑" panose="020B0503020204020204" charset="-122"/>
                  <a:cs typeface="微软雅黑" panose="020B0503020204020204" charset="-122"/>
                  <a:sym typeface="+mn-ea"/>
                </a:rPr>
                <a:t>文件内容自动提取、解析、录入，并生成文书，完成公诉案件自动受理。全流程无需人工参与。</a:t>
              </a:r>
              <a:endParaRPr lang="zh-CN" altLang="en-US" sz="1200" dirty="0">
                <a:solidFill>
                  <a:schemeClr val="tx1"/>
                </a:solidFill>
                <a:latin typeface="微软雅黑" panose="020B0503020204020204" charset="-122"/>
                <a:ea typeface="微软雅黑" panose="020B0503020204020204" charset="-122"/>
                <a:cs typeface="Arial" panose="020B0604020202020204" pitchFamily="34" charset="0"/>
                <a:sym typeface="+mn-ea"/>
              </a:endParaRPr>
            </a:p>
          </p:txBody>
        </p:sp>
        <p:pic>
          <p:nvPicPr>
            <p:cNvPr id="112" name="图片 111"/>
            <p:cNvPicPr>
              <a:picLocks noChangeAspect="1"/>
            </p:cNvPicPr>
            <p:nvPr>
              <p:custDataLst>
                <p:tags r:id="rId11"/>
              </p:custDataLst>
            </p:nvPr>
          </p:nvPicPr>
          <p:blipFill>
            <a:blip r:embed="rId12"/>
            <a:stretch>
              <a:fillRect/>
            </a:stretch>
          </p:blipFill>
          <p:spPr>
            <a:xfrm>
              <a:off x="4699" y="6774"/>
              <a:ext cx="708" cy="344"/>
            </a:xfrm>
            <a:prstGeom prst="rect">
              <a:avLst/>
            </a:prstGeom>
          </p:spPr>
        </p:pic>
      </p:grpSp>
      <p:grpSp>
        <p:nvGrpSpPr>
          <p:cNvPr id="94" name="组合 93"/>
          <p:cNvGrpSpPr/>
          <p:nvPr/>
        </p:nvGrpSpPr>
        <p:grpSpPr>
          <a:xfrm rot="0">
            <a:off x="3267393" y="3268980"/>
            <a:ext cx="6123305" cy="846455"/>
            <a:chOff x="4699" y="6622"/>
            <a:chExt cx="9643" cy="1333"/>
          </a:xfrm>
        </p:grpSpPr>
        <p:sp>
          <p:nvSpPr>
            <p:cNvPr id="95" name="文本框 94"/>
            <p:cNvSpPr txBox="1"/>
            <p:nvPr/>
          </p:nvSpPr>
          <p:spPr>
            <a:xfrm>
              <a:off x="5506" y="6622"/>
              <a:ext cx="8836" cy="1333"/>
            </a:xfrm>
            <a:prstGeom prst="rect">
              <a:avLst/>
            </a:prstGeom>
            <a:noFill/>
          </p:spPr>
          <p:txBody>
            <a:bodyPr wrap="square" rtlCol="0">
              <a:noAutofit/>
            </a:bodyPr>
            <a:p>
              <a:pPr lvl="0" indent="0" algn="l" defTabSz="163195" fontAlgn="auto">
                <a:lnSpc>
                  <a:spcPct val="150000"/>
                </a:lnSpc>
                <a:buClrTx/>
                <a:buSzTx/>
                <a:buFontTx/>
                <a:defRPr/>
              </a:pPr>
              <a:r>
                <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rPr>
                <a:t>裁判结果自动接收</a:t>
              </a:r>
              <a:endPar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lvl="0" indent="0" algn="l" defTabSz="163195" fontAlgn="auto">
                <a:lnSpc>
                  <a:spcPct val="120000"/>
                </a:lnSpc>
                <a:buClrTx/>
                <a:buSzTx/>
                <a:buFontTx/>
                <a:defRPr/>
              </a:pPr>
              <a:r>
                <a:rPr lang="zh-CN" altLang="en-US" sz="1200" dirty="0">
                  <a:latin typeface="微软雅黑" panose="020B0503020204020204" charset="-122"/>
                  <a:ea typeface="微软雅黑" panose="020B0503020204020204" charset="-122"/>
                  <a:cs typeface="微软雅黑" panose="020B0503020204020204" charset="-122"/>
                  <a:sym typeface="+mn-ea"/>
                </a:rPr>
                <a:t>基于</a:t>
              </a:r>
              <a:r>
                <a:rPr lang="en-US" altLang="zh-CN" sz="1200" dirty="0">
                  <a:latin typeface="微软雅黑" panose="020B0503020204020204" charset="-122"/>
                  <a:ea typeface="微软雅黑" panose="020B0503020204020204" charset="-122"/>
                  <a:cs typeface="微软雅黑" panose="020B0503020204020204" charset="-122"/>
                  <a:sym typeface="+mn-ea"/>
                </a:rPr>
                <a:t>RPA</a:t>
              </a:r>
              <a:r>
                <a:rPr lang="zh-CN" altLang="en-US" sz="1200" dirty="0">
                  <a:latin typeface="微软雅黑" panose="020B0503020204020204" charset="-122"/>
                  <a:ea typeface="微软雅黑" panose="020B0503020204020204" charset="-122"/>
                  <a:cs typeface="微软雅黑" panose="020B0503020204020204" charset="-122"/>
                  <a:sym typeface="+mn-ea"/>
                </a:rPr>
                <a:t>技术定期轮询检查待接收判决结果，再结合</a:t>
              </a:r>
              <a:r>
                <a:rPr lang="en-US" altLang="zh-CN" sz="1200" dirty="0">
                  <a:latin typeface="微软雅黑" panose="020B0503020204020204" charset="-122"/>
                  <a:ea typeface="微软雅黑" panose="020B0503020204020204" charset="-122"/>
                  <a:cs typeface="微软雅黑" panose="020B0503020204020204" charset="-122"/>
                  <a:sym typeface="+mn-ea"/>
                </a:rPr>
                <a:t>Qwen</a:t>
              </a:r>
              <a:r>
                <a:rPr lang="zh-CN" altLang="en-US" sz="1200" dirty="0">
                  <a:latin typeface="微软雅黑" panose="020B0503020204020204" charset="-122"/>
                  <a:ea typeface="微软雅黑" panose="020B0503020204020204" charset="-122"/>
                  <a:cs typeface="微软雅黑" panose="020B0503020204020204" charset="-122"/>
                  <a:sym typeface="+mn-ea"/>
                </a:rPr>
                <a:t>大模型对判决结果进行核查，判断是否是首次接收，如果不是，则需要记录在案。</a:t>
              </a:r>
              <a:endParaRPr lang="zh-CN" altLang="en-US" sz="1200" dirty="0">
                <a:solidFill>
                  <a:schemeClr val="tx1"/>
                </a:solidFill>
                <a:latin typeface="微软雅黑" panose="020B0503020204020204" charset="-122"/>
                <a:ea typeface="微软雅黑" panose="020B0503020204020204" charset="-122"/>
                <a:cs typeface="Arial" panose="020B0604020202020204" pitchFamily="34" charset="0"/>
                <a:sym typeface="+mn-ea"/>
              </a:endParaRPr>
            </a:p>
          </p:txBody>
        </p:sp>
        <p:pic>
          <p:nvPicPr>
            <p:cNvPr id="96" name="图片 95"/>
            <p:cNvPicPr>
              <a:picLocks noChangeAspect="1"/>
            </p:cNvPicPr>
            <p:nvPr>
              <p:custDataLst>
                <p:tags r:id="rId13"/>
              </p:custDataLst>
            </p:nvPr>
          </p:nvPicPr>
          <p:blipFill>
            <a:blip r:embed="rId12"/>
            <a:stretch>
              <a:fillRect/>
            </a:stretch>
          </p:blipFill>
          <p:spPr>
            <a:xfrm>
              <a:off x="4699" y="6774"/>
              <a:ext cx="708" cy="344"/>
            </a:xfrm>
            <a:prstGeom prst="rect">
              <a:avLst/>
            </a:prstGeom>
          </p:spPr>
        </p:pic>
      </p:grpSp>
      <p:grpSp>
        <p:nvGrpSpPr>
          <p:cNvPr id="97" name="组合 96"/>
          <p:cNvGrpSpPr/>
          <p:nvPr/>
        </p:nvGrpSpPr>
        <p:grpSpPr>
          <a:xfrm rot="0">
            <a:off x="3267393" y="3964305"/>
            <a:ext cx="6123305" cy="846455"/>
            <a:chOff x="4699" y="6622"/>
            <a:chExt cx="9643" cy="1333"/>
          </a:xfrm>
        </p:grpSpPr>
        <p:sp>
          <p:nvSpPr>
            <p:cNvPr id="98" name="文本框 97"/>
            <p:cNvSpPr txBox="1"/>
            <p:nvPr/>
          </p:nvSpPr>
          <p:spPr>
            <a:xfrm>
              <a:off x="5506" y="6622"/>
              <a:ext cx="8836" cy="1333"/>
            </a:xfrm>
            <a:prstGeom prst="rect">
              <a:avLst/>
            </a:prstGeom>
            <a:noFill/>
          </p:spPr>
          <p:txBody>
            <a:bodyPr wrap="square" rtlCol="0">
              <a:noAutofit/>
            </a:bodyPr>
            <a:p>
              <a:pPr lvl="0" indent="0" algn="l" defTabSz="163195" fontAlgn="auto">
                <a:lnSpc>
                  <a:spcPct val="150000"/>
                </a:lnSpc>
                <a:buClrTx/>
                <a:buSzTx/>
                <a:buFontTx/>
                <a:defRPr/>
              </a:pPr>
              <a:r>
                <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rPr>
                <a:t>案件电子卷宗审核</a:t>
              </a:r>
              <a:endPar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lvl="0" indent="0" algn="l" defTabSz="163195" fontAlgn="auto">
                <a:lnSpc>
                  <a:spcPct val="120000"/>
                </a:lnSpc>
                <a:buClrTx/>
                <a:buSzTx/>
                <a:buFontTx/>
                <a:defRPr/>
              </a:pPr>
              <a:r>
                <a:rPr lang="zh-CN" altLang="en-US" sz="1200" dirty="0">
                  <a:latin typeface="微软雅黑" panose="020B0503020204020204" charset="-122"/>
                  <a:ea typeface="微软雅黑" panose="020B0503020204020204" charset="-122"/>
                  <a:cs typeface="微软雅黑" panose="020B0503020204020204" charset="-122"/>
                  <a:sym typeface="+mn-ea"/>
                </a:rPr>
                <a:t>基于</a:t>
              </a:r>
              <a:r>
                <a:rPr lang="en-US" altLang="zh-CN" sz="1200" dirty="0">
                  <a:latin typeface="微软雅黑" panose="020B0503020204020204" charset="-122"/>
                  <a:ea typeface="微软雅黑" panose="020B0503020204020204" charset="-122"/>
                  <a:cs typeface="微软雅黑" panose="020B0503020204020204" charset="-122"/>
                  <a:sym typeface="+mn-ea"/>
                </a:rPr>
                <a:t>Qwen</a:t>
              </a:r>
              <a:r>
                <a:rPr lang="zh-CN" altLang="en-US" sz="1200" dirty="0">
                  <a:latin typeface="微软雅黑" panose="020B0503020204020204" charset="-122"/>
                  <a:ea typeface="微软雅黑" panose="020B0503020204020204" charset="-122"/>
                  <a:cs typeface="微软雅黑" panose="020B0503020204020204" charset="-122"/>
                  <a:sym typeface="+mn-ea"/>
                </a:rPr>
                <a:t>大模型</a:t>
              </a:r>
              <a:r>
                <a:rPr lang="en-US" altLang="zh-CN" sz="1200" dirty="0">
                  <a:latin typeface="微软雅黑" panose="020B0503020204020204" charset="-122"/>
                  <a:ea typeface="微软雅黑" panose="020B0503020204020204" charset="-122"/>
                  <a:cs typeface="微软雅黑" panose="020B0503020204020204" charset="-122"/>
                  <a:sym typeface="+mn-ea"/>
                </a:rPr>
                <a:t>+</a:t>
              </a:r>
              <a:r>
                <a:rPr lang="zh-CN" altLang="en-US" sz="1200" dirty="0">
                  <a:latin typeface="微软雅黑" panose="020B0503020204020204" charset="-122"/>
                  <a:ea typeface="微软雅黑" panose="020B0503020204020204" charset="-122"/>
                  <a:cs typeface="微软雅黑" panose="020B0503020204020204" charset="-122"/>
                  <a:sym typeface="+mn-ea"/>
                </a:rPr>
                <a:t>检察院自建知识库打造的卷宗审核能力，能够对公安上传案件的卷宗进行内容审核，找出其中信息缺失部分，将审核结算通知案管部工作人员。</a:t>
              </a:r>
              <a:endParaRPr lang="zh-CN" altLang="en-US" sz="1200" dirty="0">
                <a:solidFill>
                  <a:schemeClr val="tx1"/>
                </a:solidFill>
                <a:latin typeface="微软雅黑" panose="020B0503020204020204" charset="-122"/>
                <a:ea typeface="微软雅黑" panose="020B0503020204020204" charset="-122"/>
                <a:cs typeface="Arial" panose="020B0604020202020204" pitchFamily="34" charset="0"/>
                <a:sym typeface="+mn-ea"/>
              </a:endParaRPr>
            </a:p>
          </p:txBody>
        </p:sp>
        <p:pic>
          <p:nvPicPr>
            <p:cNvPr id="99" name="图片 98"/>
            <p:cNvPicPr>
              <a:picLocks noChangeAspect="1"/>
            </p:cNvPicPr>
            <p:nvPr>
              <p:custDataLst>
                <p:tags r:id="rId14"/>
              </p:custDataLst>
            </p:nvPr>
          </p:nvPicPr>
          <p:blipFill>
            <a:blip r:embed="rId12"/>
            <a:stretch>
              <a:fillRect/>
            </a:stretch>
          </p:blipFill>
          <p:spPr>
            <a:xfrm>
              <a:off x="4699" y="6774"/>
              <a:ext cx="708" cy="344"/>
            </a:xfrm>
            <a:prstGeom prst="rect">
              <a:avLst/>
            </a:prstGeom>
          </p:spPr>
        </p:pic>
      </p:grpSp>
      <p:grpSp>
        <p:nvGrpSpPr>
          <p:cNvPr id="100" name="组合 99"/>
          <p:cNvGrpSpPr/>
          <p:nvPr/>
        </p:nvGrpSpPr>
        <p:grpSpPr>
          <a:xfrm rot="0">
            <a:off x="3267393" y="4659630"/>
            <a:ext cx="6123305" cy="846455"/>
            <a:chOff x="4699" y="6622"/>
            <a:chExt cx="9643" cy="1333"/>
          </a:xfrm>
        </p:grpSpPr>
        <p:sp>
          <p:nvSpPr>
            <p:cNvPr id="101" name="文本框 100"/>
            <p:cNvSpPr txBox="1"/>
            <p:nvPr/>
          </p:nvSpPr>
          <p:spPr>
            <a:xfrm>
              <a:off x="5506" y="6622"/>
              <a:ext cx="8836" cy="1333"/>
            </a:xfrm>
            <a:prstGeom prst="rect">
              <a:avLst/>
            </a:prstGeom>
            <a:noFill/>
          </p:spPr>
          <p:txBody>
            <a:bodyPr wrap="square" rtlCol="0">
              <a:noAutofit/>
            </a:bodyPr>
            <a:p>
              <a:pPr lvl="0" indent="0" algn="l" defTabSz="163195" fontAlgn="auto">
                <a:lnSpc>
                  <a:spcPct val="150000"/>
                </a:lnSpc>
                <a:buClrTx/>
                <a:buSzTx/>
                <a:buFontTx/>
                <a:defRPr/>
              </a:pPr>
              <a:r>
                <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rPr>
                <a:t>公诉案件案卡录入</a:t>
              </a:r>
              <a:endPar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lvl="0" indent="0" algn="l" defTabSz="163195" fontAlgn="auto">
                <a:lnSpc>
                  <a:spcPct val="120000"/>
                </a:lnSpc>
                <a:buClrTx/>
                <a:buSzTx/>
                <a:buFontTx/>
                <a:defRPr/>
              </a:pPr>
              <a:r>
                <a:rPr lang="zh-CN" altLang="en-US" sz="1200" dirty="0">
                  <a:latin typeface="微软雅黑" panose="020B0503020204020204" charset="-122"/>
                  <a:ea typeface="微软雅黑" panose="020B0503020204020204" charset="-122"/>
                  <a:cs typeface="微软雅黑" panose="020B0503020204020204" charset="-122"/>
                  <a:sym typeface="+mn-ea"/>
                </a:rPr>
                <a:t>基于</a:t>
              </a:r>
              <a:r>
                <a:rPr lang="en-US" altLang="zh-CN" sz="1200" dirty="0">
                  <a:latin typeface="微软雅黑" panose="020B0503020204020204" charset="-122"/>
                  <a:ea typeface="微软雅黑" panose="020B0503020204020204" charset="-122"/>
                  <a:cs typeface="微软雅黑" panose="020B0503020204020204" charset="-122"/>
                  <a:sym typeface="+mn-ea"/>
                </a:rPr>
                <a:t>Qwen</a:t>
              </a:r>
              <a:r>
                <a:rPr lang="zh-CN" altLang="en-US" sz="1200" dirty="0">
                  <a:latin typeface="微软雅黑" panose="020B0503020204020204" charset="-122"/>
                  <a:ea typeface="微软雅黑" panose="020B0503020204020204" charset="-122"/>
                  <a:cs typeface="微软雅黑" panose="020B0503020204020204" charset="-122"/>
                  <a:sym typeface="+mn-ea"/>
                </a:rPr>
                <a:t>大模型</a:t>
              </a:r>
              <a:r>
                <a:rPr lang="en-US" altLang="zh-CN" sz="1200" dirty="0">
                  <a:latin typeface="微软雅黑" panose="020B0503020204020204" charset="-122"/>
                  <a:ea typeface="微软雅黑" panose="020B0503020204020204" charset="-122"/>
                  <a:cs typeface="微软雅黑" panose="020B0503020204020204" charset="-122"/>
                  <a:sym typeface="+mn-ea"/>
                </a:rPr>
                <a:t>+</a:t>
              </a:r>
              <a:r>
                <a:rPr lang="zh-CN" altLang="en-US" sz="1200" dirty="0">
                  <a:latin typeface="微软雅黑" panose="020B0503020204020204" charset="-122"/>
                  <a:ea typeface="微软雅黑" panose="020B0503020204020204" charset="-122"/>
                  <a:cs typeface="微软雅黑" panose="020B0503020204020204" charset="-122"/>
                  <a:sym typeface="+mn-ea"/>
                </a:rPr>
                <a:t>检察院自建知识库打造的卷宗信息提取能力，能够从案件卷宗中提取审结结果、案件关键信息等信息，再调用</a:t>
              </a:r>
              <a:r>
                <a:rPr lang="en-US" altLang="zh-CN" sz="1200" dirty="0">
                  <a:latin typeface="微软雅黑" panose="020B0503020204020204" charset="-122"/>
                  <a:ea typeface="微软雅黑" panose="020B0503020204020204" charset="-122"/>
                  <a:cs typeface="微软雅黑" panose="020B0503020204020204" charset="-122"/>
                  <a:sym typeface="+mn-ea"/>
                </a:rPr>
                <a:t>RPA</a:t>
              </a:r>
              <a:r>
                <a:rPr lang="zh-CN" altLang="en-US" sz="1200" dirty="0">
                  <a:latin typeface="微软雅黑" panose="020B0503020204020204" charset="-122"/>
                  <a:ea typeface="微软雅黑" panose="020B0503020204020204" charset="-122"/>
                  <a:cs typeface="微软雅黑" panose="020B0503020204020204" charset="-122"/>
                  <a:sym typeface="+mn-ea"/>
                </a:rPr>
                <a:t>能力，完成案卡录入。</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lvl="0" indent="0" algn="l" defTabSz="163195" fontAlgn="auto">
                <a:lnSpc>
                  <a:spcPct val="120000"/>
                </a:lnSpc>
                <a:buClrTx/>
                <a:buSzTx/>
                <a:buFontTx/>
                <a:defRPr/>
              </a:pPr>
              <a:endParaRPr lang="zh-CN" altLang="en-US" sz="1200" dirty="0">
                <a:solidFill>
                  <a:schemeClr val="tx1"/>
                </a:solidFill>
                <a:latin typeface="微软雅黑" panose="020B0503020204020204" charset="-122"/>
                <a:ea typeface="微软雅黑" panose="020B0503020204020204" charset="-122"/>
                <a:cs typeface="Arial" panose="020B0604020202020204" pitchFamily="34" charset="0"/>
                <a:sym typeface="+mn-ea"/>
              </a:endParaRPr>
            </a:p>
          </p:txBody>
        </p:sp>
        <p:pic>
          <p:nvPicPr>
            <p:cNvPr id="102" name="图片 101"/>
            <p:cNvPicPr>
              <a:picLocks noChangeAspect="1"/>
            </p:cNvPicPr>
            <p:nvPr>
              <p:custDataLst>
                <p:tags r:id="rId15"/>
              </p:custDataLst>
            </p:nvPr>
          </p:nvPicPr>
          <p:blipFill>
            <a:blip r:embed="rId12"/>
            <a:stretch>
              <a:fillRect/>
            </a:stretch>
          </p:blipFill>
          <p:spPr>
            <a:xfrm>
              <a:off x="4699" y="6774"/>
              <a:ext cx="708" cy="344"/>
            </a:xfrm>
            <a:prstGeom prst="rect">
              <a:avLst/>
            </a:prstGeom>
          </p:spPr>
        </p:pic>
      </p:grpSp>
      <p:sp>
        <p:nvSpPr>
          <p:cNvPr id="3" name="圆角矩形 24"/>
          <p:cNvSpPr txBox="1"/>
          <p:nvPr/>
        </p:nvSpPr>
        <p:spPr>
          <a:xfrm>
            <a:off x="3717290" y="5528945"/>
            <a:ext cx="311785" cy="1198245"/>
          </a:xfrm>
          <a:prstGeom prst="roundRect">
            <a:avLst>
              <a:gd name="adj" fmla="val 8068"/>
            </a:avLst>
          </a:prstGeom>
          <a:solidFill>
            <a:srgbClr val="4472C4"/>
          </a:solidFill>
          <a:ln>
            <a:solidFill>
              <a:sysClr val="window" lastClr="FFFFFF"/>
            </a:solidFill>
          </a:ln>
        </p:spPr>
        <p:txBody>
          <a:bodyPr vert="horz" wrap="square" lIns="91440" tIns="45720" rIns="91440" bIns="45720" numCol="1" spcCol="0" rtlCol="0" fromWordArt="0" anchor="ctr" anchorCtr="0" forceAA="0" compatLnSpc="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rPr>
              <a:t>客户案例</a:t>
            </a:r>
            <a:endPar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4" name="圆角矩形 24"/>
          <p:cNvSpPr txBox="1"/>
          <p:nvPr/>
        </p:nvSpPr>
        <p:spPr>
          <a:xfrm>
            <a:off x="477520" y="5528945"/>
            <a:ext cx="311785" cy="1198245"/>
          </a:xfrm>
          <a:prstGeom prst="roundRect">
            <a:avLst>
              <a:gd name="adj" fmla="val 8068"/>
            </a:avLst>
          </a:prstGeom>
          <a:solidFill>
            <a:srgbClr val="4472C4"/>
          </a:solidFill>
          <a:ln>
            <a:solidFill>
              <a:sysClr val="window" lastClr="FFFFFF"/>
            </a:solidFill>
          </a:ln>
        </p:spPr>
        <p:txBody>
          <a:bodyPr vert="horz" wrap="square" lIns="91440" tIns="45720" rIns="91440" bIns="45720" numCol="1" spcCol="0" rtlCol="0" fromWordArt="0" anchor="ctr" anchorCtr="0" forceAA="0" compatLnSpc="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rPr>
              <a:t>内部应用</a:t>
            </a:r>
            <a:endPar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5" name="矩形 22"/>
          <p:cNvSpPr/>
          <p:nvPr>
            <p:custDataLst>
              <p:tags r:id="rId16"/>
            </p:custDataLst>
          </p:nvPr>
        </p:nvSpPr>
        <p:spPr>
          <a:xfrm>
            <a:off x="789305" y="5525135"/>
            <a:ext cx="2792095" cy="1205865"/>
          </a:xfrm>
          <a:prstGeom prst="roundRect">
            <a:avLst>
              <a:gd name="adj" fmla="val 1051"/>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b="1">
              <a:solidFill>
                <a:schemeClr val="bg1"/>
              </a:solidFill>
              <a:latin typeface="微软雅黑" panose="020B0503020204020204" charset="-122"/>
              <a:ea typeface="微软雅黑" panose="020B0503020204020204" charset="-122"/>
              <a:sym typeface="+mn-lt"/>
            </a:endParaRPr>
          </a:p>
        </p:txBody>
      </p:sp>
      <p:sp>
        <p:nvSpPr>
          <p:cNvPr id="6" name="文本框 5"/>
          <p:cNvSpPr txBox="1"/>
          <p:nvPr/>
        </p:nvSpPr>
        <p:spPr>
          <a:xfrm>
            <a:off x="789305" y="5613400"/>
            <a:ext cx="2792730" cy="1029335"/>
          </a:xfrm>
          <a:prstGeom prst="rect">
            <a:avLst/>
          </a:prstGeom>
          <a:noFill/>
        </p:spPr>
        <p:txBody>
          <a:bodyPr wrap="square" rtlCol="0" anchor="t">
            <a:noAutofit/>
          </a:bodyPr>
          <a:p>
            <a:pPr marL="171450" indent="-171450" algn="just" fontAlgn="auto">
              <a:lnSpc>
                <a:spcPct val="150000"/>
              </a:lnSpc>
              <a:spcBef>
                <a:spcPts val="0"/>
              </a:spcBef>
              <a:spcAft>
                <a:spcPts val="0"/>
              </a:spcAft>
              <a:buFont typeface="Arial" panose="020B0604020202020204" pitchFamily="34" charset="0"/>
              <a:buChar char="•"/>
            </a:pPr>
            <a:r>
              <a:rPr lang="zh-CN" altLang="en-US" sz="1200" dirty="0">
                <a:solidFill>
                  <a:srgbClr val="C00000"/>
                </a:solidFill>
                <a:latin typeface="微软雅黑" panose="020B0503020204020204" charset="-122"/>
                <a:ea typeface="微软雅黑" panose="020B0503020204020204" charset="-122"/>
                <a:cs typeface="微软雅黑" panose="020B0503020204020204" charset="-122"/>
              </a:rPr>
              <a:t>63000+</a:t>
            </a:r>
            <a:r>
              <a:rPr lang="zh-CN" altLang="en-US" sz="1200">
                <a:solidFill>
                  <a:schemeClr val="tx1"/>
                </a:solidFill>
                <a:latin typeface="微软雅黑" panose="020B0503020204020204" charset="-122"/>
                <a:ea typeface="微软雅黑" panose="020B0503020204020204" charset="-122"/>
                <a:cs typeface="微软雅黑" panose="020B0503020204020204" charset="-122"/>
              </a:rPr>
              <a:t>个数智员工已在中国移动集省专</a:t>
            </a:r>
            <a:r>
              <a:rPr lang="zh-CN" altLang="en-US" sz="1200" dirty="0">
                <a:solidFill>
                  <a:srgbClr val="C00000"/>
                </a:solidFill>
                <a:latin typeface="微软雅黑" panose="020B0503020204020204" charset="-122"/>
                <a:ea typeface="微软雅黑" panose="020B0503020204020204" charset="-122"/>
                <a:cs typeface="微软雅黑" panose="020B0503020204020204" charset="-122"/>
              </a:rPr>
              <a:t>57</a:t>
            </a:r>
            <a:r>
              <a:rPr lang="zh-CN" altLang="en-US" sz="1200">
                <a:solidFill>
                  <a:schemeClr val="tx1"/>
                </a:solidFill>
                <a:latin typeface="微软雅黑" panose="020B0503020204020204" charset="-122"/>
                <a:ea typeface="微软雅黑" panose="020B0503020204020204" charset="-122"/>
                <a:cs typeface="微软雅黑" panose="020B0503020204020204" charset="-122"/>
              </a:rPr>
              <a:t>家单位（集团总部、</a:t>
            </a:r>
            <a:r>
              <a:rPr lang="zh-CN" altLang="en-US" sz="1200" dirty="0">
                <a:solidFill>
                  <a:srgbClr val="C00000"/>
                </a:solidFill>
                <a:latin typeface="微软雅黑" panose="020B0503020204020204" charset="-122"/>
                <a:ea typeface="微软雅黑" panose="020B0503020204020204" charset="-122"/>
                <a:cs typeface="微软雅黑" panose="020B0503020204020204" charset="-122"/>
              </a:rPr>
              <a:t>31</a:t>
            </a:r>
            <a:r>
              <a:rPr lang="zh-CN" altLang="en-US" sz="1200">
                <a:solidFill>
                  <a:schemeClr val="tx1"/>
                </a:solidFill>
                <a:latin typeface="微软雅黑" panose="020B0503020204020204" charset="-122"/>
                <a:ea typeface="微软雅黑" panose="020B0503020204020204" charset="-122"/>
                <a:cs typeface="微软雅黑" panose="020B0503020204020204" charset="-122"/>
              </a:rPr>
              <a:t>个省公司、</a:t>
            </a:r>
            <a:r>
              <a:rPr lang="zh-CN" altLang="en-US" sz="1200" dirty="0">
                <a:solidFill>
                  <a:srgbClr val="C00000"/>
                </a:solidFill>
                <a:latin typeface="微软雅黑" panose="020B0503020204020204" charset="-122"/>
                <a:ea typeface="微软雅黑" panose="020B0503020204020204" charset="-122"/>
                <a:cs typeface="微软雅黑" panose="020B0503020204020204" charset="-122"/>
              </a:rPr>
              <a:t>20+</a:t>
            </a:r>
            <a:r>
              <a:rPr lang="zh-CN" altLang="en-US" sz="1200">
                <a:solidFill>
                  <a:schemeClr val="tx1"/>
                </a:solidFill>
                <a:latin typeface="微软雅黑" panose="020B0503020204020204" charset="-122"/>
                <a:ea typeface="微软雅黑" panose="020B0503020204020204" charset="-122"/>
                <a:cs typeface="微软雅黑" panose="020B0503020204020204" charset="-122"/>
              </a:rPr>
              <a:t>个专业公司）使用。</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1584325"/>
            <a:ext cx="10515600" cy="2230120"/>
          </a:xfrm>
        </p:spPr>
        <p:txBody>
          <a:bodyPr>
            <a:normAutofit/>
          </a:bodyPr>
          <a:p>
            <a:pPr marL="0" indent="0" algn="ctr" fontAlgn="auto">
              <a:lnSpc>
                <a:spcPct val="150000"/>
              </a:lnSpc>
            </a:pPr>
            <a:r>
              <a:rPr lang="en-US" altLang="zh-CN" sz="4800" b="1" noProof="0" dirty="0">
                <a:ln>
                  <a:noFill/>
                </a:ln>
                <a:solidFill>
                  <a:srgbClr val="0070C0"/>
                </a:solidFill>
                <a:effectLst/>
                <a:uLnTx/>
                <a:uFillTx/>
                <a:ea typeface="微软雅黑" panose="020B0503020204020204" charset="-122"/>
                <a:sym typeface="+mn-ea"/>
              </a:rPr>
              <a:t>AI+</a:t>
            </a:r>
            <a:r>
              <a:rPr lang="zh-CN" altLang="en-US" sz="4800" b="1" noProof="0" dirty="0">
                <a:ln>
                  <a:noFill/>
                </a:ln>
                <a:solidFill>
                  <a:srgbClr val="0070C0"/>
                </a:solidFill>
                <a:effectLst/>
                <a:uLnTx/>
                <a:uFillTx/>
                <a:ea typeface="微软雅黑" panose="020B0503020204020204" charset="-122"/>
                <a:sym typeface="+mn-ea"/>
              </a:rPr>
              <a:t>平台</a:t>
            </a:r>
            <a:br>
              <a:rPr lang="zh-CN" altLang="en-US" sz="4800" b="1" noProof="0" dirty="0">
                <a:ln>
                  <a:noFill/>
                </a:ln>
                <a:solidFill>
                  <a:srgbClr val="0070C0"/>
                </a:solidFill>
                <a:effectLst/>
                <a:uLnTx/>
                <a:uFillTx/>
                <a:ea typeface="微软雅黑" panose="020B0503020204020204" charset="-122"/>
                <a:sym typeface="+mn-ea"/>
              </a:rPr>
            </a:br>
            <a:r>
              <a:rPr lang="zh-CN" altLang="en-US" sz="2000" i="1" noProof="0" dirty="0">
                <a:ln>
                  <a:noFill/>
                </a:ln>
                <a:solidFill>
                  <a:srgbClr val="0070C0"/>
                </a:solidFill>
                <a:effectLst/>
                <a:uLnTx/>
                <a:uFillTx/>
                <a:ea typeface="微软雅黑" panose="020B0503020204020204" charset="-122"/>
                <a:sym typeface="+mn-ea"/>
              </a:rPr>
              <a:t>打造标准化、可扩展、易集成的</a:t>
            </a:r>
            <a:r>
              <a:rPr lang="en-US" altLang="zh-CN" sz="2000" i="1" noProof="0" dirty="0">
                <a:ln>
                  <a:noFill/>
                </a:ln>
                <a:solidFill>
                  <a:srgbClr val="0070C0"/>
                </a:solidFill>
                <a:effectLst/>
                <a:uLnTx/>
                <a:uFillTx/>
                <a:ea typeface="微软雅黑" panose="020B0503020204020204" charset="-122"/>
                <a:sym typeface="+mn-ea"/>
              </a:rPr>
              <a:t>AI</a:t>
            </a:r>
            <a:r>
              <a:rPr lang="zh-CN" altLang="en-US" sz="2000" i="1" noProof="0" dirty="0">
                <a:ln>
                  <a:noFill/>
                </a:ln>
                <a:solidFill>
                  <a:srgbClr val="0070C0"/>
                </a:solidFill>
                <a:effectLst/>
                <a:uLnTx/>
                <a:uFillTx/>
                <a:ea typeface="微软雅黑" panose="020B0503020204020204" charset="-122"/>
                <a:sym typeface="+mn-ea"/>
              </a:rPr>
              <a:t>应用孵化器</a:t>
            </a:r>
            <a:endParaRPr lang="zh-CN" altLang="en-US" sz="2000" i="1" noProof="0" dirty="0">
              <a:ln>
                <a:noFill/>
              </a:ln>
              <a:solidFill>
                <a:srgbClr val="0070C0"/>
              </a:solidFill>
              <a:effectLst/>
              <a:uLnTx/>
              <a:uFillTx/>
              <a:ea typeface="微软雅黑" panose="020B0503020204020204" charset="-122"/>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ym typeface="+mn-ea"/>
              </a:rPr>
              <a:t>磐基</a:t>
            </a:r>
            <a:r>
              <a:rPr kumimoji="1" lang="en-US" altLang="zh-CN" dirty="0">
                <a:sym typeface="+mn-ea"/>
              </a:rPr>
              <a:t>PaaS</a:t>
            </a:r>
            <a:r>
              <a:rPr kumimoji="1" lang="zh-CN" altLang="en-US" dirty="0">
                <a:sym typeface="+mn-ea"/>
              </a:rPr>
              <a:t>平台，云原生技术底座</a:t>
            </a:r>
            <a:endParaRPr lang="zh-CN" altLang="en-US" noProof="0" dirty="0">
              <a:ln>
                <a:noFill/>
              </a:ln>
              <a:solidFill>
                <a:srgbClr val="0070C0"/>
              </a:solidFill>
              <a:effectLst/>
              <a:uLnTx/>
              <a:uFillTx/>
              <a:cs typeface="+mn-ea"/>
              <a:sym typeface="+mn-ea"/>
            </a:endParaRPr>
          </a:p>
        </p:txBody>
      </p:sp>
      <p:grpSp>
        <p:nvGrpSpPr>
          <p:cNvPr id="6" name="组合 5"/>
          <p:cNvGrpSpPr/>
          <p:nvPr/>
        </p:nvGrpSpPr>
        <p:grpSpPr>
          <a:xfrm>
            <a:off x="0" y="707390"/>
            <a:ext cx="12192635" cy="935990"/>
            <a:chOff x="0" y="1114"/>
            <a:chExt cx="19201" cy="1474"/>
          </a:xfrm>
        </p:grpSpPr>
        <p:sp>
          <p:nvSpPr>
            <p:cNvPr id="7" name="文本框 6"/>
            <p:cNvSpPr txBox="1"/>
            <p:nvPr/>
          </p:nvSpPr>
          <p:spPr>
            <a:xfrm>
              <a:off x="1" y="1114"/>
              <a:ext cx="19200" cy="1474"/>
            </a:xfrm>
            <a:prstGeom prst="rect">
              <a:avLst/>
            </a:prstGeom>
            <a:solidFill>
              <a:srgbClr val="E8EAF1"/>
            </a:solidFill>
          </p:spPr>
          <p:txBody>
            <a:bodyPr wrap="square" lIns="359964" tIns="46795" rIns="359964" bIns="46795" rtlCol="0" anchor="ctr" anchorCtr="0">
              <a:noAutofit/>
            </a:bodyPr>
            <a:lstStyle>
              <a:defPPr>
                <a:defRPr lang="en-US"/>
              </a:defPPr>
              <a:lvl1pPr indent="457200">
                <a:lnSpc>
                  <a:spcPct val="120000"/>
                </a:lnSpc>
                <a:defRPr sz="1600" b="1">
                  <a:solidFill>
                    <a:srgbClr val="0070C0"/>
                  </a:solidFill>
                  <a:latin typeface="微软雅黑" panose="020B0503020204020204" charset="-122"/>
                  <a:ea typeface="微软雅黑" panose="020B0503020204020204" charset="-122"/>
                  <a:cs typeface="+mn-ea"/>
                </a:defRPr>
              </a:lvl1pPr>
            </a:lstStyle>
            <a:p>
              <a:pPr lvl="0" algn="just" defTabSz="457200">
                <a:spcBef>
                  <a:spcPts val="0"/>
                </a:spcBef>
                <a:spcAft>
                  <a:spcPts val="0"/>
                </a:spcAft>
                <a:buClrTx/>
                <a:buSzTx/>
                <a:buFontTx/>
                <a:defRPr/>
              </a:pPr>
              <a:endParaRPr lang="zh-CN" altLang="en-US" noProof="0" dirty="0">
                <a:ln>
                  <a:noFill/>
                </a:ln>
                <a:effectLst/>
                <a:uLnTx/>
                <a:uFillTx/>
                <a:sym typeface="+mn-lt"/>
              </a:endParaRPr>
            </a:p>
          </p:txBody>
        </p:sp>
        <p:sp>
          <p:nvSpPr>
            <p:cNvPr id="8" name="文本框 7"/>
            <p:cNvSpPr txBox="1"/>
            <p:nvPr/>
          </p:nvSpPr>
          <p:spPr>
            <a:xfrm>
              <a:off x="0" y="1274"/>
              <a:ext cx="19201" cy="1154"/>
            </a:xfrm>
            <a:prstGeom prst="rect">
              <a:avLst/>
            </a:prstGeom>
            <a:noFill/>
            <a:extLst>
              <a:ext uri="{909E8E84-426E-40DD-AFC4-6F175D3DCCD1}">
                <a14:hiddenFill xmlns:a14="http://schemas.microsoft.com/office/drawing/2010/main">
                  <a:solidFill>
                    <a:srgbClr val="BFE5FF">
                      <a:alpha val="36000"/>
                    </a:srgbClr>
                  </a:solidFill>
                </a14:hiddenFill>
              </a:ext>
            </a:extLst>
          </p:spPr>
          <p:txBody>
            <a:bodyPr wrap="square" lIns="180000" rIns="180000" rtlCol="0">
              <a:noAutofit/>
            </a:bodyPr>
            <a:lstStyle/>
            <a:p>
              <a:pPr marR="0" lvl="0" indent="360045" algn="just" defTabSz="457200" rtl="0" fontAlgn="auto">
                <a:lnSpc>
                  <a:spcPct val="150000"/>
                </a:lnSpc>
                <a:spcBef>
                  <a:spcPts val="0"/>
                </a:spcBef>
                <a:spcAft>
                  <a:spcPts val="0"/>
                </a:spcAft>
                <a:buClrTx/>
                <a:buSzTx/>
                <a:buFontTx/>
                <a:buNone/>
                <a:defRPr/>
              </a:pP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磐基</a:t>
              </a:r>
              <a:r>
                <a:rPr kumimoji="1" lang="en-US" altLang="zh-CN" sz="1400" b="1" dirty="0">
                  <a:solidFill>
                    <a:srgbClr val="4472C4"/>
                  </a:solidFill>
                  <a:latin typeface="微软雅黑" panose="020B0503020204020204" charset="-122"/>
                  <a:ea typeface="微软雅黑" panose="020B0503020204020204" charset="-122"/>
                  <a:cs typeface="微软雅黑" panose="020B0503020204020204" charset="-122"/>
                  <a:sym typeface="+mn-ea"/>
                </a:rPr>
                <a:t>PaaS</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平台是以应用为中心的云原生平台，提供弹性计算、微服务治理、</a:t>
              </a:r>
              <a:r>
                <a:rPr kumimoji="1" lang="en-US" altLang="zh-CN" sz="1400" b="1" dirty="0">
                  <a:solidFill>
                    <a:srgbClr val="4472C4"/>
                  </a:solidFill>
                  <a:latin typeface="微软雅黑" panose="020B0503020204020204" charset="-122"/>
                  <a:ea typeface="微软雅黑" panose="020B0503020204020204" charset="-122"/>
                  <a:cs typeface="微软雅黑" panose="020B0503020204020204" charset="-122"/>
                  <a:sym typeface="+mn-ea"/>
                </a:rPr>
                <a:t>DevOps</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、持续交付等功能，助力企业轻松上云，实现业务敏捷迭代和高效运维。</a:t>
              </a: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p:txBody>
        </p:sp>
      </p:grpSp>
      <p:sp>
        <p:nvSpPr>
          <p:cNvPr id="3" name="任意多边形: 形状 258"/>
          <p:cNvSpPr txBox="1"/>
          <p:nvPr/>
        </p:nvSpPr>
        <p:spPr>
          <a:xfrm>
            <a:off x="10014585" y="1658938"/>
            <a:ext cx="1325880" cy="34920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应用成效</a:t>
            </a:r>
            <a:endParaRPr lang="zh-CN" altLang="en-US" sz="1400" b="1" kern="0" noProof="0" dirty="0">
              <a:ln>
                <a:noFill/>
              </a:ln>
              <a:solidFill>
                <a:prstClr val="white"/>
              </a:solidFill>
              <a:effectLst/>
              <a:uLnTx/>
              <a:uFillTx/>
              <a:latin typeface="微软雅黑" panose="020B0503020204020204" charset="-122"/>
              <a:ea typeface="微软雅黑" panose="020B0503020204020204" charset="-122"/>
              <a:cs typeface="+mn-ea"/>
              <a:sym typeface="+mn-ea"/>
            </a:endParaRPr>
          </a:p>
        </p:txBody>
      </p:sp>
      <p:sp>
        <p:nvSpPr>
          <p:cNvPr id="4" name="任意多边形: 形状 34"/>
          <p:cNvSpPr txBox="1"/>
          <p:nvPr/>
        </p:nvSpPr>
        <p:spPr>
          <a:xfrm>
            <a:off x="973955" y="1658938"/>
            <a:ext cx="1496649" cy="34920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企业痛点</a:t>
            </a:r>
            <a:endParaRPr lang="zh-CN" altLang="en-US" sz="1400" b="1" dirty="0">
              <a:solidFill>
                <a:schemeClr val="bg1"/>
              </a:solidFill>
              <a:latin typeface="微软雅黑" panose="020B0503020204020204" charset="-122"/>
              <a:ea typeface="微软雅黑" panose="020B0503020204020204" charset="-122"/>
              <a:sym typeface="+mn-ea"/>
            </a:endParaRPr>
          </a:p>
        </p:txBody>
      </p:sp>
      <p:sp>
        <p:nvSpPr>
          <p:cNvPr id="11" name="任意多边形: 形状 34"/>
          <p:cNvSpPr txBox="1"/>
          <p:nvPr/>
        </p:nvSpPr>
        <p:spPr>
          <a:xfrm>
            <a:off x="5396888" y="1658938"/>
            <a:ext cx="1496649" cy="34920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数智方案</a:t>
            </a:r>
            <a:endParaRPr lang="zh-CN" altLang="en-US" sz="1400" b="1" dirty="0">
              <a:solidFill>
                <a:schemeClr val="bg1"/>
              </a:solidFill>
              <a:latin typeface="微软雅黑" panose="020B0503020204020204" charset="-122"/>
              <a:ea typeface="微软雅黑" panose="020B0503020204020204" charset="-122"/>
              <a:sym typeface="+mn-ea"/>
            </a:endParaRPr>
          </a:p>
        </p:txBody>
      </p:sp>
      <p:pic>
        <p:nvPicPr>
          <p:cNvPr id="12" name="图形 16"/>
          <p:cNvPicPr>
            <a:picLocks noChangeAspect="1"/>
          </p:cNvPicPr>
          <p:nvPr>
            <p:custDataLst>
              <p:tags r:id="rId1"/>
            </p:custDataLst>
          </p:nvPr>
        </p:nvPicPr>
        <p:blipFill>
          <a:blip r:embed="rId2"/>
          <a:stretch>
            <a:fillRect/>
          </a:stretch>
        </p:blipFill>
        <p:spPr>
          <a:xfrm>
            <a:off x="3083560" y="2000885"/>
            <a:ext cx="6391910" cy="3217545"/>
          </a:xfrm>
          <a:prstGeom prst="rect">
            <a:avLst/>
          </a:prstGeom>
        </p:spPr>
      </p:pic>
      <p:pic>
        <p:nvPicPr>
          <p:cNvPr id="18" name="图形 6"/>
          <p:cNvPicPr>
            <a:picLocks noChangeAspect="1"/>
          </p:cNvPicPr>
          <p:nvPr>
            <p:custDataLst>
              <p:tags r:id="rId3"/>
            </p:custDataLst>
          </p:nvPr>
        </p:nvPicPr>
        <p:blipFill>
          <a:blip r:embed="rId4"/>
          <a:stretch>
            <a:fillRect/>
          </a:stretch>
        </p:blipFill>
        <p:spPr>
          <a:xfrm>
            <a:off x="484346" y="2000885"/>
            <a:ext cx="2475865" cy="3220720"/>
          </a:xfrm>
          <a:prstGeom prst="rect">
            <a:avLst/>
          </a:prstGeom>
        </p:spPr>
      </p:pic>
      <p:sp>
        <p:nvSpPr>
          <p:cNvPr id="85" name="矩形 22"/>
          <p:cNvSpPr/>
          <p:nvPr>
            <p:custDataLst>
              <p:tags r:id="rId5"/>
            </p:custDataLst>
          </p:nvPr>
        </p:nvSpPr>
        <p:spPr>
          <a:xfrm>
            <a:off x="314325" y="5285105"/>
            <a:ext cx="5083175" cy="1334770"/>
          </a:xfrm>
          <a:prstGeom prst="roundRect">
            <a:avLst>
              <a:gd name="adj" fmla="val 1051"/>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b="1">
              <a:solidFill>
                <a:schemeClr val="bg1"/>
              </a:solidFill>
              <a:latin typeface="微软雅黑" panose="020B0503020204020204" charset="-122"/>
              <a:ea typeface="微软雅黑" panose="020B0503020204020204" charset="-122"/>
              <a:sym typeface="+mn-lt"/>
            </a:endParaRPr>
          </a:p>
        </p:txBody>
      </p:sp>
      <p:sp>
        <p:nvSpPr>
          <p:cNvPr id="86" name="矩形 22"/>
          <p:cNvSpPr/>
          <p:nvPr>
            <p:custDataLst>
              <p:tags r:id="rId6"/>
            </p:custDataLst>
          </p:nvPr>
        </p:nvSpPr>
        <p:spPr>
          <a:xfrm>
            <a:off x="5824855" y="5285740"/>
            <a:ext cx="5971540" cy="1334770"/>
          </a:xfrm>
          <a:prstGeom prst="roundRect">
            <a:avLst>
              <a:gd name="adj" fmla="val 1051"/>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b="1">
              <a:solidFill>
                <a:schemeClr val="bg1"/>
              </a:solidFill>
              <a:latin typeface="微软雅黑" panose="020B0503020204020204" charset="-122"/>
              <a:ea typeface="微软雅黑" panose="020B0503020204020204" charset="-122"/>
              <a:sym typeface="+mn-lt"/>
            </a:endParaRPr>
          </a:p>
        </p:txBody>
      </p:sp>
      <p:sp>
        <p:nvSpPr>
          <p:cNvPr id="88" name="圆角矩形 24"/>
          <p:cNvSpPr txBox="1"/>
          <p:nvPr/>
        </p:nvSpPr>
        <p:spPr>
          <a:xfrm>
            <a:off x="314325" y="5285105"/>
            <a:ext cx="311785" cy="1334770"/>
          </a:xfrm>
          <a:prstGeom prst="roundRect">
            <a:avLst>
              <a:gd name="adj" fmla="val 8068"/>
            </a:avLst>
          </a:prstGeom>
          <a:solidFill>
            <a:srgbClr val="4472C4"/>
          </a:solidFill>
          <a:ln>
            <a:solidFill>
              <a:sysClr val="window" lastClr="FFFFFF"/>
            </a:solidFill>
          </a:ln>
        </p:spPr>
        <p:txBody>
          <a:bodyPr vert="horz" wrap="square" lIns="91440" tIns="45720" rIns="91440" bIns="45720" numCol="1" spcCol="0" rtlCol="0" fromWordArt="0" anchor="ctr" anchorCtr="0" forceAA="0" compatLnSpc="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rPr>
              <a:t>内部应用</a:t>
            </a:r>
            <a:endPar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9" name="圆角矩形 24"/>
          <p:cNvSpPr txBox="1"/>
          <p:nvPr/>
        </p:nvSpPr>
        <p:spPr>
          <a:xfrm>
            <a:off x="5513705" y="5285105"/>
            <a:ext cx="311785" cy="1334770"/>
          </a:xfrm>
          <a:prstGeom prst="roundRect">
            <a:avLst>
              <a:gd name="adj" fmla="val 8068"/>
            </a:avLst>
          </a:prstGeom>
          <a:solidFill>
            <a:srgbClr val="4472C4"/>
          </a:solidFill>
          <a:ln>
            <a:solidFill>
              <a:sysClr val="window" lastClr="FFFFFF"/>
            </a:solidFill>
          </a:ln>
        </p:spPr>
        <p:txBody>
          <a:bodyPr vert="horz" wrap="square" lIns="91440" tIns="45720" rIns="91440" bIns="45720" numCol="1" spcCol="0" rtlCol="0" fromWordArt="0" anchor="ctr" anchorCtr="0" forceAA="0" compatLnSpc="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rPr>
              <a:t>标杆打造</a:t>
            </a:r>
            <a:endPar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endParaRPr>
          </a:p>
        </p:txBody>
      </p:sp>
      <p:pic>
        <p:nvPicPr>
          <p:cNvPr id="36" name="图形 270"/>
          <p:cNvPicPr>
            <a:picLocks noChangeAspect="1"/>
          </p:cNvPicPr>
          <p:nvPr>
            <p:custDataLst>
              <p:tags r:id="rId7"/>
            </p:custDataLst>
          </p:nvPr>
        </p:nvPicPr>
        <p:blipFill>
          <a:blip r:embed="rId8"/>
          <a:stretch>
            <a:fillRect/>
          </a:stretch>
        </p:blipFill>
        <p:spPr>
          <a:xfrm>
            <a:off x="9586278" y="2000885"/>
            <a:ext cx="2182495" cy="3261995"/>
          </a:xfrm>
          <a:prstGeom prst="rect">
            <a:avLst/>
          </a:prstGeom>
        </p:spPr>
      </p:pic>
      <p:sp>
        <p:nvSpPr>
          <p:cNvPr id="10" name="文本框 9"/>
          <p:cNvSpPr txBox="1"/>
          <p:nvPr>
            <p:custDataLst>
              <p:tags r:id="rId9"/>
            </p:custDataLst>
          </p:nvPr>
        </p:nvSpPr>
        <p:spPr>
          <a:xfrm>
            <a:off x="567849" y="2112010"/>
            <a:ext cx="2308860" cy="968375"/>
          </a:xfrm>
          <a:prstGeom prst="rect">
            <a:avLst/>
          </a:prstGeom>
          <a:noFill/>
        </p:spPr>
        <p:txBody>
          <a:bodyPr wrap="square" rtlCol="0">
            <a:spAutoFit/>
          </a:bodyPr>
          <a:p>
            <a:pPr algn="ctr">
              <a:lnSpc>
                <a:spcPct val="150000"/>
              </a:lnSpc>
            </a:pPr>
            <a:r>
              <a:rPr lang="zh-CN" sz="1400" b="1" dirty="0">
                <a:solidFill>
                  <a:schemeClr val="accent5"/>
                </a:solidFill>
                <a:latin typeface="微软雅黑" panose="020B0503020204020204" charset="-122"/>
                <a:ea typeface="微软雅黑" panose="020B0503020204020204" charset="-122"/>
                <a:cs typeface="微软雅黑" panose="020B0503020204020204" charset="-122"/>
                <a:sym typeface="+mn-ea"/>
              </a:rPr>
              <a:t>资源分散管理</a:t>
            </a:r>
            <a:r>
              <a:rPr lang="zh-CN" sz="1400" b="1" dirty="0">
                <a:solidFill>
                  <a:schemeClr val="accent5"/>
                </a:solidFill>
                <a:latin typeface="微软雅黑" panose="020B0503020204020204" charset="-122"/>
                <a:ea typeface="微软雅黑" panose="020B0503020204020204" charset="-122"/>
                <a:cs typeface="微软雅黑" panose="020B0503020204020204" charset="-122"/>
                <a:sym typeface="+mn-ea"/>
              </a:rPr>
              <a:t>难</a:t>
            </a:r>
            <a:endParaRPr lang="zh-CN" sz="14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algn="ctr">
              <a:lnSpc>
                <a:spcPct val="150000"/>
              </a:lnSpc>
            </a:pP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IT</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资源分散部署，缺乏统一调度平台，</a:t>
            </a:r>
            <a:r>
              <a:rPr lang="zh-CN" altLang="en-US" sz="1200"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难以集约化管理。</a:t>
            </a:r>
            <a:endParaRPr lang="zh-CN" altLang="en-US" sz="1200"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31" name="文本框 30"/>
          <p:cNvSpPr txBox="1"/>
          <p:nvPr>
            <p:custDataLst>
              <p:tags r:id="rId10"/>
            </p:custDataLst>
          </p:nvPr>
        </p:nvSpPr>
        <p:spPr>
          <a:xfrm>
            <a:off x="568801" y="4237990"/>
            <a:ext cx="2306955" cy="856615"/>
          </a:xfrm>
          <a:prstGeom prst="rect">
            <a:avLst/>
          </a:prstGeom>
          <a:noFill/>
        </p:spPr>
        <p:txBody>
          <a:bodyPr wrap="square" rtlCol="0">
            <a:spAutoFit/>
          </a:bodyPr>
          <a:p>
            <a:pPr algn="ctr">
              <a:lnSpc>
                <a:spcPct val="150000"/>
              </a:lnSpc>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运维复杂故障多</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endParaRPr>
          </a:p>
          <a:p>
            <a:pPr algn="ctr">
              <a:lnSpc>
                <a:spcPct val="120000"/>
              </a:lnSpc>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缺少全局监控和自动化工具，</a:t>
            </a:r>
            <a:r>
              <a:rPr lang="zh-CN" altLang="en-US" sz="1200" dirty="0">
                <a:solidFill>
                  <a:srgbClr val="C00000"/>
                </a:solidFill>
                <a:latin typeface="微软雅黑" panose="020B0503020204020204" charset="-122"/>
                <a:ea typeface="微软雅黑" panose="020B0503020204020204" charset="-122"/>
                <a:cs typeface="微软雅黑" panose="020B0503020204020204" charset="-122"/>
              </a:rPr>
              <a:t>跨系统协同难。</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custDataLst>
              <p:tags r:id="rId11"/>
            </p:custDataLst>
          </p:nvPr>
        </p:nvSpPr>
        <p:spPr>
          <a:xfrm>
            <a:off x="558324" y="3179445"/>
            <a:ext cx="2327910" cy="968375"/>
          </a:xfrm>
          <a:prstGeom prst="rect">
            <a:avLst/>
          </a:prstGeom>
          <a:noFill/>
        </p:spPr>
        <p:txBody>
          <a:bodyPr wrap="square" rtlCol="0">
            <a:spAutoFit/>
          </a:bodyPr>
          <a:p>
            <a:pPr algn="ctr">
              <a:lnSpc>
                <a:spcPct val="150000"/>
              </a:lnSpc>
            </a:pPr>
            <a:r>
              <a:rPr lang="zh-CN" altLang="en-US" sz="1400" b="1" dirty="0">
                <a:solidFill>
                  <a:schemeClr val="accent5"/>
                </a:solidFill>
                <a:latin typeface="微软雅黑" panose="020B0503020204020204" charset="-122"/>
                <a:ea typeface="微软雅黑" panose="020B0503020204020204" charset="-122"/>
              </a:rPr>
              <a:t>业务响应慢</a:t>
            </a:r>
            <a:endParaRPr lang="zh-CN" altLang="en-US" sz="1400" b="1" dirty="0">
              <a:solidFill>
                <a:schemeClr val="accent5"/>
              </a:solidFill>
              <a:latin typeface="微软雅黑" panose="020B0503020204020204" charset="-122"/>
              <a:ea typeface="微软雅黑" panose="020B0503020204020204" charset="-122"/>
            </a:endParaRPr>
          </a:p>
          <a:p>
            <a:pPr algn="ctr">
              <a:lnSpc>
                <a:spcPct val="150000"/>
              </a:lnSpc>
              <a:buClrTx/>
              <a:buSzTx/>
              <a:buFontTx/>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多系统独立运作，资源分配僵化，</a:t>
            </a:r>
            <a:r>
              <a:rPr lang="zh-CN" altLang="en-US" sz="1200"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无法快速适应业务需求。</a:t>
            </a:r>
            <a:endParaRPr lang="zh-CN" altLang="en-US" sz="1200"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cxnSp>
        <p:nvCxnSpPr>
          <p:cNvPr id="24" name="直接连接符 23"/>
          <p:cNvCxnSpPr/>
          <p:nvPr/>
        </p:nvCxnSpPr>
        <p:spPr>
          <a:xfrm flipV="1">
            <a:off x="1070452" y="3141980"/>
            <a:ext cx="1303655"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1070452" y="4192905"/>
            <a:ext cx="1303655" cy="9525"/>
          </a:xfrm>
          <a:prstGeom prst="line">
            <a:avLst/>
          </a:prstGeom>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626110" y="5491480"/>
            <a:ext cx="4715510" cy="922020"/>
          </a:xfrm>
          <a:prstGeom prst="rect">
            <a:avLst/>
          </a:prstGeom>
          <a:noFill/>
        </p:spPr>
        <p:txBody>
          <a:bodyPr wrap="square" rtlCol="0" anchor="t">
            <a:spAutoFit/>
          </a:bodyPr>
          <a:p>
            <a:pPr marL="171450" lvl="0" indent="-171450" algn="just" fontAlgn="auto">
              <a:lnSpc>
                <a:spcPct val="150000"/>
              </a:lnSpc>
              <a:buClrTx/>
              <a:buSzTx/>
              <a:buFont typeface="Arial" panose="020B0604020202020204" pitchFamily="34" charset="0"/>
              <a:buChar char="•"/>
            </a:pPr>
            <a:r>
              <a:rPr kumimoji="1" lang="zh-CN" altLang="en-US" sz="1200" dirty="0">
                <a:latin typeface="微软雅黑" panose="020B0503020204020204" charset="-122"/>
                <a:ea typeface="微软雅黑" panose="020B0503020204020204" charset="-122"/>
                <a:sym typeface="+mn-lt"/>
              </a:rPr>
              <a:t>磐基</a:t>
            </a:r>
            <a:r>
              <a:rPr kumimoji="1" lang="en-US" altLang="zh-CN" sz="1200" dirty="0">
                <a:latin typeface="微软雅黑" panose="020B0503020204020204" charset="-122"/>
                <a:ea typeface="微软雅黑" panose="020B0503020204020204" charset="-122"/>
                <a:sym typeface="+mn-lt"/>
              </a:rPr>
              <a:t>PaaS</a:t>
            </a:r>
            <a:r>
              <a:rPr kumimoji="1" lang="zh-CN" altLang="en-US" sz="1200" dirty="0">
                <a:latin typeface="微软雅黑" panose="020B0503020204020204" charset="-122"/>
                <a:ea typeface="微软雅黑" panose="020B0503020204020204" charset="-122"/>
                <a:sym typeface="+mn-lt"/>
              </a:rPr>
              <a:t>平台已建设</a:t>
            </a:r>
            <a:r>
              <a:rPr kumimoji="1" lang="en-US" altLang="zh-CN" sz="1200" dirty="0">
                <a:latin typeface="微软雅黑" panose="020B0503020204020204" charset="-122"/>
                <a:ea typeface="微软雅黑" panose="020B0503020204020204" charset="-122"/>
                <a:sym typeface="+mn-lt"/>
              </a:rPr>
              <a:t>K8S</a:t>
            </a:r>
            <a:r>
              <a:rPr kumimoji="1" lang="zh-CN" altLang="en-US" sz="1200" dirty="0">
                <a:latin typeface="微软雅黑" panose="020B0503020204020204" charset="-122"/>
                <a:ea typeface="微软雅黑" panose="020B0503020204020204" charset="-122"/>
                <a:sym typeface="+mn-lt"/>
              </a:rPr>
              <a:t>集群</a:t>
            </a:r>
            <a:r>
              <a:rPr kumimoji="1" lang="zh-CN" altLang="en-US" sz="1200" b="1" dirty="0">
                <a:solidFill>
                  <a:srgbClr val="BB130D"/>
                </a:solidFill>
                <a:latin typeface="微软雅黑" panose="020B0503020204020204" charset="-122"/>
                <a:ea typeface="微软雅黑" panose="020B0503020204020204" charset="-122"/>
                <a:sym typeface="+mn-lt"/>
              </a:rPr>
              <a:t>10</a:t>
            </a:r>
            <a:r>
              <a:rPr kumimoji="1" lang="en-US" altLang="zh-CN" sz="1200" b="1" dirty="0">
                <a:solidFill>
                  <a:srgbClr val="BB130D"/>
                </a:solidFill>
                <a:latin typeface="微软雅黑" panose="020B0503020204020204" charset="-122"/>
                <a:ea typeface="微软雅黑" panose="020B0503020204020204" charset="-122"/>
                <a:sym typeface="+mn-lt"/>
              </a:rPr>
              <a:t>64</a:t>
            </a:r>
            <a:r>
              <a:rPr kumimoji="1" lang="zh-CN" altLang="en-US" sz="1200" dirty="0">
                <a:latin typeface="微软雅黑" panose="020B0503020204020204" charset="-122"/>
                <a:ea typeface="微软雅黑" panose="020B0503020204020204" charset="-122"/>
                <a:sym typeface="+mn-lt"/>
              </a:rPr>
              <a:t>个，节点规模近</a:t>
            </a:r>
            <a:r>
              <a:rPr kumimoji="1" lang="zh-CN" altLang="en-US" sz="1200" b="1" dirty="0">
                <a:solidFill>
                  <a:srgbClr val="BB130D"/>
                </a:solidFill>
                <a:latin typeface="微软雅黑" panose="020B0503020204020204" charset="-122"/>
                <a:ea typeface="微软雅黑" panose="020B0503020204020204" charset="-122"/>
                <a:sym typeface="+mn-lt"/>
              </a:rPr>
              <a:t>5.</a:t>
            </a:r>
            <a:r>
              <a:rPr kumimoji="1" lang="en-US" altLang="zh-CN" sz="1200" b="1" dirty="0">
                <a:solidFill>
                  <a:srgbClr val="BB130D"/>
                </a:solidFill>
                <a:latin typeface="微软雅黑" panose="020B0503020204020204" charset="-122"/>
                <a:ea typeface="微软雅黑" panose="020B0503020204020204" charset="-122"/>
                <a:sym typeface="+mn-lt"/>
              </a:rPr>
              <a:t>33</a:t>
            </a:r>
            <a:r>
              <a:rPr kumimoji="1" lang="zh-CN" altLang="en-US" sz="1200" b="1" dirty="0">
                <a:solidFill>
                  <a:srgbClr val="BB130D"/>
                </a:solidFill>
                <a:latin typeface="微软雅黑" panose="020B0503020204020204" charset="-122"/>
                <a:ea typeface="微软雅黑" panose="020B0503020204020204" charset="-122"/>
                <a:sym typeface="+mn-lt"/>
              </a:rPr>
              <a:t>万</a:t>
            </a:r>
            <a:r>
              <a:rPr kumimoji="1" lang="zh-CN" altLang="en-US" sz="1200" dirty="0">
                <a:latin typeface="微软雅黑" panose="020B0503020204020204" charset="-122"/>
                <a:ea typeface="微软雅黑" panose="020B0503020204020204" charset="-122"/>
                <a:sym typeface="+mn-lt"/>
              </a:rPr>
              <a:t>个，业务实例近</a:t>
            </a:r>
            <a:r>
              <a:rPr kumimoji="1" lang="en-US" sz="1200" b="1" dirty="0">
                <a:solidFill>
                  <a:srgbClr val="BB130D"/>
                </a:solidFill>
                <a:latin typeface="微软雅黑" panose="020B0503020204020204" charset="-122"/>
                <a:ea typeface="微软雅黑" panose="020B0503020204020204" charset="-122"/>
                <a:sym typeface="+mn-lt"/>
              </a:rPr>
              <a:t>77.32</a:t>
            </a:r>
            <a:r>
              <a:rPr kumimoji="1" lang="zh-CN" altLang="en-US" sz="1200" b="1" dirty="0">
                <a:solidFill>
                  <a:srgbClr val="BB130D"/>
                </a:solidFill>
                <a:latin typeface="微软雅黑" panose="020B0503020204020204" charset="-122"/>
                <a:ea typeface="微软雅黑" panose="020B0503020204020204" charset="-122"/>
                <a:sym typeface="+mn-lt"/>
              </a:rPr>
              <a:t>万</a:t>
            </a:r>
            <a:r>
              <a:rPr kumimoji="1" lang="zh-CN" altLang="en-US" sz="1200" dirty="0">
                <a:latin typeface="微软雅黑" panose="020B0503020204020204" charset="-122"/>
                <a:ea typeface="微软雅黑" panose="020B0503020204020204" charset="-122"/>
                <a:sym typeface="+mn-lt"/>
              </a:rPr>
              <a:t>个，业务容器近</a:t>
            </a:r>
            <a:r>
              <a:rPr kumimoji="1" lang="zh-CN" altLang="en-US" sz="1200" b="1" dirty="0">
                <a:solidFill>
                  <a:srgbClr val="BB130D"/>
                </a:solidFill>
                <a:latin typeface="微软雅黑" panose="020B0503020204020204" charset="-122"/>
                <a:ea typeface="微软雅黑" panose="020B0503020204020204" charset="-122"/>
                <a:sym typeface="+mn-lt"/>
              </a:rPr>
              <a:t>8</a:t>
            </a:r>
            <a:r>
              <a:rPr kumimoji="1" lang="en-US" altLang="zh-CN" sz="1200" b="1" dirty="0">
                <a:solidFill>
                  <a:srgbClr val="BB130D"/>
                </a:solidFill>
                <a:latin typeface="微软雅黑" panose="020B0503020204020204" charset="-122"/>
                <a:ea typeface="微软雅黑" panose="020B0503020204020204" charset="-122"/>
                <a:sym typeface="+mn-lt"/>
              </a:rPr>
              <a:t>4</a:t>
            </a:r>
            <a:r>
              <a:rPr kumimoji="1" lang="zh-CN" altLang="en-US" sz="1200" b="1" dirty="0">
                <a:solidFill>
                  <a:srgbClr val="BB130D"/>
                </a:solidFill>
                <a:latin typeface="微软雅黑" panose="020B0503020204020204" charset="-122"/>
                <a:ea typeface="微软雅黑" panose="020B0503020204020204" charset="-122"/>
                <a:sym typeface="+mn-lt"/>
              </a:rPr>
              <a:t>.</a:t>
            </a:r>
            <a:r>
              <a:rPr kumimoji="1" lang="en-US" altLang="zh-CN" sz="1200" b="1" dirty="0">
                <a:solidFill>
                  <a:srgbClr val="BB130D"/>
                </a:solidFill>
                <a:latin typeface="微软雅黑" panose="020B0503020204020204" charset="-122"/>
                <a:ea typeface="微软雅黑" panose="020B0503020204020204" charset="-122"/>
                <a:sym typeface="+mn-lt"/>
              </a:rPr>
              <a:t>17</a:t>
            </a:r>
            <a:r>
              <a:rPr kumimoji="1" lang="zh-CN" altLang="en-US" sz="1200" b="1" dirty="0">
                <a:solidFill>
                  <a:srgbClr val="BB130D"/>
                </a:solidFill>
                <a:latin typeface="微软雅黑" panose="020B0503020204020204" charset="-122"/>
                <a:ea typeface="微软雅黑" panose="020B0503020204020204" charset="-122"/>
                <a:sym typeface="+mn-lt"/>
              </a:rPr>
              <a:t>万</a:t>
            </a:r>
            <a:r>
              <a:rPr kumimoji="1" lang="zh-CN" altLang="en-US" sz="1200" dirty="0">
                <a:latin typeface="微软雅黑" panose="020B0503020204020204" charset="-122"/>
                <a:ea typeface="微软雅黑" panose="020B0503020204020204" charset="-122"/>
                <a:sym typeface="+mn-lt"/>
              </a:rPr>
              <a:t>个，为全网</a:t>
            </a:r>
            <a:r>
              <a:rPr kumimoji="1" lang="en-US" altLang="zh-CN" sz="1200" dirty="0">
                <a:latin typeface="微软雅黑" panose="020B0503020204020204" charset="-122"/>
                <a:ea typeface="微软雅黑" panose="020B0503020204020204" charset="-122"/>
                <a:sym typeface="+mn-lt"/>
              </a:rPr>
              <a:t>31</a:t>
            </a:r>
            <a:r>
              <a:rPr kumimoji="1" lang="zh-CN" altLang="en-US" sz="1200" dirty="0">
                <a:latin typeface="微软雅黑" panose="020B0503020204020204" charset="-122"/>
                <a:ea typeface="微软雅黑" panose="020B0503020204020204" charset="-122"/>
                <a:sym typeface="+mn-lt"/>
              </a:rPr>
              <a:t>个省公司共计</a:t>
            </a:r>
            <a:r>
              <a:rPr kumimoji="1" lang="en-US" altLang="zh-CN" sz="1200" dirty="0">
                <a:latin typeface="微软雅黑" panose="020B0503020204020204" charset="-122"/>
                <a:ea typeface="微软雅黑" panose="020B0503020204020204" charset="-122"/>
                <a:sym typeface="+mn-lt"/>
              </a:rPr>
              <a:t>1123</a:t>
            </a:r>
            <a:r>
              <a:rPr kumimoji="1" lang="zh-CN" altLang="en-US" sz="1200" dirty="0">
                <a:latin typeface="微软雅黑" panose="020B0503020204020204" charset="-122"/>
                <a:ea typeface="微软雅黑" panose="020B0503020204020204" charset="-122"/>
                <a:sym typeface="+mn-lt"/>
              </a:rPr>
              <a:t>个系统提供服务。</a:t>
            </a:r>
            <a:endParaRPr lang="zh-CN" altLang="en-US" sz="1200" dirty="0">
              <a:latin typeface="微软雅黑" panose="020B0503020204020204" charset="-122"/>
              <a:ea typeface="微软雅黑" panose="020B0503020204020204" charset="-122"/>
              <a:sym typeface="+mn-ea"/>
            </a:endParaRPr>
          </a:p>
        </p:txBody>
      </p:sp>
      <p:sp>
        <p:nvSpPr>
          <p:cNvPr id="92" name="文本框 91"/>
          <p:cNvSpPr txBox="1"/>
          <p:nvPr/>
        </p:nvSpPr>
        <p:spPr>
          <a:xfrm>
            <a:off x="5824220" y="5593715"/>
            <a:ext cx="5972810" cy="955040"/>
          </a:xfrm>
          <a:prstGeom prst="rect">
            <a:avLst/>
          </a:prstGeom>
          <a:noFill/>
        </p:spPr>
        <p:txBody>
          <a:bodyPr wrap="square" rtlCol="0">
            <a:noAutofit/>
          </a:bodyPr>
          <a:p>
            <a:pPr marL="171450" lvl="0" indent="-171450" algn="just" fontAlgn="auto">
              <a:lnSpc>
                <a:spcPct val="100000"/>
              </a:lnSpc>
              <a:buClrTx/>
              <a:buSzTx/>
              <a:buFont typeface="Arial" panose="020B0604020202020204" pitchFamily="34" charset="0"/>
              <a:buChar char="•"/>
            </a:pPr>
            <a:r>
              <a:rPr kumimoji="1" lang="zh-CN" altLang="en-US" sz="1200" b="1" dirty="0">
                <a:latin typeface="微软雅黑" panose="020B0503020204020204" charset="-122"/>
                <a:ea typeface="微软雅黑" panose="020B0503020204020204" charset="-122"/>
                <a:sym typeface="+mn-ea"/>
              </a:rPr>
              <a:t>方案：</a:t>
            </a:r>
            <a:r>
              <a:rPr kumimoji="1" lang="zh-CN" altLang="en-US" sz="1200" dirty="0">
                <a:latin typeface="微软雅黑" panose="020B0503020204020204" charset="-122"/>
                <a:ea typeface="微软雅黑" panose="020B0503020204020204" charset="-122"/>
                <a:sym typeface="+mn-ea"/>
              </a:rPr>
              <a:t>基承建一体化数据平台云管-容器云平台，包含弹性计算、运营运维、微服务能力，开发交付，纳管省级节点和地市节点容器云节点建设，支撑皖政通平稳上线，实现政务应用的敏捷发布、规模支撑、运行高效。</a:t>
            </a:r>
            <a:endParaRPr kumimoji="1" lang="zh-CN" altLang="en-US" sz="1200" b="1" dirty="0">
              <a:latin typeface="微软雅黑" panose="020B0503020204020204" charset="-122"/>
              <a:ea typeface="微软雅黑" panose="020B0503020204020204" charset="-122"/>
              <a:sym typeface="+mn-ea"/>
            </a:endParaRPr>
          </a:p>
          <a:p>
            <a:pPr marL="171450" lvl="0" indent="-171450" algn="just" fontAlgn="auto">
              <a:lnSpc>
                <a:spcPct val="100000"/>
              </a:lnSpc>
              <a:buClrTx/>
              <a:buSzTx/>
              <a:buFont typeface="Arial" panose="020B0604020202020204" pitchFamily="34" charset="0"/>
              <a:buChar char="•"/>
            </a:pPr>
            <a:r>
              <a:rPr kumimoji="1" lang="zh-CN" altLang="en-US" sz="1200" b="1" dirty="0">
                <a:latin typeface="微软雅黑" panose="020B0503020204020204" charset="-122"/>
                <a:ea typeface="微软雅黑" panose="020B0503020204020204" charset="-122"/>
                <a:sym typeface="+mn-ea"/>
              </a:rPr>
              <a:t>成效：</a:t>
            </a:r>
            <a:r>
              <a:rPr kumimoji="1" lang="zh-CN" altLang="en-US" sz="1200" dirty="0">
                <a:latin typeface="微软雅黑" panose="020B0503020204020204" charset="-122"/>
                <a:ea typeface="微软雅黑" panose="020B0503020204020204" charset="-122"/>
                <a:sym typeface="+mn-ea"/>
              </a:rPr>
              <a:t>支撑皖政通平稳上线，支撑用户数近万人，日活人数近千人；发布应用时长减少62%，增加41%业务弹性能力，运维成本降低33%，资源利用效率提升49%。</a:t>
            </a:r>
            <a:endParaRPr kumimoji="1" lang="zh-CN" altLang="en-US" sz="1200" dirty="0">
              <a:latin typeface="微软雅黑" panose="020B0503020204020204" charset="-122"/>
              <a:ea typeface="微软雅黑" panose="020B0503020204020204" charset="-122"/>
              <a:sym typeface="+mn-ea"/>
            </a:endParaRPr>
          </a:p>
        </p:txBody>
      </p:sp>
      <p:sp>
        <p:nvSpPr>
          <p:cNvPr id="96" name="TextBox 35"/>
          <p:cNvSpPr/>
          <p:nvPr/>
        </p:nvSpPr>
        <p:spPr bwMode="gray">
          <a:xfrm>
            <a:off x="5824220" y="5285740"/>
            <a:ext cx="4516755" cy="307975"/>
          </a:xfrm>
          <a:prstGeom prst="rect">
            <a:avLst/>
          </a:prstGeom>
          <a:gradFill>
            <a:gsLst>
              <a:gs pos="0">
                <a:srgbClr val="08BAFC">
                  <a:alpha val="0"/>
                </a:srgbClr>
              </a:gs>
              <a:gs pos="100000">
                <a:srgbClr val="00B0F0">
                  <a:alpha val="0"/>
                </a:srgbClr>
              </a:gs>
              <a:gs pos="47000">
                <a:srgbClr val="0162C6">
                  <a:alpha val="1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171450" indent="-171450">
              <a:lnSpc>
                <a:spcPct val="140000"/>
              </a:lnSpc>
              <a:buFont typeface="Arial" panose="020B0604020202020204" pitchFamily="34" charset="0"/>
              <a:buChar char="•"/>
            </a:pPr>
            <a:r>
              <a:rPr lang="zh-CN" altLang="en-US" sz="1200" b="1" dirty="0">
                <a:solidFill>
                  <a:schemeClr val="tx1"/>
                </a:solidFill>
                <a:highlight>
                  <a:srgbClr val="000000">
                    <a:alpha val="0"/>
                  </a:srgbClr>
                </a:highlight>
                <a:latin typeface="微软雅黑" panose="020B0503020204020204" charset="-122"/>
                <a:ea typeface="微软雅黑" panose="020B0503020204020204" charset="-122"/>
                <a:sym typeface="+mn-lt"/>
              </a:rPr>
              <a:t>落地项目：</a:t>
            </a:r>
            <a:r>
              <a:rPr lang="zh-CN" altLang="en-US" sz="1200" b="1" dirty="0">
                <a:solidFill>
                  <a:schemeClr val="tx1"/>
                </a:solidFill>
                <a:highlight>
                  <a:srgbClr val="000000">
                    <a:alpha val="0"/>
                  </a:srgbClr>
                </a:highlight>
                <a:latin typeface="微软雅黑" panose="020B0503020204020204" charset="-122"/>
                <a:ea typeface="微软雅黑" panose="020B0503020204020204" charset="-122"/>
                <a:sym typeface="+mn-ea"/>
              </a:rPr>
              <a:t>安徽省数据资源管理局数字安徽容器平台建设项目</a:t>
            </a:r>
            <a:endParaRPr lang="zh-CN" altLang="en-US" sz="1200" b="1" dirty="0">
              <a:solidFill>
                <a:schemeClr val="tx1"/>
              </a:solidFill>
              <a:highlight>
                <a:srgbClr val="000000">
                  <a:alpha val="0"/>
                </a:srgbClr>
              </a:highlight>
              <a:latin typeface="微软雅黑" panose="020B0503020204020204" charset="-122"/>
              <a:ea typeface="微软雅黑" panose="020B0503020204020204" charset="-122"/>
              <a:sym typeface="+mn-lt"/>
            </a:endParaRPr>
          </a:p>
        </p:txBody>
      </p:sp>
      <p:sp>
        <p:nvSpPr>
          <p:cNvPr id="244" name="文本框 243"/>
          <p:cNvSpPr txBox="1"/>
          <p:nvPr/>
        </p:nvSpPr>
        <p:spPr>
          <a:xfrm>
            <a:off x="9586595" y="2023745"/>
            <a:ext cx="2182495" cy="3192145"/>
          </a:xfrm>
          <a:prstGeom prst="rect">
            <a:avLst/>
          </a:prstGeom>
          <a:noFill/>
        </p:spPr>
        <p:txBody>
          <a:bodyPr wrap="square" rtlCol="0" anchor="t" anchorCtr="0">
            <a:spAutoFit/>
          </a:bodyPr>
          <a:p>
            <a:pPr indent="0" algn="ctr" fontAlgn="auto">
              <a:lnSpc>
                <a:spcPct val="150000"/>
              </a:lnSpc>
              <a:spcBef>
                <a:spcPts val="0"/>
              </a:spcBef>
              <a:spcAft>
                <a:spcPts val="0"/>
              </a:spcAft>
              <a:buClrTx/>
              <a:buSzTx/>
              <a:buFont typeface="Arial" panose="020B0604020202020204" pitchFamily="34" charset="0"/>
              <a:buNone/>
            </a:pPr>
            <a:r>
              <a:rPr lang="zh-CN" altLang="en-US" sz="1200" b="1" dirty="0">
                <a:solidFill>
                  <a:srgbClr val="C00000"/>
                </a:solidFill>
                <a:latin typeface="微软雅黑" panose="020B0503020204020204" charset="-122"/>
                <a:ea typeface="微软雅黑" panose="020B0503020204020204" charset="-122"/>
                <a:cs typeface="微软雅黑" panose="020B0503020204020204" charset="-122"/>
                <a:sym typeface="+mn-ea"/>
              </a:rPr>
              <a:t>企业级应用开发</a:t>
            </a:r>
            <a:endParaRPr lang="zh-CN" altLang="en-US" sz="12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ts val="0"/>
              </a:spcBef>
              <a:spcAft>
                <a:spcPts val="0"/>
              </a:spcAft>
              <a:buClrTx/>
              <a:buSzTx/>
              <a:buFont typeface="Arial" panose="020B0604020202020204" pitchFamily="34" charset="0"/>
              <a:buNone/>
            </a:pPr>
            <a:r>
              <a:rPr lang="zh-CN" altLang="en-US" sz="1200" dirty="0">
                <a:latin typeface="微软雅黑" panose="020B0503020204020204" charset="-122"/>
                <a:ea typeface="微软雅黑" panose="020B0503020204020204" charset="-122"/>
                <a:cs typeface="微软雅黑" panose="020B0503020204020204" charset="-122"/>
                <a:sym typeface="+mn-ea"/>
              </a:rPr>
              <a:t>提供一站式云原生开发平台，加速应用开发和部署。</a:t>
            </a:r>
            <a:endParaRPr kumimoji="1" lang="zh-CN" altLang="en-US" sz="1200" dirty="0"/>
          </a:p>
          <a:p>
            <a:pPr indent="0" algn="ctr" fontAlgn="auto">
              <a:lnSpc>
                <a:spcPct val="150000"/>
              </a:lnSpc>
              <a:spcBef>
                <a:spcPts val="0"/>
              </a:spcBef>
              <a:spcAft>
                <a:spcPts val="0"/>
              </a:spcAft>
              <a:buClrTx/>
              <a:buSzTx/>
              <a:buFont typeface="Arial" panose="020B0604020202020204" pitchFamily="34" charset="0"/>
              <a:buNone/>
            </a:pPr>
            <a:endParaRPr lang="zh-CN" altLang="en-US" sz="1200" b="1" dirty="0">
              <a:solidFill>
                <a:srgbClr val="0070C0"/>
              </a:solidFill>
              <a:latin typeface="微软雅黑" panose="020B0503020204020204" charset="-122"/>
              <a:ea typeface="微软雅黑" panose="020B0503020204020204" charset="-122"/>
              <a:cs typeface="微软雅黑" panose="020B0503020204020204" charset="-122"/>
              <a:sym typeface="+mn-ea"/>
            </a:endParaRPr>
          </a:p>
          <a:p>
            <a:pPr algn="ctr" fontAlgn="auto">
              <a:lnSpc>
                <a:spcPct val="150000"/>
              </a:lnSpc>
              <a:spcBef>
                <a:spcPts val="0"/>
              </a:spcBef>
              <a:spcAft>
                <a:spcPts val="0"/>
              </a:spcAft>
              <a:buClrTx/>
              <a:buSzTx/>
              <a:buFont typeface="Arial" panose="020B0604020202020204" pitchFamily="34" charset="0"/>
              <a:buNone/>
            </a:pPr>
            <a:r>
              <a:rPr lang="zh-CN" altLang="en-US" sz="1200" b="1" dirty="0">
                <a:solidFill>
                  <a:srgbClr val="C00000"/>
                </a:solidFill>
                <a:latin typeface="微软雅黑" panose="020B0503020204020204" charset="-122"/>
                <a:ea typeface="微软雅黑" panose="020B0503020204020204" charset="-122"/>
                <a:cs typeface="微软雅黑" panose="020B0503020204020204" charset="-122"/>
                <a:sym typeface="+mn-ea"/>
              </a:rPr>
              <a:t>业务系统上云</a:t>
            </a:r>
            <a:endParaRPr lang="zh-CN" altLang="en-US" sz="12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altLang="en-US" sz="1200" dirty="0">
                <a:latin typeface="微软雅黑" panose="020B0503020204020204" charset="-122"/>
                <a:ea typeface="微软雅黑" panose="020B0503020204020204" charset="-122"/>
                <a:cs typeface="微软雅黑" panose="020B0503020204020204" charset="-122"/>
                <a:sym typeface="+mn-ea"/>
              </a:rPr>
              <a:t>支持异构应用平滑上云，降低迁移成本，提升业务敏捷性。</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nSpc>
                <a:spcPct val="130000"/>
              </a:lnSpc>
            </a:pPr>
            <a:endParaRPr lang="zh-CN" altLang="en-US" sz="1200" b="1" spc="30" dirty="0">
              <a:solidFill>
                <a:srgbClr val="6F2F9F"/>
              </a:solidFill>
              <a:latin typeface="微软雅黑" panose="020B0503020204020204" charset="-122"/>
              <a:ea typeface="微软雅黑" panose="020B0503020204020204" charset="-122"/>
              <a:cs typeface="微软雅黑" panose="020B0503020204020204" charset="-122"/>
              <a:sym typeface="+mn-ea"/>
            </a:endParaRPr>
          </a:p>
          <a:p>
            <a:pPr algn="ctr" fontAlgn="auto">
              <a:lnSpc>
                <a:spcPct val="150000"/>
              </a:lnSpc>
              <a:spcBef>
                <a:spcPts val="0"/>
              </a:spcBef>
              <a:spcAft>
                <a:spcPts val="0"/>
              </a:spcAft>
              <a:buClrTx/>
              <a:buSzTx/>
              <a:buFont typeface="Arial" panose="020B0604020202020204" pitchFamily="34" charset="0"/>
              <a:buNone/>
            </a:pPr>
            <a:r>
              <a:rPr lang="zh-CN" altLang="en-US" sz="1200" b="1" dirty="0">
                <a:solidFill>
                  <a:srgbClr val="C00000"/>
                </a:solidFill>
                <a:latin typeface="微软雅黑" panose="020B0503020204020204" charset="-122"/>
                <a:ea typeface="微软雅黑" panose="020B0503020204020204" charset="-122"/>
                <a:cs typeface="微软雅黑" panose="020B0503020204020204" charset="-122"/>
                <a:sym typeface="+mn-ea"/>
              </a:rPr>
              <a:t>IT基础设施升级</a:t>
            </a:r>
            <a:endParaRPr lang="zh-CN" altLang="en-US" sz="12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altLang="en-US" sz="1200" dirty="0">
                <a:latin typeface="微软雅黑" panose="020B0503020204020204" charset="-122"/>
                <a:ea typeface="微软雅黑" panose="020B0503020204020204" charset="-122"/>
                <a:cs typeface="微软雅黑" panose="020B0503020204020204" charset="-122"/>
                <a:sym typeface="+mn-ea"/>
              </a:rPr>
              <a:t>构建统一的云原生基础设施，提高资源利用率，降低运维成本。</a:t>
            </a:r>
            <a:endParaRPr lang="zh-CN" altLang="en-US" sz="1200" b="1" spc="30" dirty="0">
              <a:solidFill>
                <a:srgbClr val="6F2F9F"/>
              </a:solidFill>
              <a:latin typeface="微软雅黑" panose="020B0503020204020204" charset="-122"/>
              <a:ea typeface="微软雅黑" panose="020B0503020204020204" charset="-122"/>
              <a:cs typeface="微软雅黑" panose="020B0503020204020204" charset="-122"/>
              <a:sym typeface="+mn-ea"/>
            </a:endParaRPr>
          </a:p>
        </p:txBody>
      </p:sp>
      <p:cxnSp>
        <p:nvCxnSpPr>
          <p:cNvPr id="250" name="直接连接符 249"/>
          <p:cNvCxnSpPr/>
          <p:nvPr>
            <p:custDataLst>
              <p:tags r:id="rId12"/>
            </p:custDataLst>
          </p:nvPr>
        </p:nvCxnSpPr>
        <p:spPr>
          <a:xfrm>
            <a:off x="6263005" y="2311400"/>
            <a:ext cx="33655" cy="2684780"/>
          </a:xfrm>
          <a:prstGeom prst="line">
            <a:avLst/>
          </a:prstGeom>
          <a:ln w="9525">
            <a:solidFill>
              <a:schemeClr val="bg1">
                <a:lumMod val="75000"/>
              </a:schemeClr>
            </a:solidFill>
            <a:prstDash val="lgDash"/>
          </a:ln>
        </p:spPr>
        <p:style>
          <a:lnRef idx="1">
            <a:schemeClr val="accent3"/>
          </a:lnRef>
          <a:fillRef idx="0">
            <a:schemeClr val="accent3"/>
          </a:fillRef>
          <a:effectRef idx="0">
            <a:schemeClr val="accent3"/>
          </a:effectRef>
          <a:fontRef idx="minor">
            <a:schemeClr val="tx1"/>
          </a:fontRef>
        </p:style>
      </p:cxnSp>
      <p:cxnSp>
        <p:nvCxnSpPr>
          <p:cNvPr id="266" name="直接连接符 265"/>
          <p:cNvCxnSpPr/>
          <p:nvPr>
            <p:custDataLst>
              <p:tags r:id="rId13"/>
            </p:custDataLst>
          </p:nvPr>
        </p:nvCxnSpPr>
        <p:spPr>
          <a:xfrm>
            <a:off x="-3150870" y="2174240"/>
            <a:ext cx="33655" cy="2684780"/>
          </a:xfrm>
          <a:prstGeom prst="line">
            <a:avLst/>
          </a:prstGeom>
          <a:ln w="9525">
            <a:solidFill>
              <a:schemeClr val="bg1">
                <a:lumMod val="75000"/>
              </a:schemeClr>
            </a:solidFill>
            <a:prstDash val="lgDash"/>
          </a:ln>
        </p:spPr>
        <p:style>
          <a:lnRef idx="1">
            <a:schemeClr val="accent3"/>
          </a:lnRef>
          <a:fillRef idx="0">
            <a:schemeClr val="accent3"/>
          </a:fillRef>
          <a:effectRef idx="0">
            <a:schemeClr val="accent3"/>
          </a:effectRef>
          <a:fontRef idx="minor">
            <a:schemeClr val="tx1"/>
          </a:fontRef>
        </p:style>
      </p:cxnSp>
      <p:cxnSp>
        <p:nvCxnSpPr>
          <p:cNvPr id="267" name="直接连接符 266"/>
          <p:cNvCxnSpPr/>
          <p:nvPr>
            <p:custDataLst>
              <p:tags r:id="rId14"/>
            </p:custDataLst>
          </p:nvPr>
        </p:nvCxnSpPr>
        <p:spPr>
          <a:xfrm flipH="1">
            <a:off x="3322955" y="3122295"/>
            <a:ext cx="5913120" cy="0"/>
          </a:xfrm>
          <a:prstGeom prst="line">
            <a:avLst/>
          </a:prstGeom>
          <a:ln w="9525">
            <a:solidFill>
              <a:schemeClr val="bg1">
                <a:lumMod val="75000"/>
              </a:schemeClr>
            </a:solidFill>
            <a:prstDash val="lgDash"/>
          </a:ln>
        </p:spPr>
        <p:style>
          <a:lnRef idx="1">
            <a:schemeClr val="accent3"/>
          </a:lnRef>
          <a:fillRef idx="0">
            <a:schemeClr val="accent3"/>
          </a:fillRef>
          <a:effectRef idx="0">
            <a:schemeClr val="accent3"/>
          </a:effectRef>
          <a:fontRef idx="minor">
            <a:schemeClr val="tx1"/>
          </a:fontRef>
        </p:style>
      </p:cxnSp>
      <p:grpSp>
        <p:nvGrpSpPr>
          <p:cNvPr id="291" name="组合 290"/>
          <p:cNvGrpSpPr/>
          <p:nvPr/>
        </p:nvGrpSpPr>
        <p:grpSpPr>
          <a:xfrm>
            <a:off x="3424555" y="2233930"/>
            <a:ext cx="2496185" cy="2809875"/>
            <a:chOff x="5393" y="3302"/>
            <a:chExt cx="3931" cy="4425"/>
          </a:xfrm>
        </p:grpSpPr>
        <p:grpSp>
          <p:nvGrpSpPr>
            <p:cNvPr id="270" name="组合 269"/>
            <p:cNvGrpSpPr/>
            <p:nvPr/>
          </p:nvGrpSpPr>
          <p:grpSpPr>
            <a:xfrm>
              <a:off x="5393" y="3302"/>
              <a:ext cx="3930" cy="1171"/>
              <a:chOff x="5465" y="3302"/>
              <a:chExt cx="3930" cy="1171"/>
            </a:xfrm>
          </p:grpSpPr>
          <p:sp>
            <p:nvSpPr>
              <p:cNvPr id="245" name="文本框 244"/>
              <p:cNvSpPr txBox="1"/>
              <p:nvPr>
                <p:custDataLst>
                  <p:tags r:id="rId15"/>
                </p:custDataLst>
              </p:nvPr>
            </p:nvSpPr>
            <p:spPr>
              <a:xfrm>
                <a:off x="6173" y="3302"/>
                <a:ext cx="1772" cy="434"/>
              </a:xfrm>
              <a:prstGeom prst="rect">
                <a:avLst/>
              </a:prstGeom>
              <a:noFill/>
            </p:spPr>
            <p:txBody>
              <a:bodyPr wrap="square" rtlCol="0">
                <a:spAutoFit/>
              </a:bodyPr>
              <a:p>
                <a:r>
                  <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rPr>
                  <a:t>以应用为中心</a:t>
                </a:r>
                <a:endParaRPr lang="zh-CN" altLang="en-US" sz="1200" b="1" dirty="0">
                  <a:solidFill>
                    <a:srgbClr val="0070C0"/>
                  </a:solidFill>
                  <a:latin typeface="微软雅黑" panose="020B0503020204020204" charset="-122"/>
                  <a:ea typeface="微软雅黑" panose="020B0503020204020204" charset="-122"/>
                </a:endParaRPr>
              </a:p>
            </p:txBody>
          </p:sp>
          <p:sp>
            <p:nvSpPr>
              <p:cNvPr id="246" name="文本框 245"/>
              <p:cNvSpPr txBox="1"/>
              <p:nvPr>
                <p:custDataLst>
                  <p:tags r:id="rId16"/>
                </p:custDataLst>
              </p:nvPr>
            </p:nvSpPr>
            <p:spPr>
              <a:xfrm>
                <a:off x="5465" y="3691"/>
                <a:ext cx="3931" cy="782"/>
              </a:xfrm>
              <a:prstGeom prst="rect">
                <a:avLst/>
              </a:prstGeom>
              <a:noFill/>
            </p:spPr>
            <p:txBody>
              <a:bodyPr wrap="square" rtlCol="0">
                <a:spAutoFit/>
              </a:bodyPr>
              <a:p>
                <a:pPr lvl="0" indent="0" algn="l" defTabSz="163195" fontAlgn="auto">
                  <a:lnSpc>
                    <a:spcPct val="120000"/>
                  </a:lnSpc>
                  <a:buClrTx/>
                  <a:buSzTx/>
                  <a:buFont typeface="Arial" panose="020B0604020202020204" pitchFamily="34" charset="0"/>
                  <a:buNone/>
                  <a:defRPr/>
                </a:pPr>
                <a:r>
                  <a:rPr kumimoji="1" lang="zh-CN" altLang="en-US" sz="1100" dirty="0">
                    <a:latin typeface="微软雅黑" panose="020B0503020204020204" charset="-122"/>
                    <a:ea typeface="微软雅黑" panose="020B0503020204020204" charset="-122"/>
                    <a:sym typeface="+mn-ea"/>
                  </a:rPr>
                  <a:t>全生命周期管理应用，提升应用弹性、业务敏捷度，降低上云成本。</a:t>
                </a:r>
                <a:endParaRPr lang="zh-CN" altLang="en-US" sz="1100" dirty="0">
                  <a:latin typeface="微软雅黑" panose="020B0503020204020204" charset="-122"/>
                  <a:ea typeface="微软雅黑" panose="020B0503020204020204" charset="-122"/>
                </a:endParaRPr>
              </a:p>
            </p:txBody>
          </p:sp>
          <p:pic>
            <p:nvPicPr>
              <p:cNvPr id="260" name="图片 259"/>
              <p:cNvPicPr>
                <a:picLocks noChangeAspect="1"/>
              </p:cNvPicPr>
              <p:nvPr>
                <p:custDataLst>
                  <p:tags r:id="rId17"/>
                </p:custDataLst>
              </p:nvPr>
            </p:nvPicPr>
            <p:blipFill>
              <a:blip r:embed="rId18"/>
              <a:stretch>
                <a:fillRect/>
              </a:stretch>
            </p:blipFill>
            <p:spPr>
              <a:xfrm>
                <a:off x="5465" y="3347"/>
                <a:ext cx="708" cy="344"/>
              </a:xfrm>
              <a:prstGeom prst="rect">
                <a:avLst/>
              </a:prstGeom>
            </p:spPr>
          </p:pic>
        </p:grpSp>
        <p:grpSp>
          <p:nvGrpSpPr>
            <p:cNvPr id="271" name="组合 270"/>
            <p:cNvGrpSpPr/>
            <p:nvPr/>
          </p:nvGrpSpPr>
          <p:grpSpPr>
            <a:xfrm>
              <a:off x="5393" y="4929"/>
              <a:ext cx="3931" cy="1057"/>
              <a:chOff x="5465" y="3302"/>
              <a:chExt cx="3931" cy="1057"/>
            </a:xfrm>
          </p:grpSpPr>
          <p:sp>
            <p:nvSpPr>
              <p:cNvPr id="272" name="文本框 271"/>
              <p:cNvSpPr txBox="1"/>
              <p:nvPr>
                <p:custDataLst>
                  <p:tags r:id="rId19"/>
                </p:custDataLst>
              </p:nvPr>
            </p:nvSpPr>
            <p:spPr>
              <a:xfrm>
                <a:off x="6173" y="3302"/>
                <a:ext cx="1772" cy="434"/>
              </a:xfrm>
              <a:prstGeom prst="rect">
                <a:avLst/>
              </a:prstGeom>
              <a:noFill/>
            </p:spPr>
            <p:txBody>
              <a:bodyPr wrap="square" rtlCol="0">
                <a:spAutoFit/>
              </a:bodyPr>
              <a:p>
                <a:r>
                  <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rPr>
                  <a:t>统一异构纳管</a:t>
                </a:r>
                <a:endParaRPr lang="zh-CN" altLang="en-US" sz="1200" b="1" dirty="0">
                  <a:solidFill>
                    <a:srgbClr val="0070C0"/>
                  </a:solidFill>
                  <a:latin typeface="微软雅黑" panose="020B0503020204020204" charset="-122"/>
                  <a:ea typeface="微软雅黑" panose="020B0503020204020204" charset="-122"/>
                </a:endParaRPr>
              </a:p>
            </p:txBody>
          </p:sp>
          <p:sp>
            <p:nvSpPr>
              <p:cNvPr id="273" name="文本框 272"/>
              <p:cNvSpPr txBox="1"/>
              <p:nvPr>
                <p:custDataLst>
                  <p:tags r:id="rId20"/>
                </p:custDataLst>
              </p:nvPr>
            </p:nvSpPr>
            <p:spPr>
              <a:xfrm>
                <a:off x="5465" y="3691"/>
                <a:ext cx="3931" cy="668"/>
              </a:xfrm>
              <a:prstGeom prst="rect">
                <a:avLst/>
              </a:prstGeom>
              <a:noFill/>
            </p:spPr>
            <p:txBody>
              <a:bodyPr wrap="square" rtlCol="0">
                <a:spAutoFit/>
              </a:bodyPr>
              <a:p>
                <a:pPr lvl="0" indent="0" algn="l" defTabSz="163195" fontAlgn="auto">
                  <a:lnSpc>
                    <a:spcPct val="120000"/>
                  </a:lnSpc>
                  <a:buClrTx/>
                  <a:buSzTx/>
                  <a:buFont typeface="Arial" panose="020B0604020202020204" pitchFamily="34" charset="0"/>
                  <a:buNone/>
                  <a:defRPr/>
                </a:pPr>
                <a:r>
                  <a:rPr kumimoji="1" lang="zh-CN" altLang="en-US" sz="1100" dirty="0">
                    <a:latin typeface="微软雅黑" panose="020B0503020204020204" charset="-122"/>
                    <a:ea typeface="微软雅黑" panose="020B0503020204020204" charset="-122"/>
                    <a:sym typeface="+mn-ea"/>
                  </a:rPr>
                  <a:t>支持多种微服务框架，实现统一服务治理和全景式可观测性。</a:t>
                </a:r>
                <a:endParaRPr lang="zh-CN" altLang="en-US" sz="1100" dirty="0">
                  <a:latin typeface="微软雅黑" panose="020B0503020204020204" charset="-122"/>
                  <a:ea typeface="微软雅黑" panose="020B0503020204020204" charset="-122"/>
                </a:endParaRPr>
              </a:p>
            </p:txBody>
          </p:sp>
          <p:pic>
            <p:nvPicPr>
              <p:cNvPr id="274" name="图片 273"/>
              <p:cNvPicPr>
                <a:picLocks noChangeAspect="1"/>
              </p:cNvPicPr>
              <p:nvPr>
                <p:custDataLst>
                  <p:tags r:id="rId21"/>
                </p:custDataLst>
              </p:nvPr>
            </p:nvPicPr>
            <p:blipFill>
              <a:blip r:embed="rId18"/>
              <a:stretch>
                <a:fillRect/>
              </a:stretch>
            </p:blipFill>
            <p:spPr>
              <a:xfrm>
                <a:off x="5465" y="3347"/>
                <a:ext cx="708" cy="344"/>
              </a:xfrm>
              <a:prstGeom prst="rect">
                <a:avLst/>
              </a:prstGeom>
            </p:spPr>
          </p:pic>
        </p:grpSp>
        <p:grpSp>
          <p:nvGrpSpPr>
            <p:cNvPr id="285" name="组合 284"/>
            <p:cNvGrpSpPr/>
            <p:nvPr/>
          </p:nvGrpSpPr>
          <p:grpSpPr>
            <a:xfrm>
              <a:off x="5393" y="6556"/>
              <a:ext cx="3931" cy="1171"/>
              <a:chOff x="5465" y="3302"/>
              <a:chExt cx="3931" cy="1171"/>
            </a:xfrm>
          </p:grpSpPr>
          <p:sp>
            <p:nvSpPr>
              <p:cNvPr id="286" name="文本框 285"/>
              <p:cNvSpPr txBox="1"/>
              <p:nvPr>
                <p:custDataLst>
                  <p:tags r:id="rId22"/>
                </p:custDataLst>
              </p:nvPr>
            </p:nvSpPr>
            <p:spPr>
              <a:xfrm>
                <a:off x="6173" y="3302"/>
                <a:ext cx="1772" cy="434"/>
              </a:xfrm>
              <a:prstGeom prst="rect">
                <a:avLst/>
              </a:prstGeom>
              <a:noFill/>
            </p:spPr>
            <p:txBody>
              <a:bodyPr wrap="square" rtlCol="0">
                <a:spAutoFit/>
              </a:bodyPr>
              <a:p>
                <a:r>
                  <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rPr>
                  <a:t>高效交付流程</a:t>
                </a:r>
                <a:endParaRPr lang="zh-CN" altLang="en-US" sz="1200" b="1" dirty="0">
                  <a:solidFill>
                    <a:srgbClr val="0070C0"/>
                  </a:solidFill>
                  <a:latin typeface="微软雅黑" panose="020B0503020204020204" charset="-122"/>
                  <a:ea typeface="微软雅黑" panose="020B0503020204020204" charset="-122"/>
                </a:endParaRPr>
              </a:p>
            </p:txBody>
          </p:sp>
          <p:sp>
            <p:nvSpPr>
              <p:cNvPr id="287" name="文本框 286"/>
              <p:cNvSpPr txBox="1"/>
              <p:nvPr>
                <p:custDataLst>
                  <p:tags r:id="rId23"/>
                </p:custDataLst>
              </p:nvPr>
            </p:nvSpPr>
            <p:spPr>
              <a:xfrm>
                <a:off x="5465" y="3691"/>
                <a:ext cx="3931" cy="782"/>
              </a:xfrm>
              <a:prstGeom prst="rect">
                <a:avLst/>
              </a:prstGeom>
              <a:noFill/>
            </p:spPr>
            <p:txBody>
              <a:bodyPr wrap="square" rtlCol="0">
                <a:spAutoFit/>
              </a:bodyPr>
              <a:p>
                <a:pPr lvl="0" indent="0" algn="l" defTabSz="163195" fontAlgn="auto">
                  <a:lnSpc>
                    <a:spcPct val="120000"/>
                  </a:lnSpc>
                  <a:buClrTx/>
                  <a:buSzTx/>
                  <a:buFont typeface="Arial" panose="020B0604020202020204" pitchFamily="34" charset="0"/>
                  <a:buNone/>
                  <a:defRPr/>
                </a:pPr>
                <a:r>
                  <a:rPr kumimoji="1" lang="zh-CN" altLang="en-US" sz="1100" dirty="0">
                    <a:latin typeface="微软雅黑" panose="020B0503020204020204" charset="-122"/>
                    <a:ea typeface="微软雅黑" panose="020B0503020204020204" charset="-122"/>
                    <a:sym typeface="+mn-ea"/>
                  </a:rPr>
                  <a:t>构建自动化灰度发布流程，提供统一组件平台，提升研发效率和交付速度。</a:t>
                </a:r>
                <a:endParaRPr lang="zh-CN" altLang="en-US" sz="1100" dirty="0">
                  <a:latin typeface="微软雅黑" panose="020B0503020204020204" charset="-122"/>
                  <a:ea typeface="微软雅黑" panose="020B0503020204020204" charset="-122"/>
                </a:endParaRPr>
              </a:p>
            </p:txBody>
          </p:sp>
          <p:pic>
            <p:nvPicPr>
              <p:cNvPr id="288" name="图片 287"/>
              <p:cNvPicPr>
                <a:picLocks noChangeAspect="1"/>
              </p:cNvPicPr>
              <p:nvPr>
                <p:custDataLst>
                  <p:tags r:id="rId24"/>
                </p:custDataLst>
              </p:nvPr>
            </p:nvPicPr>
            <p:blipFill>
              <a:blip r:embed="rId18"/>
              <a:stretch>
                <a:fillRect/>
              </a:stretch>
            </p:blipFill>
            <p:spPr>
              <a:xfrm>
                <a:off x="5465" y="3347"/>
                <a:ext cx="708" cy="344"/>
              </a:xfrm>
              <a:prstGeom prst="rect">
                <a:avLst/>
              </a:prstGeom>
            </p:spPr>
          </p:pic>
        </p:grpSp>
      </p:grpSp>
      <p:cxnSp>
        <p:nvCxnSpPr>
          <p:cNvPr id="289" name="直接连接符 288"/>
          <p:cNvCxnSpPr/>
          <p:nvPr>
            <p:custDataLst>
              <p:tags r:id="rId25"/>
            </p:custDataLst>
          </p:nvPr>
        </p:nvCxnSpPr>
        <p:spPr>
          <a:xfrm flipH="1">
            <a:off x="3316605" y="4155440"/>
            <a:ext cx="5913120" cy="0"/>
          </a:xfrm>
          <a:prstGeom prst="line">
            <a:avLst/>
          </a:prstGeom>
          <a:ln w="9525">
            <a:solidFill>
              <a:schemeClr val="bg1">
                <a:lumMod val="75000"/>
              </a:schemeClr>
            </a:solidFill>
            <a:prstDash val="lgDash"/>
          </a:ln>
        </p:spPr>
        <p:style>
          <a:lnRef idx="1">
            <a:schemeClr val="accent3"/>
          </a:lnRef>
          <a:fillRef idx="0">
            <a:schemeClr val="accent3"/>
          </a:fillRef>
          <a:effectRef idx="0">
            <a:schemeClr val="accent3"/>
          </a:effectRef>
          <a:fontRef idx="minor">
            <a:schemeClr val="tx1"/>
          </a:fontRef>
        </p:style>
      </p:cxnSp>
      <p:grpSp>
        <p:nvGrpSpPr>
          <p:cNvPr id="292" name="组合 291"/>
          <p:cNvGrpSpPr/>
          <p:nvPr/>
        </p:nvGrpSpPr>
        <p:grpSpPr>
          <a:xfrm>
            <a:off x="6639560" y="2233930"/>
            <a:ext cx="2496185" cy="1776730"/>
            <a:chOff x="5393" y="3302"/>
            <a:chExt cx="3931" cy="2798"/>
          </a:xfrm>
        </p:grpSpPr>
        <p:grpSp>
          <p:nvGrpSpPr>
            <p:cNvPr id="293" name="组合 292"/>
            <p:cNvGrpSpPr/>
            <p:nvPr/>
          </p:nvGrpSpPr>
          <p:grpSpPr>
            <a:xfrm>
              <a:off x="5393" y="3302"/>
              <a:ext cx="3931" cy="1057"/>
              <a:chOff x="5465" y="3302"/>
              <a:chExt cx="3931" cy="1057"/>
            </a:xfrm>
          </p:grpSpPr>
          <p:sp>
            <p:nvSpPr>
              <p:cNvPr id="294" name="文本框 293"/>
              <p:cNvSpPr txBox="1"/>
              <p:nvPr>
                <p:custDataLst>
                  <p:tags r:id="rId26"/>
                </p:custDataLst>
              </p:nvPr>
            </p:nvSpPr>
            <p:spPr>
              <a:xfrm>
                <a:off x="6173" y="3302"/>
                <a:ext cx="1772" cy="434"/>
              </a:xfrm>
              <a:prstGeom prst="rect">
                <a:avLst/>
              </a:prstGeom>
              <a:noFill/>
            </p:spPr>
            <p:txBody>
              <a:bodyPr wrap="square" rtlCol="0">
                <a:spAutoFit/>
              </a:bodyPr>
              <a:p>
                <a:r>
                  <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rPr>
                  <a:t>统一监控告警</a:t>
                </a:r>
                <a:endParaRPr lang="zh-CN" altLang="en-US" sz="1200" b="1" dirty="0">
                  <a:solidFill>
                    <a:srgbClr val="0070C0"/>
                  </a:solidFill>
                  <a:latin typeface="微软雅黑" panose="020B0503020204020204" charset="-122"/>
                  <a:ea typeface="微软雅黑" panose="020B0503020204020204" charset="-122"/>
                </a:endParaRPr>
              </a:p>
            </p:txBody>
          </p:sp>
          <p:sp>
            <p:nvSpPr>
              <p:cNvPr id="295" name="文本框 294"/>
              <p:cNvSpPr txBox="1"/>
              <p:nvPr>
                <p:custDataLst>
                  <p:tags r:id="rId27"/>
                </p:custDataLst>
              </p:nvPr>
            </p:nvSpPr>
            <p:spPr>
              <a:xfrm>
                <a:off x="5465" y="3691"/>
                <a:ext cx="3931" cy="668"/>
              </a:xfrm>
              <a:prstGeom prst="rect">
                <a:avLst/>
              </a:prstGeom>
              <a:noFill/>
            </p:spPr>
            <p:txBody>
              <a:bodyPr wrap="square" rtlCol="0">
                <a:spAutoFit/>
              </a:bodyPr>
              <a:p>
                <a:pPr lvl="0" indent="0" algn="l" defTabSz="163195" fontAlgn="auto">
                  <a:lnSpc>
                    <a:spcPct val="120000"/>
                  </a:lnSpc>
                  <a:buClrTx/>
                  <a:buSzTx/>
                  <a:buFont typeface="Arial" panose="020B0604020202020204" pitchFamily="34" charset="0"/>
                  <a:buNone/>
                  <a:defRPr/>
                </a:pPr>
                <a:r>
                  <a:rPr kumimoji="1" lang="zh-CN" altLang="en-US" sz="1100" dirty="0">
                    <a:latin typeface="微软雅黑" panose="020B0503020204020204" charset="-122"/>
                    <a:ea typeface="微软雅黑" panose="020B0503020204020204" charset="-122"/>
                    <a:sym typeface="+mn-ea"/>
                  </a:rPr>
                  <a:t>提供多维监控和告警能力，提升运维效率，快速定位和解决问题。</a:t>
                </a:r>
                <a:endParaRPr lang="zh-CN" altLang="en-US" sz="1100" dirty="0">
                  <a:latin typeface="微软雅黑" panose="020B0503020204020204" charset="-122"/>
                  <a:ea typeface="微软雅黑" panose="020B0503020204020204" charset="-122"/>
                </a:endParaRPr>
              </a:p>
            </p:txBody>
          </p:sp>
          <p:pic>
            <p:nvPicPr>
              <p:cNvPr id="296" name="图片 295"/>
              <p:cNvPicPr>
                <a:picLocks noChangeAspect="1"/>
              </p:cNvPicPr>
              <p:nvPr>
                <p:custDataLst>
                  <p:tags r:id="rId28"/>
                </p:custDataLst>
              </p:nvPr>
            </p:nvPicPr>
            <p:blipFill>
              <a:blip r:embed="rId18"/>
              <a:stretch>
                <a:fillRect/>
              </a:stretch>
            </p:blipFill>
            <p:spPr>
              <a:xfrm>
                <a:off x="5465" y="3347"/>
                <a:ext cx="708" cy="344"/>
              </a:xfrm>
              <a:prstGeom prst="rect">
                <a:avLst/>
              </a:prstGeom>
            </p:spPr>
          </p:pic>
        </p:grpSp>
        <p:grpSp>
          <p:nvGrpSpPr>
            <p:cNvPr id="297" name="组合 296"/>
            <p:cNvGrpSpPr/>
            <p:nvPr/>
          </p:nvGrpSpPr>
          <p:grpSpPr>
            <a:xfrm>
              <a:off x="5393" y="4929"/>
              <a:ext cx="3931" cy="1171"/>
              <a:chOff x="5465" y="3302"/>
              <a:chExt cx="3931" cy="1171"/>
            </a:xfrm>
          </p:grpSpPr>
          <p:sp>
            <p:nvSpPr>
              <p:cNvPr id="298" name="文本框 297"/>
              <p:cNvSpPr txBox="1"/>
              <p:nvPr>
                <p:custDataLst>
                  <p:tags r:id="rId29"/>
                </p:custDataLst>
              </p:nvPr>
            </p:nvSpPr>
            <p:spPr>
              <a:xfrm>
                <a:off x="6173" y="3302"/>
                <a:ext cx="1772" cy="434"/>
              </a:xfrm>
              <a:prstGeom prst="rect">
                <a:avLst/>
              </a:prstGeom>
              <a:noFill/>
            </p:spPr>
            <p:txBody>
              <a:bodyPr wrap="square" rtlCol="0">
                <a:spAutoFit/>
              </a:bodyPr>
              <a:p>
                <a:r>
                  <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rPr>
                  <a:t>超大规模实践</a:t>
                </a:r>
                <a:endParaRPr lang="zh-CN" altLang="en-US" sz="1200" b="1" dirty="0">
                  <a:solidFill>
                    <a:srgbClr val="0070C0"/>
                  </a:solidFill>
                  <a:latin typeface="微软雅黑" panose="020B0503020204020204" charset="-122"/>
                  <a:ea typeface="微软雅黑" panose="020B0503020204020204" charset="-122"/>
                </a:endParaRPr>
              </a:p>
            </p:txBody>
          </p:sp>
          <p:sp>
            <p:nvSpPr>
              <p:cNvPr id="299" name="文本框 298"/>
              <p:cNvSpPr txBox="1"/>
              <p:nvPr>
                <p:custDataLst>
                  <p:tags r:id="rId30"/>
                </p:custDataLst>
              </p:nvPr>
            </p:nvSpPr>
            <p:spPr>
              <a:xfrm>
                <a:off x="5465" y="3691"/>
                <a:ext cx="3931" cy="782"/>
              </a:xfrm>
              <a:prstGeom prst="rect">
                <a:avLst/>
              </a:prstGeom>
              <a:noFill/>
            </p:spPr>
            <p:txBody>
              <a:bodyPr wrap="square" rtlCol="0">
                <a:spAutoFit/>
              </a:bodyPr>
              <a:p>
                <a:pPr lvl="0" indent="0" algn="l" defTabSz="163195" fontAlgn="auto">
                  <a:lnSpc>
                    <a:spcPct val="120000"/>
                  </a:lnSpc>
                  <a:buClrTx/>
                  <a:buSzTx/>
                  <a:buFont typeface="Arial" panose="020B0604020202020204" pitchFamily="34" charset="0"/>
                  <a:buNone/>
                  <a:defRPr/>
                </a:pPr>
                <a:r>
                  <a:rPr kumimoji="1" lang="zh-CN" altLang="en-US" sz="1100" dirty="0">
                    <a:latin typeface="微软雅黑" panose="020B0503020204020204" charset="-122"/>
                    <a:ea typeface="微软雅黑" panose="020B0503020204020204" charset="-122"/>
                    <a:sym typeface="+mn-ea"/>
                  </a:rPr>
                  <a:t>支持企业级超大规模集群，全面拥抱信创生态，保障业务稳定运行。</a:t>
                </a:r>
                <a:endParaRPr lang="zh-CN" altLang="en-US" sz="1100" dirty="0">
                  <a:latin typeface="微软雅黑" panose="020B0503020204020204" charset="-122"/>
                  <a:ea typeface="微软雅黑" panose="020B0503020204020204" charset="-122"/>
                </a:endParaRPr>
              </a:p>
            </p:txBody>
          </p:sp>
          <p:pic>
            <p:nvPicPr>
              <p:cNvPr id="300" name="图片 299"/>
              <p:cNvPicPr>
                <a:picLocks noChangeAspect="1"/>
              </p:cNvPicPr>
              <p:nvPr>
                <p:custDataLst>
                  <p:tags r:id="rId31"/>
                </p:custDataLst>
              </p:nvPr>
            </p:nvPicPr>
            <p:blipFill>
              <a:blip r:embed="rId18"/>
              <a:stretch>
                <a:fillRect/>
              </a:stretch>
            </p:blipFill>
            <p:spPr>
              <a:xfrm>
                <a:off x="5465" y="3347"/>
                <a:ext cx="708" cy="344"/>
              </a:xfrm>
              <a:prstGeom prst="rect">
                <a:avLst/>
              </a:prstGeom>
            </p:spPr>
          </p:pic>
        </p:grpSp>
      </p:grpSp>
    </p:spTree>
  </p:cSld>
  <p:clrMapOvr>
    <a:masterClrMapping/>
  </p:clrMapOvr>
  <p:timing>
    <p:tnLst>
      <p:par>
        <p:cTn id="1" dur="indefinite" restart="never" fill="hold"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ym typeface="+mn-ea"/>
              </a:rPr>
              <a:t>聚智智能体平台，一句话生成智能体应用</a:t>
            </a:r>
            <a:endParaRPr lang="zh-CN" altLang="en-US" noProof="0" dirty="0">
              <a:ln>
                <a:noFill/>
              </a:ln>
              <a:solidFill>
                <a:srgbClr val="0070C0"/>
              </a:solidFill>
              <a:effectLst/>
              <a:uLnTx/>
              <a:uFillTx/>
              <a:cs typeface="+mn-ea"/>
              <a:sym typeface="+mn-ea"/>
            </a:endParaRPr>
          </a:p>
        </p:txBody>
      </p:sp>
      <p:grpSp>
        <p:nvGrpSpPr>
          <p:cNvPr id="6" name="组合 5"/>
          <p:cNvGrpSpPr/>
          <p:nvPr/>
        </p:nvGrpSpPr>
        <p:grpSpPr>
          <a:xfrm>
            <a:off x="0" y="707390"/>
            <a:ext cx="12192635" cy="935990"/>
            <a:chOff x="0" y="1114"/>
            <a:chExt cx="19201" cy="1474"/>
          </a:xfrm>
        </p:grpSpPr>
        <p:sp>
          <p:nvSpPr>
            <p:cNvPr id="7" name="文本框 6"/>
            <p:cNvSpPr txBox="1"/>
            <p:nvPr/>
          </p:nvSpPr>
          <p:spPr>
            <a:xfrm>
              <a:off x="1" y="1114"/>
              <a:ext cx="19200" cy="1474"/>
            </a:xfrm>
            <a:prstGeom prst="rect">
              <a:avLst/>
            </a:prstGeom>
            <a:solidFill>
              <a:srgbClr val="E8EAF1"/>
            </a:solidFill>
          </p:spPr>
          <p:txBody>
            <a:bodyPr wrap="square" lIns="359964" tIns="46795" rIns="359964" bIns="46795" rtlCol="0" anchor="ctr" anchorCtr="0">
              <a:noAutofit/>
            </a:bodyPr>
            <a:lstStyle>
              <a:defPPr>
                <a:defRPr lang="en-US"/>
              </a:defPPr>
              <a:lvl1pPr indent="457200">
                <a:lnSpc>
                  <a:spcPct val="120000"/>
                </a:lnSpc>
                <a:defRPr sz="1600" b="1">
                  <a:solidFill>
                    <a:srgbClr val="0070C0"/>
                  </a:solidFill>
                  <a:latin typeface="微软雅黑" panose="020B0503020204020204" charset="-122"/>
                  <a:ea typeface="微软雅黑" panose="020B0503020204020204" charset="-122"/>
                  <a:cs typeface="+mn-ea"/>
                </a:defRPr>
              </a:lvl1pPr>
            </a:lstStyle>
            <a:p>
              <a:pPr lvl="0" algn="just" defTabSz="457200">
                <a:spcBef>
                  <a:spcPts val="0"/>
                </a:spcBef>
                <a:spcAft>
                  <a:spcPts val="0"/>
                </a:spcAft>
                <a:buClrTx/>
                <a:buSzTx/>
                <a:buFontTx/>
                <a:defRPr/>
              </a:pPr>
              <a:endParaRPr lang="zh-CN" altLang="en-US" noProof="0" dirty="0">
                <a:ln>
                  <a:noFill/>
                </a:ln>
                <a:effectLst/>
                <a:uLnTx/>
                <a:uFillTx/>
                <a:sym typeface="+mn-lt"/>
              </a:endParaRPr>
            </a:p>
          </p:txBody>
        </p:sp>
        <p:sp>
          <p:nvSpPr>
            <p:cNvPr id="8" name="文本框 7"/>
            <p:cNvSpPr txBox="1"/>
            <p:nvPr/>
          </p:nvSpPr>
          <p:spPr>
            <a:xfrm>
              <a:off x="0" y="1274"/>
              <a:ext cx="19201" cy="1154"/>
            </a:xfrm>
            <a:prstGeom prst="rect">
              <a:avLst/>
            </a:prstGeom>
            <a:noFill/>
            <a:extLst>
              <a:ext uri="{909E8E84-426E-40DD-AFC4-6F175D3DCCD1}">
                <a14:hiddenFill xmlns:a14="http://schemas.microsoft.com/office/drawing/2010/main">
                  <a:solidFill>
                    <a:srgbClr val="BFE5FF">
                      <a:alpha val="36000"/>
                    </a:srgbClr>
                  </a:solidFill>
                </a14:hiddenFill>
              </a:ext>
            </a:extLst>
          </p:spPr>
          <p:txBody>
            <a:bodyPr wrap="square" lIns="180000" rIns="180000" rtlCol="0">
              <a:noAutofit/>
            </a:bodyPr>
            <a:lstStyle/>
            <a:p>
              <a:pPr marR="0" lvl="0" indent="360045" algn="l" defTabSz="457200" rtl="0" fontAlgn="auto">
                <a:lnSpc>
                  <a:spcPct val="140000"/>
                </a:lnSpc>
                <a:spcBef>
                  <a:spcPts val="0"/>
                </a:spcBef>
                <a:spcAft>
                  <a:spcPts val="0"/>
                </a:spcAft>
                <a:buClrTx/>
                <a:buSzTx/>
                <a:buFontTx/>
                <a:buNone/>
                <a:defRPr/>
              </a:pP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中国移动·聚智智能体平台致力于打造</a:t>
              </a:r>
              <a:r>
                <a:rPr lang="zh-CN" altLang="en-US" sz="1400" b="1" dirty="0" smtClean="0">
                  <a:solidFill>
                    <a:srgbClr val="C00000"/>
                  </a:solidFill>
                  <a:latin typeface="微软雅黑" panose="020B0503020204020204" charset="-122"/>
                  <a:ea typeface="微软雅黑" panose="020B0503020204020204" charset="-122"/>
                  <a:cs typeface="微软雅黑" panose="020B0503020204020204" charset="-122"/>
                  <a:sym typeface="+mn-ea"/>
                </a:rPr>
                <a:t>一站式</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智能体开发与应用服务，依托九天基座模型及行业主流大模型，汇聚中国移动能力中台全景能力，提供丰富的大模型调用工具，沉淀优质的智能体成果开放共享，解决大模型落地的“</a:t>
              </a:r>
              <a:r>
                <a:rPr lang="zh-CN" altLang="en-US" sz="1400" b="1" dirty="0" smtClean="0">
                  <a:solidFill>
                    <a:srgbClr val="C00000"/>
                  </a:solidFill>
                  <a:latin typeface="微软雅黑" panose="020B0503020204020204" charset="-122"/>
                  <a:ea typeface="微软雅黑" panose="020B0503020204020204" charset="-122"/>
                  <a:cs typeface="微软雅黑" panose="020B0503020204020204" charset="-122"/>
                  <a:sym typeface="+mn-ea"/>
                </a:rPr>
                <a:t>最后一公里</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a:t>
              </a: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a:p>
              <a:pPr marR="0" lvl="0" indent="360045" algn="l" defTabSz="457200" rtl="0" fontAlgn="auto">
                <a:lnSpc>
                  <a:spcPct val="140000"/>
                </a:lnSpc>
                <a:spcBef>
                  <a:spcPts val="0"/>
                </a:spcBef>
                <a:spcAft>
                  <a:spcPts val="0"/>
                </a:spcAft>
                <a:buClrTx/>
                <a:buSzTx/>
                <a:buFontTx/>
                <a:buNone/>
                <a:defRPr/>
              </a:pP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等线" panose="02010600030101010101" pitchFamily="2" charset="-122"/>
              </a:endParaRPr>
            </a:p>
            <a:p>
              <a:pPr marR="0" lvl="0" indent="360045" algn="just" defTabSz="457200" rtl="0" fontAlgn="auto">
                <a:lnSpc>
                  <a:spcPct val="140000"/>
                </a:lnSpc>
                <a:spcBef>
                  <a:spcPts val="0"/>
                </a:spcBef>
                <a:spcAft>
                  <a:spcPts val="0"/>
                </a:spcAft>
                <a:buClrTx/>
                <a:buSzTx/>
                <a:buFontTx/>
                <a:buNone/>
                <a:defRPr/>
              </a:pP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p:txBody>
        </p:sp>
      </p:grpSp>
      <p:sp>
        <p:nvSpPr>
          <p:cNvPr id="3" name="任意多边形: 形状 258"/>
          <p:cNvSpPr txBox="1"/>
          <p:nvPr/>
        </p:nvSpPr>
        <p:spPr>
          <a:xfrm>
            <a:off x="10014585" y="1658938"/>
            <a:ext cx="1325880" cy="34920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应用成效</a:t>
            </a:r>
            <a:endParaRPr lang="zh-CN" altLang="en-US" sz="1400" b="1" kern="0" noProof="0" dirty="0">
              <a:ln>
                <a:noFill/>
              </a:ln>
              <a:solidFill>
                <a:prstClr val="white"/>
              </a:solidFill>
              <a:effectLst/>
              <a:uLnTx/>
              <a:uFillTx/>
              <a:latin typeface="微软雅黑" panose="020B0503020204020204" charset="-122"/>
              <a:ea typeface="微软雅黑" panose="020B0503020204020204" charset="-122"/>
              <a:cs typeface="+mn-ea"/>
              <a:sym typeface="+mn-ea"/>
            </a:endParaRPr>
          </a:p>
        </p:txBody>
      </p:sp>
      <p:sp>
        <p:nvSpPr>
          <p:cNvPr id="4" name="任意多边形: 形状 34"/>
          <p:cNvSpPr txBox="1"/>
          <p:nvPr/>
        </p:nvSpPr>
        <p:spPr>
          <a:xfrm>
            <a:off x="973955" y="1658938"/>
            <a:ext cx="1496649" cy="34920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企业痛点</a:t>
            </a:r>
            <a:endParaRPr lang="zh-CN" altLang="en-US" sz="1400" b="1" dirty="0">
              <a:solidFill>
                <a:schemeClr val="bg1"/>
              </a:solidFill>
              <a:latin typeface="微软雅黑" panose="020B0503020204020204" charset="-122"/>
              <a:ea typeface="微软雅黑" panose="020B0503020204020204" charset="-122"/>
              <a:sym typeface="+mn-ea"/>
            </a:endParaRPr>
          </a:p>
        </p:txBody>
      </p:sp>
      <p:sp>
        <p:nvSpPr>
          <p:cNvPr id="11" name="任意多边形: 形状 34"/>
          <p:cNvSpPr txBox="1"/>
          <p:nvPr/>
        </p:nvSpPr>
        <p:spPr>
          <a:xfrm>
            <a:off x="5396888" y="1658938"/>
            <a:ext cx="1496649" cy="34920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数智方案</a:t>
            </a:r>
            <a:endParaRPr lang="zh-CN" altLang="en-US" sz="1400" b="1" dirty="0">
              <a:solidFill>
                <a:schemeClr val="bg1"/>
              </a:solidFill>
              <a:latin typeface="微软雅黑" panose="020B0503020204020204" charset="-122"/>
              <a:ea typeface="微软雅黑" panose="020B0503020204020204" charset="-122"/>
              <a:sym typeface="+mn-ea"/>
            </a:endParaRPr>
          </a:p>
        </p:txBody>
      </p:sp>
      <p:pic>
        <p:nvPicPr>
          <p:cNvPr id="12" name="图形 16"/>
          <p:cNvPicPr>
            <a:picLocks noChangeAspect="1"/>
          </p:cNvPicPr>
          <p:nvPr>
            <p:custDataLst>
              <p:tags r:id="rId1"/>
            </p:custDataLst>
          </p:nvPr>
        </p:nvPicPr>
        <p:blipFill>
          <a:blip r:embed="rId2"/>
          <a:stretch>
            <a:fillRect/>
          </a:stretch>
        </p:blipFill>
        <p:spPr>
          <a:xfrm>
            <a:off x="3083560" y="2000885"/>
            <a:ext cx="6391910" cy="3217545"/>
          </a:xfrm>
          <a:prstGeom prst="rect">
            <a:avLst/>
          </a:prstGeom>
        </p:spPr>
      </p:pic>
      <p:pic>
        <p:nvPicPr>
          <p:cNvPr id="18" name="图形 6"/>
          <p:cNvPicPr>
            <a:picLocks noChangeAspect="1"/>
          </p:cNvPicPr>
          <p:nvPr>
            <p:custDataLst>
              <p:tags r:id="rId3"/>
            </p:custDataLst>
          </p:nvPr>
        </p:nvPicPr>
        <p:blipFill>
          <a:blip r:embed="rId4"/>
          <a:stretch>
            <a:fillRect/>
          </a:stretch>
        </p:blipFill>
        <p:spPr>
          <a:xfrm>
            <a:off x="484346" y="2000885"/>
            <a:ext cx="2475865" cy="3220720"/>
          </a:xfrm>
          <a:prstGeom prst="rect">
            <a:avLst/>
          </a:prstGeom>
        </p:spPr>
      </p:pic>
      <p:sp>
        <p:nvSpPr>
          <p:cNvPr id="85" name="矩形 22"/>
          <p:cNvSpPr/>
          <p:nvPr>
            <p:custDataLst>
              <p:tags r:id="rId5"/>
            </p:custDataLst>
          </p:nvPr>
        </p:nvSpPr>
        <p:spPr>
          <a:xfrm>
            <a:off x="314325" y="5285105"/>
            <a:ext cx="5652135" cy="1334770"/>
          </a:xfrm>
          <a:prstGeom prst="roundRect">
            <a:avLst>
              <a:gd name="adj" fmla="val 1051"/>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b="1">
              <a:solidFill>
                <a:schemeClr val="bg1"/>
              </a:solidFill>
              <a:latin typeface="微软雅黑" panose="020B0503020204020204" charset="-122"/>
              <a:ea typeface="微软雅黑" panose="020B0503020204020204" charset="-122"/>
              <a:sym typeface="+mn-lt"/>
            </a:endParaRPr>
          </a:p>
        </p:txBody>
      </p:sp>
      <p:sp>
        <p:nvSpPr>
          <p:cNvPr id="86" name="矩形 22"/>
          <p:cNvSpPr/>
          <p:nvPr>
            <p:custDataLst>
              <p:tags r:id="rId6"/>
            </p:custDataLst>
          </p:nvPr>
        </p:nvSpPr>
        <p:spPr>
          <a:xfrm>
            <a:off x="6230620" y="5285740"/>
            <a:ext cx="5565775" cy="1334770"/>
          </a:xfrm>
          <a:prstGeom prst="roundRect">
            <a:avLst>
              <a:gd name="adj" fmla="val 1051"/>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b="1">
              <a:solidFill>
                <a:schemeClr val="bg1"/>
              </a:solidFill>
              <a:latin typeface="微软雅黑" panose="020B0503020204020204" charset="-122"/>
              <a:ea typeface="微软雅黑" panose="020B0503020204020204" charset="-122"/>
              <a:sym typeface="+mn-lt"/>
            </a:endParaRPr>
          </a:p>
        </p:txBody>
      </p:sp>
      <p:sp>
        <p:nvSpPr>
          <p:cNvPr id="87" name="文本框 86"/>
          <p:cNvSpPr txBox="1"/>
          <p:nvPr/>
        </p:nvSpPr>
        <p:spPr>
          <a:xfrm>
            <a:off x="626745" y="5274945"/>
            <a:ext cx="5339715" cy="1363980"/>
          </a:xfrm>
          <a:prstGeom prst="rect">
            <a:avLst/>
          </a:prstGeom>
          <a:noFill/>
        </p:spPr>
        <p:txBody>
          <a:bodyPr wrap="square" rtlCol="0" anchor="t">
            <a:noAutofit/>
          </a:bodyPr>
          <a:p>
            <a:pPr marL="285750" indent="-285750" algn="just" fontAlgn="auto">
              <a:lnSpc>
                <a:spcPct val="140000"/>
              </a:lnSpc>
              <a:spcBef>
                <a:spcPts val="0"/>
              </a:spcBef>
              <a:spcAft>
                <a:spcPts val="0"/>
              </a:spcAft>
              <a:buClrTx/>
              <a:buSzTx/>
              <a:buFont typeface="Wingdings" panose="05000000000000000000" charset="0"/>
              <a:buChar char="l"/>
            </a:pPr>
            <a:r>
              <a:rPr lang="zh-CN" altLang="en-US" sz="1400" dirty="0">
                <a:solidFill>
                  <a:schemeClr val="tx1"/>
                </a:solidFill>
                <a:latin typeface="微软雅黑" panose="020B0503020204020204" charset="-122"/>
                <a:ea typeface="微软雅黑" panose="020B0503020204020204" charset="-122"/>
                <a:sym typeface="+mn-ea"/>
              </a:rPr>
              <a:t>一级聚智已接入</a:t>
            </a:r>
            <a:r>
              <a:rPr lang="zh-CN" altLang="en-US" sz="1400" dirty="0">
                <a:solidFill>
                  <a:srgbClr val="C00000"/>
                </a:solidFill>
                <a:latin typeface="微软雅黑" panose="020B0503020204020204" charset="-122"/>
                <a:ea typeface="微软雅黑" panose="020B0503020204020204" charset="-122"/>
                <a:sym typeface="+mn-ea"/>
              </a:rPr>
              <a:t>39个单位</a:t>
            </a:r>
            <a:r>
              <a:rPr lang="zh-CN" altLang="en-US" sz="1400" dirty="0">
                <a:solidFill>
                  <a:schemeClr val="tx1"/>
                </a:solidFill>
                <a:latin typeface="微软雅黑" panose="020B0503020204020204" charset="-122"/>
                <a:ea typeface="微软雅黑" panose="020B0503020204020204" charset="-122"/>
                <a:sym typeface="+mn-ea"/>
              </a:rPr>
              <a:t>的1029个账号，开发各类</a:t>
            </a:r>
            <a:r>
              <a:rPr lang="zh-CN" altLang="en-US" sz="1400" dirty="0">
                <a:solidFill>
                  <a:srgbClr val="C00000"/>
                </a:solidFill>
                <a:latin typeface="微软雅黑" panose="020B0503020204020204" charset="-122"/>
                <a:ea typeface="微软雅黑" panose="020B0503020204020204" charset="-122"/>
                <a:sym typeface="+mn-ea"/>
              </a:rPr>
              <a:t>智能体1838个</a:t>
            </a:r>
            <a:r>
              <a:rPr lang="zh-CN" altLang="en-US" sz="1400" dirty="0">
                <a:solidFill>
                  <a:schemeClr val="tx1"/>
                </a:solidFill>
                <a:latin typeface="微软雅黑" panose="020B0503020204020204" charset="-122"/>
                <a:ea typeface="微软雅黑" panose="020B0503020204020204" charset="-122"/>
                <a:sym typeface="+mn-ea"/>
              </a:rPr>
              <a:t>，开放智能体202个，开放工具147个。</a:t>
            </a:r>
            <a:endParaRPr lang="zh-CN" altLang="en-US" sz="1400" dirty="0">
              <a:solidFill>
                <a:schemeClr val="tx1"/>
              </a:solidFill>
              <a:latin typeface="微软雅黑" panose="020B0503020204020204" charset="-122"/>
              <a:ea typeface="微软雅黑" panose="020B0503020204020204" charset="-122"/>
              <a:sym typeface="+mn-ea"/>
            </a:endParaRPr>
          </a:p>
          <a:p>
            <a:pPr marL="285750" indent="-285750" algn="just" fontAlgn="auto">
              <a:lnSpc>
                <a:spcPct val="140000"/>
              </a:lnSpc>
              <a:spcBef>
                <a:spcPts val="0"/>
              </a:spcBef>
              <a:spcAft>
                <a:spcPts val="0"/>
              </a:spcAft>
              <a:buClrTx/>
              <a:buSzTx/>
              <a:buFont typeface="Wingdings" panose="05000000000000000000" charset="0"/>
              <a:buChar char="l"/>
            </a:pPr>
            <a:r>
              <a:rPr lang="zh-CN" altLang="en-US" sz="1400" dirty="0">
                <a:solidFill>
                  <a:schemeClr val="tx1"/>
                </a:solidFill>
                <a:latin typeface="微软雅黑" panose="020B0503020204020204" charset="-122"/>
                <a:ea typeface="微软雅黑" panose="020B0503020204020204" charset="-122"/>
                <a:sym typeface="+mn-ea"/>
              </a:rPr>
              <a:t>二级聚智</a:t>
            </a:r>
            <a:r>
              <a:rPr lang="zh-CN" altLang="en-US" sz="1400" dirty="0">
                <a:latin typeface="微软雅黑" panose="020B0503020204020204" charset="-122"/>
                <a:ea typeface="微软雅黑" panose="020B0503020204020204" charset="-122"/>
                <a:sym typeface="+mn-ea"/>
              </a:rPr>
              <a:t>分三批部署20个省份，</a:t>
            </a:r>
            <a:r>
              <a:rPr lang="zh-CN" altLang="en-US" sz="1400" dirty="0">
                <a:solidFill>
                  <a:srgbClr val="C00000"/>
                </a:solidFill>
                <a:latin typeface="微软雅黑" panose="020B0503020204020204" charset="-122"/>
                <a:ea typeface="微软雅黑" panose="020B0503020204020204" charset="-122"/>
                <a:sym typeface="+mn-ea"/>
              </a:rPr>
              <a:t>已完成11省</a:t>
            </a:r>
            <a:r>
              <a:rPr lang="zh-CN" altLang="en-US" sz="1400" dirty="0">
                <a:latin typeface="微软雅黑" panose="020B0503020204020204" charset="-122"/>
                <a:ea typeface="微软雅黑" panose="020B0503020204020204" charset="-122"/>
                <a:sym typeface="+mn-ea"/>
              </a:rPr>
              <a:t>部署交付，其余</a:t>
            </a:r>
            <a:r>
              <a:rPr lang="en-US" altLang="zh-CN" sz="1400" dirty="0">
                <a:latin typeface="微软雅黑" panose="020B0503020204020204" charset="-122"/>
                <a:ea typeface="微软雅黑" panose="020B0503020204020204" charset="-122"/>
                <a:sym typeface="+mn-ea"/>
              </a:rPr>
              <a:t>9</a:t>
            </a:r>
            <a:r>
              <a:rPr lang="zh-CN" altLang="en-US" sz="1400" dirty="0">
                <a:latin typeface="微软雅黑" panose="020B0503020204020204" charset="-122"/>
                <a:ea typeface="微软雅黑" panose="020B0503020204020204" charset="-122"/>
                <a:sym typeface="+mn-ea"/>
              </a:rPr>
              <a:t>省正在开展对接工作</a:t>
            </a:r>
            <a:r>
              <a:rPr lang="zh-CN" altLang="en-US" sz="1400" dirty="0">
                <a:latin typeface="微软雅黑" panose="020B0503020204020204" charset="-122"/>
                <a:ea typeface="微软雅黑" panose="020B0503020204020204" charset="-122"/>
                <a:sym typeface="+mn-ea"/>
              </a:rPr>
              <a:t>。</a:t>
            </a:r>
            <a:endParaRPr lang="zh-CN" altLang="en-US" sz="1400" dirty="0">
              <a:latin typeface="微软雅黑" panose="020B0503020204020204" charset="-122"/>
              <a:ea typeface="微软雅黑" panose="020B0503020204020204" charset="-122"/>
              <a:sym typeface="+mn-ea"/>
            </a:endParaRPr>
          </a:p>
        </p:txBody>
      </p:sp>
      <p:sp>
        <p:nvSpPr>
          <p:cNvPr id="88" name="圆角矩形 24"/>
          <p:cNvSpPr txBox="1"/>
          <p:nvPr/>
        </p:nvSpPr>
        <p:spPr>
          <a:xfrm>
            <a:off x="314325" y="5285105"/>
            <a:ext cx="311785" cy="1334770"/>
          </a:xfrm>
          <a:prstGeom prst="roundRect">
            <a:avLst>
              <a:gd name="adj" fmla="val 8068"/>
            </a:avLst>
          </a:prstGeom>
          <a:solidFill>
            <a:srgbClr val="4472C4"/>
          </a:solidFill>
          <a:ln>
            <a:solidFill>
              <a:sysClr val="window" lastClr="FFFFFF"/>
            </a:solidFill>
          </a:ln>
        </p:spPr>
        <p:txBody>
          <a:bodyPr vert="horz" wrap="square" lIns="91440" tIns="45720" rIns="91440" bIns="45720" numCol="1" spcCol="0" rtlCol="0" fromWordArt="0" anchor="ctr" anchorCtr="0" forceAA="0" compatLnSpc="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rPr>
              <a:t>内部应用</a:t>
            </a:r>
            <a:endPar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9" name="圆角矩形 24"/>
          <p:cNvSpPr txBox="1"/>
          <p:nvPr/>
        </p:nvSpPr>
        <p:spPr>
          <a:xfrm>
            <a:off x="6230620" y="5285105"/>
            <a:ext cx="311785" cy="1334770"/>
          </a:xfrm>
          <a:prstGeom prst="roundRect">
            <a:avLst>
              <a:gd name="adj" fmla="val 8068"/>
            </a:avLst>
          </a:prstGeom>
          <a:solidFill>
            <a:srgbClr val="4472C4"/>
          </a:solidFill>
          <a:ln>
            <a:solidFill>
              <a:sysClr val="window" lastClr="FFFFFF"/>
            </a:solidFill>
          </a:ln>
        </p:spPr>
        <p:txBody>
          <a:bodyPr vert="horz" wrap="square" lIns="91440" tIns="45720" rIns="91440" bIns="45720" numCol="1" spcCol="0" rtlCol="0" fromWordArt="0" anchor="ctr" anchorCtr="0" forceAA="0" compatLnSpc="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rPr>
              <a:t>标杆打造</a:t>
            </a:r>
            <a:endPar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100" name="矩形: 圆角 37"/>
          <p:cNvSpPr/>
          <p:nvPr/>
        </p:nvSpPr>
        <p:spPr>
          <a:xfrm>
            <a:off x="3862070" y="2155825"/>
            <a:ext cx="3731895" cy="2159635"/>
          </a:xfrm>
          <a:prstGeom prst="roundRect">
            <a:avLst>
              <a:gd name="adj" fmla="val 2063"/>
            </a:avLst>
          </a:prstGeom>
          <a:noFill/>
          <a:ln w="12700" cmpd="sng">
            <a:solidFill>
              <a:schemeClr val="accent1">
                <a:shade val="50000"/>
              </a:schemeClr>
            </a:solidFill>
            <a:prstDash val="solid"/>
          </a:ln>
        </p:spPr>
        <p:style>
          <a:lnRef idx="0">
            <a:scrgbClr r="0" g="0" b="0"/>
          </a:lnRef>
          <a:fillRef idx="0">
            <a:scrgbClr r="0" g="0" b="0"/>
          </a:fillRef>
          <a:effectRef idx="0">
            <a:scrgbClr r="0" g="0" b="0"/>
          </a:effectRef>
          <a:fontRef idx="minor">
            <a:schemeClr val="lt1"/>
          </a:fontRef>
        </p:style>
        <p:txBody>
          <a:bodyPr rtlCol="0" anchor="ctr"/>
          <a:p>
            <a:pPr algn="ctr"/>
            <a:r>
              <a:rPr lang="en-US" altLang="zh-CN" sz="800" dirty="0">
                <a:latin typeface="微软雅黑" panose="020B0503020204020204" charset="-122"/>
                <a:ea typeface="微软雅黑" panose="020B0503020204020204" charset="-122"/>
              </a:rPr>
              <a:t>0</a:t>
            </a:r>
            <a:endParaRPr lang="en-US" altLang="zh-CN" sz="800" dirty="0">
              <a:latin typeface="微软雅黑" panose="020B0503020204020204" charset="-122"/>
              <a:ea typeface="微软雅黑" panose="020B0503020204020204" charset="-122"/>
            </a:endParaRPr>
          </a:p>
        </p:txBody>
      </p:sp>
      <p:grpSp>
        <p:nvGrpSpPr>
          <p:cNvPr id="101" name="组合 100"/>
          <p:cNvGrpSpPr/>
          <p:nvPr/>
        </p:nvGrpSpPr>
        <p:grpSpPr>
          <a:xfrm rot="0">
            <a:off x="3953510" y="2517616"/>
            <a:ext cx="657860" cy="1734820"/>
            <a:chOff x="1968" y="3458"/>
            <a:chExt cx="1833" cy="3858"/>
          </a:xfrm>
        </p:grpSpPr>
        <p:grpSp>
          <p:nvGrpSpPr>
            <p:cNvPr id="102" name="组合 101"/>
            <p:cNvGrpSpPr/>
            <p:nvPr/>
          </p:nvGrpSpPr>
          <p:grpSpPr>
            <a:xfrm>
              <a:off x="1968" y="3458"/>
              <a:ext cx="1833" cy="3858"/>
              <a:chOff x="1876" y="3479"/>
              <a:chExt cx="2482" cy="3857"/>
            </a:xfrm>
          </p:grpSpPr>
          <p:sp>
            <p:nvSpPr>
              <p:cNvPr id="103" name="矩形: 圆角 37"/>
              <p:cNvSpPr/>
              <p:nvPr/>
            </p:nvSpPr>
            <p:spPr>
              <a:xfrm>
                <a:off x="1876" y="3479"/>
                <a:ext cx="2482" cy="3857"/>
              </a:xfrm>
              <a:prstGeom prst="roundRect">
                <a:avLst>
                  <a:gd name="adj" fmla="val 5123"/>
                </a:avLst>
              </a:prstGeom>
              <a:solidFill>
                <a:schemeClr val="bg1">
                  <a:lumMod val="95000"/>
                </a:schemeClr>
              </a:solidFill>
              <a:ln>
                <a:solidFill>
                  <a:schemeClr val="bg1">
                    <a:lumMod val="65000"/>
                  </a:schemeClr>
                </a:solidFill>
                <a:prstDash val="dash"/>
              </a:ln>
            </p:spPr>
            <p:style>
              <a:lnRef idx="0">
                <a:scrgbClr r="0" g="0" b="0"/>
              </a:lnRef>
              <a:fillRef idx="0">
                <a:scrgbClr r="0" g="0" b="0"/>
              </a:fillRef>
              <a:effectRef idx="0">
                <a:scrgbClr r="0" g="0" b="0"/>
              </a:effectRef>
              <a:fontRef idx="minor">
                <a:schemeClr val="lt1"/>
              </a:fontRef>
            </p:style>
            <p:txBody>
              <a:bodyPr rtlCol="0" anchor="ctr"/>
              <a:p>
                <a:pPr algn="ctr"/>
                <a:endParaRPr lang="en-US" altLang="zh-CN" sz="800" dirty="0">
                  <a:latin typeface="微软雅黑" panose="020B0503020204020204" charset="-122"/>
                  <a:ea typeface="微软雅黑" panose="020B0503020204020204" charset="-122"/>
                </a:endParaRPr>
              </a:p>
            </p:txBody>
          </p:sp>
          <p:sp>
            <p:nvSpPr>
              <p:cNvPr id="104" name="矩形 103"/>
              <p:cNvSpPr/>
              <p:nvPr/>
            </p:nvSpPr>
            <p:spPr>
              <a:xfrm>
                <a:off x="2003" y="4748"/>
                <a:ext cx="2158" cy="748"/>
              </a:xfrm>
              <a:prstGeom prst="rect">
                <a:avLst/>
              </a:prstGeom>
            </p:spPr>
            <p:txBody>
              <a:bodyPr vert="horz" wrap="square" anchor="ctr" anchorCtr="0">
                <a:noAutofit/>
              </a:bodyPr>
              <a:p>
                <a:pPr algn="ctr"/>
                <a:endParaRPr lang="zh-CN" altLang="en-US" sz="800" b="1" dirty="0">
                  <a:solidFill>
                    <a:schemeClr val="tx1">
                      <a:lumMod val="85000"/>
                      <a:lumOff val="15000"/>
                    </a:schemeClr>
                  </a:solidFill>
                  <a:latin typeface="微软雅黑" panose="020B0503020204020204" charset="-122"/>
                  <a:ea typeface="微软雅黑" panose="020B0503020204020204" charset="-122"/>
                </a:endParaRPr>
              </a:p>
            </p:txBody>
          </p:sp>
        </p:grpSp>
        <p:sp>
          <p:nvSpPr>
            <p:cNvPr id="106" name="矩形 105"/>
            <p:cNvSpPr/>
            <p:nvPr/>
          </p:nvSpPr>
          <p:spPr>
            <a:xfrm>
              <a:off x="2062" y="5476"/>
              <a:ext cx="1637" cy="386"/>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800" b="1" dirty="0">
                  <a:solidFill>
                    <a:schemeClr val="tx1"/>
                  </a:solidFill>
                  <a:latin typeface="微软雅黑" panose="020B0503020204020204" charset="-122"/>
                  <a:ea typeface="微软雅黑" panose="020B0503020204020204" charset="-122"/>
                  <a:sym typeface="+mn-ea"/>
                </a:rPr>
                <a:t>插件</a:t>
              </a:r>
              <a:endParaRPr lang="zh-CN" sz="800" b="1" dirty="0">
                <a:solidFill>
                  <a:schemeClr val="tx1"/>
                </a:solidFill>
                <a:latin typeface="微软雅黑" panose="020B0503020204020204" charset="-122"/>
                <a:ea typeface="微软雅黑" panose="020B0503020204020204" charset="-122"/>
                <a:sym typeface="+mn-ea"/>
              </a:endParaRPr>
            </a:p>
          </p:txBody>
        </p:sp>
        <p:sp>
          <p:nvSpPr>
            <p:cNvPr id="107" name="矩形 106"/>
            <p:cNvSpPr/>
            <p:nvPr/>
          </p:nvSpPr>
          <p:spPr>
            <a:xfrm>
              <a:off x="2062" y="6041"/>
              <a:ext cx="1635" cy="386"/>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en-US" altLang="zh-CN" sz="700" b="1" dirty="0">
                  <a:solidFill>
                    <a:schemeClr val="tx1"/>
                  </a:solidFill>
                  <a:latin typeface="微软雅黑" panose="020B0503020204020204" charset="-122"/>
                  <a:ea typeface="微软雅黑" panose="020B0503020204020204" charset="-122"/>
                  <a:sym typeface="+mn-ea"/>
                </a:rPr>
                <a:t>RAP</a:t>
              </a:r>
              <a:r>
                <a:rPr lang="zh-CN" altLang="en-US" sz="700" b="1" dirty="0">
                  <a:solidFill>
                    <a:schemeClr val="tx1"/>
                  </a:solidFill>
                  <a:latin typeface="微软雅黑" panose="020B0503020204020204" charset="-122"/>
                  <a:ea typeface="微软雅黑" panose="020B0503020204020204" charset="-122"/>
                  <a:sym typeface="+mn-ea"/>
                </a:rPr>
                <a:t>工作流</a:t>
              </a:r>
              <a:endParaRPr lang="zh-CN" altLang="en-US" sz="700" b="1" dirty="0">
                <a:solidFill>
                  <a:schemeClr val="tx1"/>
                </a:solidFill>
                <a:latin typeface="微软雅黑" panose="020B0503020204020204" charset="-122"/>
                <a:ea typeface="微软雅黑" panose="020B0503020204020204" charset="-122"/>
                <a:sym typeface="+mn-ea"/>
              </a:endParaRPr>
            </a:p>
          </p:txBody>
        </p:sp>
        <p:sp>
          <p:nvSpPr>
            <p:cNvPr id="108" name="矩形 107"/>
            <p:cNvSpPr/>
            <p:nvPr/>
          </p:nvSpPr>
          <p:spPr>
            <a:xfrm>
              <a:off x="2069" y="6593"/>
              <a:ext cx="1630" cy="386"/>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800" b="1" dirty="0">
                  <a:solidFill>
                    <a:schemeClr val="tx1"/>
                  </a:solidFill>
                  <a:latin typeface="微软雅黑" panose="020B0503020204020204" charset="-122"/>
                  <a:ea typeface="微软雅黑" panose="020B0503020204020204" charset="-122"/>
                  <a:sym typeface="+mn-ea"/>
                </a:rPr>
                <a:t>模型商店</a:t>
              </a:r>
              <a:endParaRPr lang="zh-CN" sz="800" b="1" dirty="0">
                <a:solidFill>
                  <a:schemeClr val="tx1"/>
                </a:solidFill>
                <a:latin typeface="微软雅黑" panose="020B0503020204020204" charset="-122"/>
                <a:ea typeface="微软雅黑" panose="020B0503020204020204" charset="-122"/>
                <a:sym typeface="+mn-ea"/>
              </a:endParaRPr>
            </a:p>
          </p:txBody>
        </p:sp>
      </p:grpSp>
      <p:grpSp>
        <p:nvGrpSpPr>
          <p:cNvPr id="109" name="组合 108"/>
          <p:cNvGrpSpPr/>
          <p:nvPr/>
        </p:nvGrpSpPr>
        <p:grpSpPr>
          <a:xfrm rot="0">
            <a:off x="4683125" y="2509520"/>
            <a:ext cx="658495" cy="1734820"/>
            <a:chOff x="1968" y="3440"/>
            <a:chExt cx="1834" cy="3858"/>
          </a:xfrm>
        </p:grpSpPr>
        <p:grpSp>
          <p:nvGrpSpPr>
            <p:cNvPr id="110" name="组合 109"/>
            <p:cNvGrpSpPr/>
            <p:nvPr/>
          </p:nvGrpSpPr>
          <p:grpSpPr>
            <a:xfrm>
              <a:off x="1968" y="3440"/>
              <a:ext cx="1834" cy="3858"/>
              <a:chOff x="1876" y="3461"/>
              <a:chExt cx="2484" cy="3857"/>
            </a:xfrm>
          </p:grpSpPr>
          <p:sp>
            <p:nvSpPr>
              <p:cNvPr id="111" name="矩形: 圆角 37"/>
              <p:cNvSpPr/>
              <p:nvPr/>
            </p:nvSpPr>
            <p:spPr>
              <a:xfrm>
                <a:off x="1876" y="3461"/>
                <a:ext cx="2482" cy="3857"/>
              </a:xfrm>
              <a:prstGeom prst="roundRect">
                <a:avLst>
                  <a:gd name="adj" fmla="val 5123"/>
                </a:avLst>
              </a:prstGeom>
              <a:solidFill>
                <a:schemeClr val="bg1">
                  <a:lumMod val="95000"/>
                </a:schemeClr>
              </a:solidFill>
              <a:ln>
                <a:solidFill>
                  <a:schemeClr val="bg1">
                    <a:lumMod val="65000"/>
                  </a:schemeClr>
                </a:solidFill>
                <a:prstDash val="dash"/>
              </a:ln>
            </p:spPr>
            <p:style>
              <a:lnRef idx="0">
                <a:scrgbClr r="0" g="0" b="0"/>
              </a:lnRef>
              <a:fillRef idx="0">
                <a:scrgbClr r="0" g="0" b="0"/>
              </a:fillRef>
              <a:effectRef idx="0">
                <a:scrgbClr r="0" g="0" b="0"/>
              </a:effectRef>
              <a:fontRef idx="minor">
                <a:schemeClr val="lt1"/>
              </a:fontRef>
            </p:style>
            <p:txBody>
              <a:bodyPr rtlCol="0" anchor="ctr"/>
              <a:p>
                <a:pPr algn="ctr"/>
                <a:endParaRPr lang="en-US" altLang="zh-CN" sz="800" dirty="0">
                  <a:latin typeface="微软雅黑" panose="020B0503020204020204" charset="-122"/>
                  <a:ea typeface="微软雅黑" panose="020B0503020204020204" charset="-122"/>
                </a:endParaRPr>
              </a:p>
            </p:txBody>
          </p:sp>
          <p:sp>
            <p:nvSpPr>
              <p:cNvPr id="112" name="矩形 111"/>
              <p:cNvSpPr/>
              <p:nvPr/>
            </p:nvSpPr>
            <p:spPr>
              <a:xfrm>
                <a:off x="1876" y="4701"/>
                <a:ext cx="2484" cy="748"/>
              </a:xfrm>
              <a:prstGeom prst="rect">
                <a:avLst/>
              </a:prstGeom>
            </p:spPr>
            <p:txBody>
              <a:bodyPr vert="horz" wrap="square" anchor="ctr" anchorCtr="0">
                <a:noAutofit/>
              </a:bodyPr>
              <a:p>
                <a:pPr algn="ctr"/>
                <a:r>
                  <a:rPr lang="zh-CN" altLang="en-US" sz="900" b="1" dirty="0">
                    <a:solidFill>
                      <a:schemeClr val="tx1">
                        <a:lumMod val="85000"/>
                        <a:lumOff val="15000"/>
                      </a:schemeClr>
                    </a:solidFill>
                    <a:latin typeface="微软雅黑" panose="020B0503020204020204" charset="-122"/>
                    <a:ea typeface="微软雅黑" panose="020B0503020204020204" charset="-122"/>
                  </a:rPr>
                  <a:t>组装协同</a:t>
                </a:r>
                <a:endParaRPr lang="zh-CN" altLang="en-US" sz="900" b="1" dirty="0">
                  <a:solidFill>
                    <a:schemeClr val="tx1">
                      <a:lumMod val="85000"/>
                      <a:lumOff val="15000"/>
                    </a:schemeClr>
                  </a:solidFill>
                  <a:latin typeface="微软雅黑" panose="020B0503020204020204" charset="-122"/>
                  <a:ea typeface="微软雅黑" panose="020B0503020204020204" charset="-122"/>
                </a:endParaRPr>
              </a:p>
            </p:txBody>
          </p:sp>
        </p:grpSp>
        <p:sp>
          <p:nvSpPr>
            <p:cNvPr id="113" name="矩形 112"/>
            <p:cNvSpPr/>
            <p:nvPr/>
          </p:nvSpPr>
          <p:spPr>
            <a:xfrm>
              <a:off x="2069" y="5476"/>
              <a:ext cx="1670" cy="386"/>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800" b="1" dirty="0">
                  <a:solidFill>
                    <a:schemeClr val="tx1"/>
                  </a:solidFill>
                  <a:latin typeface="微软雅黑" panose="020B0503020204020204" charset="-122"/>
                  <a:ea typeface="微软雅黑" panose="020B0503020204020204" charset="-122"/>
                  <a:sym typeface="+mn-ea"/>
                </a:rPr>
                <a:t>低代码</a:t>
              </a:r>
              <a:endParaRPr lang="zh-CN" altLang="en-US" sz="800" b="1" dirty="0">
                <a:solidFill>
                  <a:schemeClr val="tx1"/>
                </a:solidFill>
                <a:latin typeface="微软雅黑" panose="020B0503020204020204" charset="-122"/>
                <a:ea typeface="微软雅黑" panose="020B0503020204020204" charset="-122"/>
                <a:sym typeface="+mn-ea"/>
              </a:endParaRPr>
            </a:p>
          </p:txBody>
        </p:sp>
      </p:grpSp>
      <p:grpSp>
        <p:nvGrpSpPr>
          <p:cNvPr id="114" name="组合 113"/>
          <p:cNvGrpSpPr/>
          <p:nvPr/>
        </p:nvGrpSpPr>
        <p:grpSpPr>
          <a:xfrm rot="0">
            <a:off x="5396865" y="2509520"/>
            <a:ext cx="658495" cy="1734820"/>
            <a:chOff x="1968" y="3440"/>
            <a:chExt cx="1834" cy="3858"/>
          </a:xfrm>
        </p:grpSpPr>
        <p:grpSp>
          <p:nvGrpSpPr>
            <p:cNvPr id="115" name="组合 114"/>
            <p:cNvGrpSpPr/>
            <p:nvPr/>
          </p:nvGrpSpPr>
          <p:grpSpPr>
            <a:xfrm>
              <a:off x="1968" y="3440"/>
              <a:ext cx="1834" cy="3858"/>
              <a:chOff x="1876" y="3461"/>
              <a:chExt cx="2484" cy="3857"/>
            </a:xfrm>
          </p:grpSpPr>
          <p:sp>
            <p:nvSpPr>
              <p:cNvPr id="116" name="矩形: 圆角 37"/>
              <p:cNvSpPr/>
              <p:nvPr/>
            </p:nvSpPr>
            <p:spPr>
              <a:xfrm>
                <a:off x="1876" y="3461"/>
                <a:ext cx="2482" cy="3857"/>
              </a:xfrm>
              <a:prstGeom prst="roundRect">
                <a:avLst>
                  <a:gd name="adj" fmla="val 5123"/>
                </a:avLst>
              </a:prstGeom>
              <a:solidFill>
                <a:schemeClr val="bg1">
                  <a:lumMod val="95000"/>
                </a:schemeClr>
              </a:solidFill>
              <a:ln>
                <a:solidFill>
                  <a:schemeClr val="bg1">
                    <a:lumMod val="65000"/>
                  </a:schemeClr>
                </a:solidFill>
                <a:prstDash val="dash"/>
              </a:ln>
            </p:spPr>
            <p:style>
              <a:lnRef idx="0">
                <a:scrgbClr r="0" g="0" b="0"/>
              </a:lnRef>
              <a:fillRef idx="0">
                <a:scrgbClr r="0" g="0" b="0"/>
              </a:fillRef>
              <a:effectRef idx="0">
                <a:scrgbClr r="0" g="0" b="0"/>
              </a:effectRef>
              <a:fontRef idx="minor">
                <a:schemeClr val="lt1"/>
              </a:fontRef>
            </p:style>
            <p:txBody>
              <a:bodyPr rtlCol="0" anchor="ctr"/>
              <a:p>
                <a:pPr algn="ctr"/>
                <a:endParaRPr lang="en-US" altLang="zh-CN" sz="800" dirty="0">
                  <a:latin typeface="微软雅黑" panose="020B0503020204020204" charset="-122"/>
                  <a:ea typeface="微软雅黑" panose="020B0503020204020204" charset="-122"/>
                </a:endParaRPr>
              </a:p>
            </p:txBody>
          </p:sp>
          <p:sp>
            <p:nvSpPr>
              <p:cNvPr id="117" name="矩形 116"/>
              <p:cNvSpPr/>
              <p:nvPr/>
            </p:nvSpPr>
            <p:spPr>
              <a:xfrm>
                <a:off x="1878" y="4699"/>
                <a:ext cx="2482" cy="748"/>
              </a:xfrm>
              <a:prstGeom prst="rect">
                <a:avLst/>
              </a:prstGeom>
            </p:spPr>
            <p:txBody>
              <a:bodyPr vert="horz" wrap="square" anchor="ctr" anchorCtr="0">
                <a:noAutofit/>
              </a:bodyPr>
              <a:p>
                <a:pPr algn="ctr"/>
                <a:r>
                  <a:rPr lang="zh-CN" altLang="en-US" sz="900" b="1" dirty="0">
                    <a:solidFill>
                      <a:schemeClr val="tx1">
                        <a:lumMod val="85000"/>
                        <a:lumOff val="15000"/>
                      </a:schemeClr>
                    </a:solidFill>
                    <a:latin typeface="微软雅黑" panose="020B0503020204020204" charset="-122"/>
                    <a:ea typeface="微软雅黑" panose="020B0503020204020204" charset="-122"/>
                  </a:rPr>
                  <a:t>复用共享</a:t>
                </a:r>
                <a:endParaRPr lang="zh-CN" altLang="en-US" sz="900" b="1" dirty="0">
                  <a:solidFill>
                    <a:schemeClr val="tx1">
                      <a:lumMod val="85000"/>
                      <a:lumOff val="15000"/>
                    </a:schemeClr>
                  </a:solidFill>
                  <a:latin typeface="微软雅黑" panose="020B0503020204020204" charset="-122"/>
                  <a:ea typeface="微软雅黑" panose="020B0503020204020204" charset="-122"/>
                </a:endParaRPr>
              </a:p>
            </p:txBody>
          </p:sp>
        </p:grpSp>
        <p:sp>
          <p:nvSpPr>
            <p:cNvPr id="118" name="矩形 117"/>
            <p:cNvSpPr/>
            <p:nvPr/>
          </p:nvSpPr>
          <p:spPr>
            <a:xfrm>
              <a:off x="2044" y="5476"/>
              <a:ext cx="1679" cy="386"/>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800" b="1" dirty="0">
                  <a:solidFill>
                    <a:schemeClr val="tx1"/>
                  </a:solidFill>
                  <a:latin typeface="微软雅黑" panose="020B0503020204020204" charset="-122"/>
                  <a:ea typeface="微软雅黑" panose="020B0503020204020204" charset="-122"/>
                  <a:sym typeface="+mn-ea"/>
                </a:rPr>
                <a:t>团队空间</a:t>
              </a:r>
              <a:endParaRPr lang="zh-CN" sz="800" b="1" dirty="0">
                <a:solidFill>
                  <a:schemeClr val="tx1"/>
                </a:solidFill>
                <a:latin typeface="微软雅黑" panose="020B0503020204020204" charset="-122"/>
                <a:ea typeface="微软雅黑" panose="020B0503020204020204" charset="-122"/>
                <a:sym typeface="+mn-ea"/>
              </a:endParaRPr>
            </a:p>
          </p:txBody>
        </p:sp>
      </p:grpSp>
      <p:grpSp>
        <p:nvGrpSpPr>
          <p:cNvPr id="121" name="组合 120"/>
          <p:cNvGrpSpPr/>
          <p:nvPr/>
        </p:nvGrpSpPr>
        <p:grpSpPr>
          <a:xfrm rot="0">
            <a:off x="6122670" y="2509520"/>
            <a:ext cx="657860" cy="1734820"/>
            <a:chOff x="1968" y="3440"/>
            <a:chExt cx="1833" cy="3858"/>
          </a:xfrm>
        </p:grpSpPr>
        <p:grpSp>
          <p:nvGrpSpPr>
            <p:cNvPr id="122" name="组合 121"/>
            <p:cNvGrpSpPr/>
            <p:nvPr/>
          </p:nvGrpSpPr>
          <p:grpSpPr>
            <a:xfrm>
              <a:off x="1968" y="3440"/>
              <a:ext cx="1833" cy="3858"/>
              <a:chOff x="1876" y="3461"/>
              <a:chExt cx="2482" cy="3857"/>
            </a:xfrm>
          </p:grpSpPr>
          <p:sp>
            <p:nvSpPr>
              <p:cNvPr id="123" name="矩形: 圆角 37"/>
              <p:cNvSpPr/>
              <p:nvPr/>
            </p:nvSpPr>
            <p:spPr>
              <a:xfrm>
                <a:off x="1876" y="3461"/>
                <a:ext cx="2482" cy="3857"/>
              </a:xfrm>
              <a:prstGeom prst="roundRect">
                <a:avLst>
                  <a:gd name="adj" fmla="val 5123"/>
                </a:avLst>
              </a:prstGeom>
              <a:solidFill>
                <a:schemeClr val="bg1">
                  <a:lumMod val="95000"/>
                </a:schemeClr>
              </a:solidFill>
              <a:ln>
                <a:solidFill>
                  <a:schemeClr val="bg1">
                    <a:lumMod val="65000"/>
                  </a:schemeClr>
                </a:solidFill>
                <a:prstDash val="dash"/>
              </a:ln>
            </p:spPr>
            <p:style>
              <a:lnRef idx="0">
                <a:scrgbClr r="0" g="0" b="0"/>
              </a:lnRef>
              <a:fillRef idx="0">
                <a:scrgbClr r="0" g="0" b="0"/>
              </a:fillRef>
              <a:effectRef idx="0">
                <a:scrgbClr r="0" g="0" b="0"/>
              </a:effectRef>
              <a:fontRef idx="minor">
                <a:schemeClr val="lt1"/>
              </a:fontRef>
            </p:style>
            <p:txBody>
              <a:bodyPr rtlCol="0" anchor="ctr"/>
              <a:p>
                <a:pPr algn="ctr"/>
                <a:endParaRPr lang="en-US" altLang="zh-CN" sz="800" dirty="0">
                  <a:latin typeface="微软雅黑" panose="020B0503020204020204" charset="-122"/>
                  <a:ea typeface="微软雅黑" panose="020B0503020204020204" charset="-122"/>
                </a:endParaRPr>
              </a:p>
            </p:txBody>
          </p:sp>
          <p:sp>
            <p:nvSpPr>
              <p:cNvPr id="124" name="矩形 123"/>
              <p:cNvSpPr/>
              <p:nvPr/>
            </p:nvSpPr>
            <p:spPr>
              <a:xfrm>
                <a:off x="1876" y="4719"/>
                <a:ext cx="2480" cy="748"/>
              </a:xfrm>
              <a:prstGeom prst="rect">
                <a:avLst/>
              </a:prstGeom>
            </p:spPr>
            <p:txBody>
              <a:bodyPr vert="horz" wrap="square" anchor="ctr" anchorCtr="0">
                <a:noAutofit/>
              </a:bodyPr>
              <a:p>
                <a:pPr algn="ctr"/>
                <a:r>
                  <a:rPr lang="zh-CN" altLang="en-US" sz="900" b="1" dirty="0">
                    <a:solidFill>
                      <a:schemeClr val="tx1">
                        <a:lumMod val="85000"/>
                        <a:lumOff val="15000"/>
                      </a:schemeClr>
                    </a:solidFill>
                    <a:latin typeface="微软雅黑" panose="020B0503020204020204" charset="-122"/>
                    <a:ea typeface="微软雅黑" panose="020B0503020204020204" charset="-122"/>
                  </a:rPr>
                  <a:t>统一运维</a:t>
                </a:r>
                <a:endParaRPr lang="zh-CN" altLang="en-US" sz="900" b="1" dirty="0">
                  <a:solidFill>
                    <a:schemeClr val="tx1">
                      <a:lumMod val="85000"/>
                      <a:lumOff val="15000"/>
                    </a:schemeClr>
                  </a:solidFill>
                  <a:latin typeface="微软雅黑" panose="020B0503020204020204" charset="-122"/>
                  <a:ea typeface="微软雅黑" panose="020B0503020204020204" charset="-122"/>
                </a:endParaRPr>
              </a:p>
            </p:txBody>
          </p:sp>
        </p:grpSp>
        <p:sp>
          <p:nvSpPr>
            <p:cNvPr id="125" name="矩形 124"/>
            <p:cNvSpPr/>
            <p:nvPr/>
          </p:nvSpPr>
          <p:spPr>
            <a:xfrm>
              <a:off x="2069" y="5476"/>
              <a:ext cx="1684" cy="386"/>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800" b="1" dirty="0">
                  <a:solidFill>
                    <a:schemeClr val="tx1"/>
                  </a:solidFill>
                  <a:latin typeface="微软雅黑" panose="020B0503020204020204" charset="-122"/>
                  <a:ea typeface="微软雅黑" panose="020B0503020204020204" charset="-122"/>
                  <a:sym typeface="+mn-ea"/>
                </a:rPr>
                <a:t>安全管控</a:t>
              </a:r>
              <a:endParaRPr lang="zh-CN" sz="800" b="1" dirty="0">
                <a:solidFill>
                  <a:schemeClr val="tx1"/>
                </a:solidFill>
                <a:latin typeface="微软雅黑" panose="020B0503020204020204" charset="-122"/>
                <a:ea typeface="微软雅黑" panose="020B0503020204020204" charset="-122"/>
                <a:sym typeface="+mn-ea"/>
              </a:endParaRPr>
            </a:p>
          </p:txBody>
        </p:sp>
      </p:grpSp>
      <p:grpSp>
        <p:nvGrpSpPr>
          <p:cNvPr id="126" name="组合 125"/>
          <p:cNvGrpSpPr/>
          <p:nvPr/>
        </p:nvGrpSpPr>
        <p:grpSpPr>
          <a:xfrm rot="0">
            <a:off x="6844665" y="2509520"/>
            <a:ext cx="658495" cy="1734820"/>
            <a:chOff x="1876" y="3461"/>
            <a:chExt cx="2484" cy="3857"/>
          </a:xfrm>
        </p:grpSpPr>
        <p:sp>
          <p:nvSpPr>
            <p:cNvPr id="127" name="矩形: 圆角 37"/>
            <p:cNvSpPr/>
            <p:nvPr/>
          </p:nvSpPr>
          <p:spPr>
            <a:xfrm>
              <a:off x="1876" y="3461"/>
              <a:ext cx="2482" cy="3857"/>
            </a:xfrm>
            <a:prstGeom prst="roundRect">
              <a:avLst>
                <a:gd name="adj" fmla="val 5123"/>
              </a:avLst>
            </a:prstGeom>
            <a:solidFill>
              <a:schemeClr val="bg1">
                <a:lumMod val="95000"/>
              </a:schemeClr>
            </a:solidFill>
            <a:ln>
              <a:solidFill>
                <a:schemeClr val="bg1">
                  <a:lumMod val="65000"/>
                </a:schemeClr>
              </a:solidFill>
              <a:prstDash val="dash"/>
            </a:ln>
          </p:spPr>
          <p:style>
            <a:lnRef idx="0">
              <a:scrgbClr r="0" g="0" b="0"/>
            </a:lnRef>
            <a:fillRef idx="0">
              <a:scrgbClr r="0" g="0" b="0"/>
            </a:fillRef>
            <a:effectRef idx="0">
              <a:scrgbClr r="0" g="0" b="0"/>
            </a:effectRef>
            <a:fontRef idx="minor">
              <a:schemeClr val="lt1"/>
            </a:fontRef>
          </p:style>
          <p:txBody>
            <a:bodyPr rtlCol="0" anchor="ctr"/>
            <a:p>
              <a:pPr algn="ctr"/>
              <a:endParaRPr lang="en-US" altLang="zh-CN" sz="800" dirty="0">
                <a:latin typeface="微软雅黑" panose="020B0503020204020204" charset="-122"/>
                <a:ea typeface="微软雅黑" panose="020B0503020204020204" charset="-122"/>
              </a:endParaRPr>
            </a:p>
          </p:txBody>
        </p:sp>
        <p:sp>
          <p:nvSpPr>
            <p:cNvPr id="128" name="矩形 127"/>
            <p:cNvSpPr/>
            <p:nvPr/>
          </p:nvSpPr>
          <p:spPr>
            <a:xfrm>
              <a:off x="1876" y="4749"/>
              <a:ext cx="2484" cy="748"/>
            </a:xfrm>
            <a:prstGeom prst="rect">
              <a:avLst/>
            </a:prstGeom>
          </p:spPr>
          <p:txBody>
            <a:bodyPr vert="horz" wrap="square" anchor="ctr" anchorCtr="0">
              <a:noAutofit/>
            </a:bodyPr>
            <a:p>
              <a:pPr algn="ctr"/>
              <a:r>
                <a:rPr lang="zh-CN" altLang="en-US" sz="900" b="1" dirty="0">
                  <a:solidFill>
                    <a:schemeClr val="tx1">
                      <a:lumMod val="85000"/>
                      <a:lumOff val="15000"/>
                    </a:schemeClr>
                  </a:solidFill>
                  <a:latin typeface="微软雅黑" panose="020B0503020204020204" charset="-122"/>
                  <a:ea typeface="微软雅黑" panose="020B0503020204020204" charset="-122"/>
                </a:rPr>
                <a:t>运营管理</a:t>
              </a:r>
              <a:endParaRPr lang="zh-CN" altLang="en-US" sz="900" b="1" dirty="0">
                <a:solidFill>
                  <a:schemeClr val="tx1">
                    <a:lumMod val="85000"/>
                    <a:lumOff val="15000"/>
                  </a:schemeClr>
                </a:solidFill>
                <a:latin typeface="微软雅黑" panose="020B0503020204020204" charset="-122"/>
                <a:ea typeface="微软雅黑" panose="020B0503020204020204" charset="-122"/>
              </a:endParaRPr>
            </a:p>
          </p:txBody>
        </p:sp>
      </p:grpSp>
      <p:sp>
        <p:nvSpPr>
          <p:cNvPr id="130" name="矩形 129"/>
          <p:cNvSpPr/>
          <p:nvPr/>
        </p:nvSpPr>
        <p:spPr>
          <a:xfrm>
            <a:off x="6880860" y="3424555"/>
            <a:ext cx="569595" cy="173355"/>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800" b="1" dirty="0">
                <a:solidFill>
                  <a:schemeClr val="tx1"/>
                </a:solidFill>
                <a:latin typeface="微软雅黑" panose="020B0503020204020204" charset="-122"/>
                <a:ea typeface="微软雅黑" panose="020B0503020204020204" charset="-122"/>
                <a:sym typeface="+mn-ea"/>
              </a:rPr>
              <a:t>分层分级</a:t>
            </a:r>
            <a:endParaRPr lang="zh-CN" sz="800" b="1" dirty="0">
              <a:solidFill>
                <a:schemeClr val="tx1"/>
              </a:solidFill>
              <a:latin typeface="微软雅黑" panose="020B0503020204020204" charset="-122"/>
              <a:ea typeface="微软雅黑" panose="020B0503020204020204" charset="-122"/>
              <a:sym typeface="+mn-ea"/>
            </a:endParaRPr>
          </a:p>
        </p:txBody>
      </p:sp>
      <p:sp>
        <p:nvSpPr>
          <p:cNvPr id="131" name="矩形 130"/>
          <p:cNvSpPr/>
          <p:nvPr/>
        </p:nvSpPr>
        <p:spPr>
          <a:xfrm>
            <a:off x="6878320" y="3691255"/>
            <a:ext cx="569595" cy="173355"/>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800" b="1" dirty="0">
                <a:solidFill>
                  <a:schemeClr val="tx1"/>
                </a:solidFill>
                <a:latin typeface="微软雅黑" panose="020B0503020204020204" charset="-122"/>
                <a:ea typeface="微软雅黑" panose="020B0503020204020204" charset="-122"/>
                <a:sym typeface="+mn-ea"/>
              </a:rPr>
              <a:t>资源管控</a:t>
            </a:r>
            <a:endParaRPr lang="zh-CN" sz="800" b="1" dirty="0">
              <a:solidFill>
                <a:schemeClr val="tx1"/>
              </a:solidFill>
              <a:latin typeface="微软雅黑" panose="020B0503020204020204" charset="-122"/>
              <a:ea typeface="微软雅黑" panose="020B0503020204020204" charset="-122"/>
              <a:sym typeface="+mn-ea"/>
            </a:endParaRPr>
          </a:p>
        </p:txBody>
      </p:sp>
      <p:sp>
        <p:nvSpPr>
          <p:cNvPr id="132" name="矩形 131"/>
          <p:cNvSpPr/>
          <p:nvPr/>
        </p:nvSpPr>
        <p:spPr>
          <a:xfrm>
            <a:off x="6878320" y="3938905"/>
            <a:ext cx="569595" cy="173355"/>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800" b="1" dirty="0">
                <a:solidFill>
                  <a:schemeClr val="tx1"/>
                </a:solidFill>
                <a:latin typeface="微软雅黑" panose="020B0503020204020204" charset="-122"/>
                <a:ea typeface="微软雅黑" panose="020B0503020204020204" charset="-122"/>
                <a:sym typeface="+mn-ea"/>
              </a:rPr>
              <a:t>可视运营</a:t>
            </a:r>
            <a:endParaRPr lang="zh-CN" sz="800" b="1" dirty="0">
              <a:solidFill>
                <a:schemeClr val="tx1"/>
              </a:solidFill>
              <a:latin typeface="微软雅黑" panose="020B0503020204020204" charset="-122"/>
              <a:ea typeface="微软雅黑" panose="020B0503020204020204" charset="-122"/>
              <a:sym typeface="+mn-ea"/>
            </a:endParaRPr>
          </a:p>
        </p:txBody>
      </p:sp>
      <p:grpSp>
        <p:nvGrpSpPr>
          <p:cNvPr id="145" name="组合 144"/>
          <p:cNvGrpSpPr/>
          <p:nvPr/>
        </p:nvGrpSpPr>
        <p:grpSpPr>
          <a:xfrm rot="0">
            <a:off x="7828280" y="2509520"/>
            <a:ext cx="1370965" cy="1734820"/>
            <a:chOff x="1874" y="3461"/>
            <a:chExt cx="2484" cy="3857"/>
          </a:xfrm>
        </p:grpSpPr>
        <p:sp>
          <p:nvSpPr>
            <p:cNvPr id="146" name="矩形: 圆角 37"/>
            <p:cNvSpPr/>
            <p:nvPr/>
          </p:nvSpPr>
          <p:spPr>
            <a:xfrm>
              <a:off x="1876" y="3461"/>
              <a:ext cx="2482" cy="3857"/>
            </a:xfrm>
            <a:prstGeom prst="roundRect">
              <a:avLst>
                <a:gd name="adj" fmla="val 5123"/>
              </a:avLst>
            </a:prstGeom>
            <a:solidFill>
              <a:schemeClr val="bg1">
                <a:lumMod val="95000"/>
              </a:schemeClr>
            </a:solidFill>
            <a:ln>
              <a:solidFill>
                <a:schemeClr val="bg1">
                  <a:lumMod val="65000"/>
                </a:schemeClr>
              </a:solidFill>
              <a:prstDash val="dash"/>
            </a:ln>
          </p:spPr>
          <p:style>
            <a:lnRef idx="0">
              <a:scrgbClr r="0" g="0" b="0"/>
            </a:lnRef>
            <a:fillRef idx="0">
              <a:scrgbClr r="0" g="0" b="0"/>
            </a:fillRef>
            <a:effectRef idx="0">
              <a:scrgbClr r="0" g="0" b="0"/>
            </a:effectRef>
            <a:fontRef idx="minor">
              <a:schemeClr val="lt1"/>
            </a:fontRef>
          </p:style>
          <p:txBody>
            <a:bodyPr rtlCol="0" anchor="ctr"/>
            <a:p>
              <a:pPr algn="ctr"/>
              <a:endParaRPr lang="en-US" altLang="zh-CN" sz="800" dirty="0">
                <a:latin typeface="微软雅黑" panose="020B0503020204020204" charset="-122"/>
                <a:ea typeface="微软雅黑" panose="020B0503020204020204" charset="-122"/>
              </a:endParaRPr>
            </a:p>
          </p:txBody>
        </p:sp>
        <p:sp>
          <p:nvSpPr>
            <p:cNvPr id="147" name="矩形 146"/>
            <p:cNvSpPr/>
            <p:nvPr/>
          </p:nvSpPr>
          <p:spPr>
            <a:xfrm>
              <a:off x="1874" y="4749"/>
              <a:ext cx="2482" cy="748"/>
            </a:xfrm>
            <a:prstGeom prst="rect">
              <a:avLst/>
            </a:prstGeom>
          </p:spPr>
          <p:txBody>
            <a:bodyPr vert="horz" wrap="square" anchor="ctr" anchorCtr="0">
              <a:noAutofit/>
            </a:bodyPr>
            <a:p>
              <a:pPr algn="ctr"/>
              <a:r>
                <a:rPr lang="zh-CN" altLang="en-US" sz="900" b="1" dirty="0">
                  <a:solidFill>
                    <a:schemeClr val="tx1"/>
                  </a:solidFill>
                  <a:latin typeface="微软雅黑" panose="020B0503020204020204" charset="-122"/>
                  <a:ea typeface="微软雅黑" panose="020B0503020204020204" charset="-122"/>
                </a:rPr>
                <a:t>一线应用</a:t>
              </a:r>
              <a:endParaRPr lang="zh-CN" altLang="en-US" sz="900" b="1" dirty="0">
                <a:solidFill>
                  <a:schemeClr val="tx1"/>
                </a:solidFill>
                <a:latin typeface="微软雅黑" panose="020B0503020204020204" charset="-122"/>
                <a:ea typeface="微软雅黑" panose="020B0503020204020204" charset="-122"/>
              </a:endParaRPr>
            </a:p>
          </p:txBody>
        </p:sp>
      </p:grpSp>
      <p:sp>
        <p:nvSpPr>
          <p:cNvPr id="148" name="矩形 147"/>
          <p:cNvSpPr/>
          <p:nvPr/>
        </p:nvSpPr>
        <p:spPr>
          <a:xfrm>
            <a:off x="7912100" y="3425190"/>
            <a:ext cx="1215390" cy="173990"/>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800" b="1" dirty="0">
                <a:solidFill>
                  <a:schemeClr val="tx1"/>
                </a:solidFill>
                <a:latin typeface="微软雅黑" panose="020B0503020204020204" charset="-122"/>
                <a:ea typeface="微软雅黑" panose="020B0503020204020204" charset="-122"/>
                <a:sym typeface="+mn-ea"/>
              </a:rPr>
              <a:t>山东</a:t>
            </a:r>
            <a:r>
              <a:rPr lang="en-US" altLang="zh-CN" sz="800" b="1" dirty="0">
                <a:solidFill>
                  <a:schemeClr val="tx1"/>
                </a:solidFill>
                <a:latin typeface="微软雅黑" panose="020B0503020204020204" charset="-122"/>
                <a:ea typeface="微软雅黑" panose="020B0503020204020204" charset="-122"/>
                <a:sym typeface="+mn-ea"/>
              </a:rPr>
              <a:t>-</a:t>
            </a:r>
            <a:r>
              <a:rPr lang="zh-CN" altLang="en-US" sz="800" b="1" dirty="0">
                <a:solidFill>
                  <a:schemeClr val="tx1"/>
                </a:solidFill>
                <a:latin typeface="微软雅黑" panose="020B0503020204020204" charset="-122"/>
                <a:ea typeface="微软雅黑" panose="020B0503020204020204" charset="-122"/>
                <a:sym typeface="+mn-ea"/>
              </a:rPr>
              <a:t>智能营销助手</a:t>
            </a:r>
            <a:endParaRPr lang="zh-CN" altLang="en-US" sz="800" b="1" dirty="0">
              <a:solidFill>
                <a:schemeClr val="tx1"/>
              </a:solidFill>
              <a:latin typeface="微软雅黑" panose="020B0503020204020204" charset="-122"/>
              <a:ea typeface="微软雅黑" panose="020B0503020204020204" charset="-122"/>
              <a:sym typeface="+mn-ea"/>
            </a:endParaRPr>
          </a:p>
        </p:txBody>
      </p:sp>
      <p:sp>
        <p:nvSpPr>
          <p:cNvPr id="149" name="矩形 148"/>
          <p:cNvSpPr/>
          <p:nvPr/>
        </p:nvSpPr>
        <p:spPr>
          <a:xfrm>
            <a:off x="7912100" y="3679190"/>
            <a:ext cx="1215390" cy="192405"/>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800" b="1" dirty="0">
                <a:solidFill>
                  <a:schemeClr val="tx1"/>
                </a:solidFill>
                <a:latin typeface="微软雅黑" panose="020B0503020204020204" charset="-122"/>
                <a:ea typeface="微软雅黑" panose="020B0503020204020204" charset="-122"/>
                <a:sym typeface="+mn-ea"/>
              </a:rPr>
              <a:t>陕西</a:t>
            </a:r>
            <a:r>
              <a:rPr lang="en-US" altLang="zh-CN" sz="800" b="1" dirty="0">
                <a:solidFill>
                  <a:schemeClr val="tx1"/>
                </a:solidFill>
                <a:latin typeface="微软雅黑" panose="020B0503020204020204" charset="-122"/>
                <a:ea typeface="微软雅黑" panose="020B0503020204020204" charset="-122"/>
                <a:sym typeface="+mn-ea"/>
              </a:rPr>
              <a:t>-AI</a:t>
            </a:r>
            <a:r>
              <a:rPr lang="zh-CN" altLang="en-US" sz="800" b="1" dirty="0">
                <a:solidFill>
                  <a:schemeClr val="tx1"/>
                </a:solidFill>
                <a:latin typeface="微软雅黑" panose="020B0503020204020204" charset="-122"/>
                <a:ea typeface="微软雅黑" panose="020B0503020204020204" charset="-122"/>
                <a:sym typeface="+mn-ea"/>
              </a:rPr>
              <a:t>智慧通</a:t>
            </a:r>
            <a:endParaRPr lang="zh-CN" altLang="en-US" sz="800" b="1" dirty="0">
              <a:solidFill>
                <a:schemeClr val="tx1"/>
              </a:solidFill>
              <a:latin typeface="微软雅黑" panose="020B0503020204020204" charset="-122"/>
              <a:ea typeface="微软雅黑" panose="020B0503020204020204" charset="-122"/>
              <a:sym typeface="+mn-ea"/>
            </a:endParaRPr>
          </a:p>
        </p:txBody>
      </p:sp>
      <p:pic>
        <p:nvPicPr>
          <p:cNvPr id="150" name="图片 149" descr="xiangcun"/>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10880" y="2602230"/>
            <a:ext cx="407035" cy="517525"/>
          </a:xfrm>
          <a:prstGeom prst="rect">
            <a:avLst/>
          </a:prstGeom>
        </p:spPr>
      </p:pic>
      <p:sp>
        <p:nvSpPr>
          <p:cNvPr id="152" name="箭头: 上 125"/>
          <p:cNvSpPr/>
          <p:nvPr/>
        </p:nvSpPr>
        <p:spPr>
          <a:xfrm rot="16200000" flipV="1">
            <a:off x="7466330" y="3260090"/>
            <a:ext cx="212725" cy="249555"/>
          </a:xfrm>
          <a:prstGeom prst="upArrow">
            <a:avLst/>
          </a:prstGeom>
          <a:gradFill flip="none" rotWithShape="1">
            <a:gsLst>
              <a:gs pos="100000">
                <a:srgbClr val="5B9BD5">
                  <a:tint val="66000"/>
                  <a:satMod val="160000"/>
                </a:srgbClr>
              </a:gs>
              <a:gs pos="50000">
                <a:srgbClr val="5B9BD5">
                  <a:tint val="44500"/>
                  <a:satMod val="160000"/>
                </a:srgbClr>
              </a:gs>
              <a:gs pos="0">
                <a:srgbClr val="5B9BD5">
                  <a:tint val="23500"/>
                  <a:satMod val="160000"/>
                  <a:alpha val="0"/>
                </a:srgbClr>
              </a:gs>
            </a:gsLst>
            <a:lin ang="16200000" scaled="1"/>
            <a:tileRect/>
          </a:gradFill>
          <a:ln w="28575">
            <a:no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sz="800" dirty="0">
              <a:solidFill>
                <a:sysClr val="windowText" lastClr="000000"/>
              </a:solidFill>
              <a:latin typeface="微软雅黑" panose="020B0503020204020204" charset="-122"/>
              <a:ea typeface="微软雅黑" panose="020B0503020204020204" charset="-122"/>
            </a:endParaRPr>
          </a:p>
        </p:txBody>
      </p:sp>
      <p:sp>
        <p:nvSpPr>
          <p:cNvPr id="157" name="Rectangle 2"/>
          <p:cNvSpPr/>
          <p:nvPr/>
        </p:nvSpPr>
        <p:spPr>
          <a:xfrm>
            <a:off x="4940300" y="2215515"/>
            <a:ext cx="1674495" cy="223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800" b="1" dirty="0">
                <a:solidFill>
                  <a:prstClr val="white"/>
                </a:solidFill>
                <a:latin typeface="微软雅黑" panose="020B0503020204020204" charset="-122"/>
                <a:ea typeface="微软雅黑" panose="020B0503020204020204" charset="-122"/>
                <a:cs typeface="微软雅黑" panose="020B0503020204020204" charset="-122"/>
              </a:rPr>
              <a:t>聚智智能体一站式解决方案</a:t>
            </a:r>
            <a:endParaRPr lang="zh-CN" altLang="en-US" sz="800" b="1" dirty="0">
              <a:solidFill>
                <a:prstClr val="white"/>
              </a:solidFill>
              <a:latin typeface="微软雅黑" panose="020B0503020204020204" charset="-122"/>
              <a:ea typeface="微软雅黑" panose="020B0503020204020204" charset="-122"/>
              <a:cs typeface="微软雅黑" panose="020B0503020204020204" charset="-122"/>
            </a:endParaRPr>
          </a:p>
        </p:txBody>
      </p:sp>
      <p:pic>
        <p:nvPicPr>
          <p:cNvPr id="158" name="图片 157" descr="人-多人"/>
          <p:cNvPicPr>
            <a:picLocks noChangeAspect="1"/>
          </p:cNvPicPr>
          <p:nvPr/>
        </p:nvPicPr>
        <p:blipFill>
          <a:blip r:embed="rId9"/>
          <a:stretch>
            <a:fillRect/>
          </a:stretch>
        </p:blipFill>
        <p:spPr>
          <a:xfrm>
            <a:off x="3324225" y="3303905"/>
            <a:ext cx="340360" cy="337820"/>
          </a:xfrm>
          <a:prstGeom prst="rect">
            <a:avLst/>
          </a:prstGeom>
        </p:spPr>
      </p:pic>
      <p:sp>
        <p:nvSpPr>
          <p:cNvPr id="159" name="文本框 158"/>
          <p:cNvSpPr txBox="1"/>
          <p:nvPr/>
        </p:nvSpPr>
        <p:spPr>
          <a:xfrm>
            <a:off x="3145790" y="3641725"/>
            <a:ext cx="701675" cy="460375"/>
          </a:xfrm>
          <a:prstGeom prst="rect">
            <a:avLst/>
          </a:prstGeom>
          <a:noFill/>
        </p:spPr>
        <p:txBody>
          <a:bodyPr wrap="square" rtlCol="0">
            <a:spAutoFit/>
          </a:bodyPr>
          <a:p>
            <a:pPr algn="ctr"/>
            <a:r>
              <a:rPr kumimoji="1" lang="zh-CN" altLang="en-US" sz="800" dirty="0">
                <a:latin typeface="微软雅黑" panose="020B0503020204020204" charset="-122"/>
                <a:ea typeface="微软雅黑" panose="020B0503020204020204" charset="-122"/>
              </a:rPr>
              <a:t>中小企业</a:t>
            </a:r>
            <a:endParaRPr kumimoji="1" lang="zh-CN" altLang="en-US" sz="800" dirty="0">
              <a:latin typeface="微软雅黑" panose="020B0503020204020204" charset="-122"/>
              <a:ea typeface="微软雅黑" panose="020B0503020204020204" charset="-122"/>
            </a:endParaRPr>
          </a:p>
          <a:p>
            <a:pPr algn="ctr"/>
            <a:r>
              <a:rPr kumimoji="1" lang="en-US" altLang="zh-CN" sz="800" dirty="0">
                <a:latin typeface="微软雅黑" panose="020B0503020204020204" charset="-122"/>
                <a:ea typeface="微软雅黑" panose="020B0503020204020204" charset="-122"/>
              </a:rPr>
              <a:t>AI</a:t>
            </a:r>
            <a:r>
              <a:rPr kumimoji="1" lang="zh-CN" altLang="en-US" sz="800" dirty="0">
                <a:latin typeface="微软雅黑" panose="020B0503020204020204" charset="-122"/>
                <a:ea typeface="微软雅黑" panose="020B0503020204020204" charset="-122"/>
              </a:rPr>
              <a:t>运营人员</a:t>
            </a:r>
            <a:endParaRPr kumimoji="1" lang="zh-CN" altLang="en-US" sz="800" dirty="0">
              <a:latin typeface="微软雅黑" panose="020B0503020204020204" charset="-122"/>
              <a:ea typeface="微软雅黑" panose="020B0503020204020204" charset="-122"/>
            </a:endParaRPr>
          </a:p>
          <a:p>
            <a:pPr algn="ctr"/>
            <a:r>
              <a:rPr kumimoji="1" lang="en-US" altLang="zh-CN" sz="800" dirty="0">
                <a:latin typeface="微软雅黑" panose="020B0503020204020204" charset="-122"/>
                <a:ea typeface="微软雅黑" panose="020B0503020204020204" charset="-122"/>
              </a:rPr>
              <a:t>…</a:t>
            </a:r>
            <a:endParaRPr kumimoji="1" lang="en-US" altLang="zh-CN" sz="800" dirty="0">
              <a:latin typeface="微软雅黑" panose="020B0503020204020204" charset="-122"/>
              <a:ea typeface="微软雅黑" panose="020B0503020204020204" charset="-122"/>
            </a:endParaRPr>
          </a:p>
        </p:txBody>
      </p:sp>
      <p:sp>
        <p:nvSpPr>
          <p:cNvPr id="160" name="右箭头 159"/>
          <p:cNvSpPr/>
          <p:nvPr/>
        </p:nvSpPr>
        <p:spPr>
          <a:xfrm>
            <a:off x="3738245" y="3491230"/>
            <a:ext cx="236220" cy="19939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800"/>
          </a:p>
        </p:txBody>
      </p:sp>
      <p:sp>
        <p:nvSpPr>
          <p:cNvPr id="161" name="文本框 160"/>
          <p:cNvSpPr txBox="1"/>
          <p:nvPr/>
        </p:nvSpPr>
        <p:spPr>
          <a:xfrm>
            <a:off x="4079875" y="4048760"/>
            <a:ext cx="401955" cy="213995"/>
          </a:xfrm>
          <a:prstGeom prst="rect">
            <a:avLst/>
          </a:prstGeom>
          <a:noFill/>
        </p:spPr>
        <p:txBody>
          <a:bodyPr wrap="square" rtlCol="0">
            <a:spAutoFit/>
          </a:bodyPr>
          <a:p>
            <a:pPr algn="ctr"/>
            <a:r>
              <a:rPr kumimoji="1" lang="en-US" altLang="zh-CN" sz="800" dirty="0">
                <a:latin typeface="微软雅黑" panose="020B0503020204020204" charset="-122"/>
                <a:ea typeface="微软雅黑" panose="020B0503020204020204" charset="-122"/>
              </a:rPr>
              <a:t>…</a:t>
            </a:r>
            <a:endParaRPr kumimoji="1" lang="en-US" altLang="zh-CN" sz="800" dirty="0">
              <a:latin typeface="微软雅黑" panose="020B0503020204020204" charset="-122"/>
              <a:ea typeface="微软雅黑" panose="020B0503020204020204" charset="-122"/>
            </a:endParaRPr>
          </a:p>
        </p:txBody>
      </p:sp>
      <p:sp>
        <p:nvSpPr>
          <p:cNvPr id="162" name="文本框 161"/>
          <p:cNvSpPr txBox="1"/>
          <p:nvPr/>
        </p:nvSpPr>
        <p:spPr>
          <a:xfrm>
            <a:off x="4811395" y="4048760"/>
            <a:ext cx="401955" cy="213995"/>
          </a:xfrm>
          <a:prstGeom prst="rect">
            <a:avLst/>
          </a:prstGeom>
          <a:noFill/>
        </p:spPr>
        <p:txBody>
          <a:bodyPr wrap="square" rtlCol="0">
            <a:spAutoFit/>
          </a:bodyPr>
          <a:p>
            <a:pPr algn="ctr"/>
            <a:r>
              <a:rPr kumimoji="1" lang="en-US" altLang="zh-CN" sz="800" dirty="0">
                <a:latin typeface="微软雅黑" panose="020B0503020204020204" charset="-122"/>
                <a:ea typeface="微软雅黑" panose="020B0503020204020204" charset="-122"/>
              </a:rPr>
              <a:t>…</a:t>
            </a:r>
            <a:endParaRPr kumimoji="1" lang="en-US" altLang="zh-CN" sz="800" dirty="0">
              <a:latin typeface="微软雅黑" panose="020B0503020204020204" charset="-122"/>
              <a:ea typeface="微软雅黑" panose="020B0503020204020204" charset="-122"/>
            </a:endParaRPr>
          </a:p>
        </p:txBody>
      </p:sp>
      <p:sp>
        <p:nvSpPr>
          <p:cNvPr id="163" name="文本框 162"/>
          <p:cNvSpPr txBox="1"/>
          <p:nvPr/>
        </p:nvSpPr>
        <p:spPr>
          <a:xfrm>
            <a:off x="5516880" y="4048760"/>
            <a:ext cx="401955" cy="213995"/>
          </a:xfrm>
          <a:prstGeom prst="rect">
            <a:avLst/>
          </a:prstGeom>
          <a:noFill/>
        </p:spPr>
        <p:txBody>
          <a:bodyPr wrap="square" rtlCol="0">
            <a:spAutoFit/>
          </a:bodyPr>
          <a:p>
            <a:pPr algn="ctr"/>
            <a:r>
              <a:rPr kumimoji="1" lang="en-US" altLang="zh-CN" sz="800" dirty="0">
                <a:latin typeface="微软雅黑" panose="020B0503020204020204" charset="-122"/>
                <a:ea typeface="微软雅黑" panose="020B0503020204020204" charset="-122"/>
              </a:rPr>
              <a:t>…</a:t>
            </a:r>
            <a:endParaRPr kumimoji="1" lang="en-US" altLang="zh-CN" sz="800" dirty="0">
              <a:latin typeface="微软雅黑" panose="020B0503020204020204" charset="-122"/>
              <a:ea typeface="微软雅黑" panose="020B0503020204020204" charset="-122"/>
            </a:endParaRPr>
          </a:p>
        </p:txBody>
      </p:sp>
      <p:sp>
        <p:nvSpPr>
          <p:cNvPr id="164" name="文本框 163"/>
          <p:cNvSpPr txBox="1"/>
          <p:nvPr/>
        </p:nvSpPr>
        <p:spPr>
          <a:xfrm>
            <a:off x="6242050" y="4048760"/>
            <a:ext cx="401955" cy="213995"/>
          </a:xfrm>
          <a:prstGeom prst="rect">
            <a:avLst/>
          </a:prstGeom>
          <a:noFill/>
        </p:spPr>
        <p:txBody>
          <a:bodyPr wrap="square" rtlCol="0">
            <a:spAutoFit/>
          </a:bodyPr>
          <a:p>
            <a:pPr algn="ctr"/>
            <a:r>
              <a:rPr kumimoji="1" lang="en-US" altLang="zh-CN" sz="800" dirty="0">
                <a:latin typeface="微软雅黑" panose="020B0503020204020204" charset="-122"/>
                <a:ea typeface="微软雅黑" panose="020B0503020204020204" charset="-122"/>
              </a:rPr>
              <a:t>…</a:t>
            </a:r>
            <a:endParaRPr kumimoji="1" lang="en-US" altLang="zh-CN" sz="800" dirty="0">
              <a:latin typeface="微软雅黑" panose="020B0503020204020204" charset="-122"/>
              <a:ea typeface="微软雅黑" panose="020B0503020204020204" charset="-122"/>
            </a:endParaRPr>
          </a:p>
        </p:txBody>
      </p:sp>
      <p:sp>
        <p:nvSpPr>
          <p:cNvPr id="165" name="文本框 164"/>
          <p:cNvSpPr txBox="1"/>
          <p:nvPr/>
        </p:nvSpPr>
        <p:spPr>
          <a:xfrm>
            <a:off x="6964680" y="4048760"/>
            <a:ext cx="401955" cy="213995"/>
          </a:xfrm>
          <a:prstGeom prst="rect">
            <a:avLst/>
          </a:prstGeom>
          <a:noFill/>
        </p:spPr>
        <p:txBody>
          <a:bodyPr wrap="square" rtlCol="0">
            <a:spAutoFit/>
          </a:bodyPr>
          <a:p>
            <a:pPr algn="ctr"/>
            <a:r>
              <a:rPr kumimoji="1" lang="en-US" altLang="zh-CN" sz="800" dirty="0">
                <a:latin typeface="微软雅黑" panose="020B0503020204020204" charset="-122"/>
                <a:ea typeface="微软雅黑" panose="020B0503020204020204" charset="-122"/>
              </a:rPr>
              <a:t>…</a:t>
            </a:r>
            <a:endParaRPr kumimoji="1" lang="en-US" altLang="zh-CN" sz="800" dirty="0">
              <a:latin typeface="微软雅黑" panose="020B0503020204020204" charset="-122"/>
              <a:ea typeface="微软雅黑" panose="020B0503020204020204" charset="-122"/>
            </a:endParaRPr>
          </a:p>
        </p:txBody>
      </p:sp>
      <p:sp>
        <p:nvSpPr>
          <p:cNvPr id="166" name="文本框 165"/>
          <p:cNvSpPr txBox="1"/>
          <p:nvPr/>
        </p:nvSpPr>
        <p:spPr>
          <a:xfrm>
            <a:off x="8314055" y="4043680"/>
            <a:ext cx="401955" cy="213995"/>
          </a:xfrm>
          <a:prstGeom prst="rect">
            <a:avLst/>
          </a:prstGeom>
          <a:noFill/>
        </p:spPr>
        <p:txBody>
          <a:bodyPr wrap="square" rtlCol="0">
            <a:spAutoFit/>
          </a:bodyPr>
          <a:p>
            <a:pPr algn="ctr"/>
            <a:r>
              <a:rPr kumimoji="1" lang="en-US" altLang="zh-CN" sz="800" dirty="0">
                <a:latin typeface="微软雅黑" panose="020B0503020204020204" charset="-122"/>
                <a:ea typeface="微软雅黑" panose="020B0503020204020204" charset="-122"/>
              </a:rPr>
              <a:t>…</a:t>
            </a:r>
            <a:endParaRPr kumimoji="1" lang="en-US" altLang="zh-CN" sz="800" dirty="0">
              <a:latin typeface="微软雅黑" panose="020B0503020204020204" charset="-122"/>
              <a:ea typeface="微软雅黑" panose="020B0503020204020204" charset="-122"/>
            </a:endParaRPr>
          </a:p>
        </p:txBody>
      </p:sp>
      <p:sp>
        <p:nvSpPr>
          <p:cNvPr id="167" name="矩形 166"/>
          <p:cNvSpPr/>
          <p:nvPr/>
        </p:nvSpPr>
        <p:spPr>
          <a:xfrm>
            <a:off x="7912100" y="3938905"/>
            <a:ext cx="1215390" cy="173355"/>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algn="ctr"/>
            <a:r>
              <a:rPr lang="zh-CN" altLang="en-US" sz="800" b="1" dirty="0">
                <a:solidFill>
                  <a:schemeClr val="tx1"/>
                </a:solidFill>
                <a:latin typeface="微软雅黑" panose="020B0503020204020204" charset="-122"/>
                <a:ea typeface="微软雅黑" panose="020B0503020204020204" charset="-122"/>
                <a:sym typeface="Arial" panose="020B0604020202020204" pitchFamily="34" charset="0"/>
              </a:rPr>
              <a:t>北京</a:t>
            </a:r>
            <a:r>
              <a:rPr lang="en-US" altLang="zh-CN" sz="800" b="1" dirty="0">
                <a:solidFill>
                  <a:schemeClr val="tx1"/>
                </a:solidFill>
                <a:latin typeface="微软雅黑" panose="020B0503020204020204" charset="-122"/>
                <a:ea typeface="微软雅黑" panose="020B0503020204020204" charset="-122"/>
                <a:sym typeface="Arial" panose="020B0604020202020204" pitchFamily="34" charset="0"/>
              </a:rPr>
              <a:t>-</a:t>
            </a:r>
            <a:r>
              <a:rPr kumimoji="1" lang="zh-CN" altLang="en-US" sz="800" b="1" kern="0" dirty="0">
                <a:solidFill>
                  <a:schemeClr val="tx1"/>
                </a:solidFill>
                <a:latin typeface="微软雅黑" panose="020B0503020204020204" charset="-122"/>
                <a:ea typeface="微软雅黑" panose="020B0503020204020204" charset="-122"/>
                <a:sym typeface="Arial" panose="020B0604020202020204" pitchFamily="34" charset="0"/>
              </a:rPr>
              <a:t>智慧工单加速器</a:t>
            </a:r>
            <a:endParaRPr kumimoji="1" lang="zh-CN" altLang="en-US" sz="800" b="1" kern="0" dirty="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168" name="矩形 167"/>
          <p:cNvSpPr/>
          <p:nvPr/>
        </p:nvSpPr>
        <p:spPr>
          <a:xfrm>
            <a:off x="4693285" y="3678555"/>
            <a:ext cx="635635" cy="173355"/>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700" b="1" dirty="0">
                <a:solidFill>
                  <a:schemeClr val="tx1"/>
                </a:solidFill>
                <a:latin typeface="微软雅黑" panose="020B0503020204020204" charset="-122"/>
                <a:ea typeface="微软雅黑" panose="020B0503020204020204" charset="-122"/>
                <a:sym typeface="+mn-ea"/>
              </a:rPr>
              <a:t>多智能体协同</a:t>
            </a:r>
            <a:endParaRPr lang="zh-CN" sz="700" b="1" dirty="0">
              <a:solidFill>
                <a:schemeClr val="tx1"/>
              </a:solidFill>
              <a:latin typeface="微软雅黑" panose="020B0503020204020204" charset="-122"/>
              <a:ea typeface="微软雅黑" panose="020B0503020204020204" charset="-122"/>
              <a:sym typeface="+mn-ea"/>
            </a:endParaRPr>
          </a:p>
        </p:txBody>
      </p:sp>
      <p:sp>
        <p:nvSpPr>
          <p:cNvPr id="169" name="燕尾形 168"/>
          <p:cNvSpPr/>
          <p:nvPr/>
        </p:nvSpPr>
        <p:spPr>
          <a:xfrm>
            <a:off x="4556125" y="3148965"/>
            <a:ext cx="182245" cy="209550"/>
          </a:xfrm>
          <a:prstGeom prst="chevron">
            <a:avLst/>
          </a:prstGeom>
          <a:solidFill>
            <a:srgbClr val="0070C0"/>
          </a:solidFill>
          <a:ln>
            <a:solidFill>
              <a:sysClr val="window" lastClr="FFFFFF">
                <a:lumMod val="85000"/>
              </a:sysClr>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sz="800">
              <a:latin typeface="微软雅黑" panose="020B0503020204020204" charset="-122"/>
              <a:ea typeface="微软雅黑" panose="020B0503020204020204" charset="-122"/>
            </a:endParaRPr>
          </a:p>
        </p:txBody>
      </p:sp>
      <p:sp>
        <p:nvSpPr>
          <p:cNvPr id="170" name="燕尾形 169"/>
          <p:cNvSpPr/>
          <p:nvPr/>
        </p:nvSpPr>
        <p:spPr>
          <a:xfrm>
            <a:off x="5250180" y="3148965"/>
            <a:ext cx="182245" cy="209550"/>
          </a:xfrm>
          <a:prstGeom prst="chevron">
            <a:avLst/>
          </a:prstGeom>
          <a:solidFill>
            <a:srgbClr val="0070C0"/>
          </a:solidFill>
          <a:ln>
            <a:solidFill>
              <a:sysClr val="window" lastClr="FFFFFF">
                <a:lumMod val="85000"/>
              </a:sysClr>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sz="800">
              <a:latin typeface="微软雅黑" panose="020B0503020204020204" charset="-122"/>
              <a:ea typeface="微软雅黑" panose="020B0503020204020204" charset="-122"/>
            </a:endParaRPr>
          </a:p>
        </p:txBody>
      </p:sp>
      <p:sp>
        <p:nvSpPr>
          <p:cNvPr id="171" name="燕尾形 170"/>
          <p:cNvSpPr/>
          <p:nvPr/>
        </p:nvSpPr>
        <p:spPr>
          <a:xfrm>
            <a:off x="6002655" y="3148965"/>
            <a:ext cx="182245" cy="209550"/>
          </a:xfrm>
          <a:prstGeom prst="chevron">
            <a:avLst/>
          </a:prstGeom>
          <a:solidFill>
            <a:srgbClr val="0070C0"/>
          </a:solidFill>
          <a:ln>
            <a:solidFill>
              <a:sysClr val="window" lastClr="FFFFFF">
                <a:lumMod val="85000"/>
              </a:sysClr>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sz="800">
              <a:latin typeface="微软雅黑" panose="020B0503020204020204" charset="-122"/>
              <a:ea typeface="微软雅黑" panose="020B0503020204020204" charset="-122"/>
            </a:endParaRPr>
          </a:p>
        </p:txBody>
      </p:sp>
      <p:sp>
        <p:nvSpPr>
          <p:cNvPr id="17" name="燕尾形 16"/>
          <p:cNvSpPr/>
          <p:nvPr/>
        </p:nvSpPr>
        <p:spPr>
          <a:xfrm>
            <a:off x="6728460" y="3148965"/>
            <a:ext cx="182245" cy="209550"/>
          </a:xfrm>
          <a:prstGeom prst="chevron">
            <a:avLst/>
          </a:prstGeom>
          <a:solidFill>
            <a:srgbClr val="0070C0"/>
          </a:solidFill>
          <a:ln>
            <a:solidFill>
              <a:sysClr val="window" lastClr="FFFFFF">
                <a:lumMod val="85000"/>
              </a:sysClr>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sz="800">
              <a:latin typeface="微软雅黑" panose="020B0503020204020204" charset="-122"/>
              <a:ea typeface="微软雅黑" panose="020B0503020204020204" charset="-122"/>
            </a:endParaRPr>
          </a:p>
        </p:txBody>
      </p:sp>
      <p:grpSp>
        <p:nvGrpSpPr>
          <p:cNvPr id="191" name="组合 190"/>
          <p:cNvGrpSpPr/>
          <p:nvPr/>
        </p:nvGrpSpPr>
        <p:grpSpPr>
          <a:xfrm>
            <a:off x="3953510" y="4486275"/>
            <a:ext cx="3548380" cy="563880"/>
            <a:chOff x="6594" y="6785"/>
            <a:chExt cx="5588" cy="888"/>
          </a:xfrm>
        </p:grpSpPr>
        <p:grpSp>
          <p:nvGrpSpPr>
            <p:cNvPr id="133" name="组合 132"/>
            <p:cNvGrpSpPr/>
            <p:nvPr/>
          </p:nvGrpSpPr>
          <p:grpSpPr>
            <a:xfrm rot="0">
              <a:off x="6594" y="6785"/>
              <a:ext cx="5589" cy="889"/>
              <a:chOff x="1876" y="3461"/>
              <a:chExt cx="2482" cy="3857"/>
            </a:xfrm>
          </p:grpSpPr>
          <p:sp>
            <p:nvSpPr>
              <p:cNvPr id="134" name="矩形: 圆角 37"/>
              <p:cNvSpPr/>
              <p:nvPr/>
            </p:nvSpPr>
            <p:spPr>
              <a:xfrm>
                <a:off x="1876" y="3461"/>
                <a:ext cx="2482" cy="3857"/>
              </a:xfrm>
              <a:prstGeom prst="roundRect">
                <a:avLst>
                  <a:gd name="adj" fmla="val 5123"/>
                </a:avLst>
              </a:prstGeom>
              <a:solidFill>
                <a:schemeClr val="bg1">
                  <a:lumMod val="95000"/>
                </a:schemeClr>
              </a:solidFill>
              <a:ln>
                <a:solidFill>
                  <a:schemeClr val="bg1">
                    <a:lumMod val="65000"/>
                  </a:schemeClr>
                </a:solidFill>
                <a:prstDash val="dash"/>
              </a:ln>
            </p:spPr>
            <p:style>
              <a:lnRef idx="0">
                <a:scrgbClr r="0" g="0" b="0"/>
              </a:lnRef>
              <a:fillRef idx="0">
                <a:scrgbClr r="0" g="0" b="0"/>
              </a:fillRef>
              <a:effectRef idx="0">
                <a:scrgbClr r="0" g="0" b="0"/>
              </a:effectRef>
              <a:fontRef idx="minor">
                <a:schemeClr val="lt1"/>
              </a:fontRef>
            </p:style>
            <p:txBody>
              <a:bodyPr rtlCol="0" anchor="ctr"/>
              <a:p>
                <a:pPr algn="ctr"/>
                <a:endParaRPr lang="en-US" altLang="zh-CN" sz="800" dirty="0">
                  <a:latin typeface="微软雅黑" panose="020B0503020204020204" charset="-122"/>
                  <a:ea typeface="微软雅黑" panose="020B0503020204020204" charset="-122"/>
                </a:endParaRPr>
              </a:p>
            </p:txBody>
          </p:sp>
          <p:sp>
            <p:nvSpPr>
              <p:cNvPr id="136" name="矩形 135"/>
              <p:cNvSpPr/>
              <p:nvPr/>
            </p:nvSpPr>
            <p:spPr>
              <a:xfrm>
                <a:off x="2234" y="5993"/>
                <a:ext cx="967" cy="953"/>
              </a:xfrm>
              <a:prstGeom prst="rect">
                <a:avLst/>
              </a:prstGeom>
            </p:spPr>
            <p:txBody>
              <a:bodyPr vert="horz" wrap="square" anchor="ctr" anchorCtr="0">
                <a:noAutofit/>
              </a:bodyPr>
              <a:p>
                <a:pPr algn="ctr"/>
                <a:r>
                  <a:rPr lang="zh-CN" sz="800" b="1" dirty="0">
                    <a:solidFill>
                      <a:schemeClr val="tx1">
                        <a:lumMod val="85000"/>
                        <a:lumOff val="15000"/>
                      </a:schemeClr>
                    </a:solidFill>
                    <a:latin typeface="微软雅黑" panose="020B0503020204020204" charset="-122"/>
                    <a:ea typeface="微软雅黑" panose="020B0503020204020204" charset="-122"/>
                  </a:rPr>
                  <a:t>九天基座大模型</a:t>
                </a:r>
                <a:endParaRPr lang="zh-CN" sz="800" b="1" dirty="0">
                  <a:solidFill>
                    <a:schemeClr val="tx1">
                      <a:lumMod val="85000"/>
                      <a:lumOff val="15000"/>
                    </a:schemeClr>
                  </a:solidFill>
                  <a:latin typeface="微软雅黑" panose="020B0503020204020204" charset="-122"/>
                  <a:ea typeface="微软雅黑" panose="020B0503020204020204" charset="-122"/>
                </a:endParaRPr>
              </a:p>
            </p:txBody>
          </p:sp>
        </p:grpSp>
        <p:sp>
          <p:nvSpPr>
            <p:cNvPr id="139" name="矩形 138"/>
            <p:cNvSpPr/>
            <p:nvPr/>
          </p:nvSpPr>
          <p:spPr>
            <a:xfrm>
              <a:off x="6868" y="6990"/>
              <a:ext cx="705" cy="273"/>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800" b="1" dirty="0">
                  <a:solidFill>
                    <a:schemeClr val="tx1"/>
                  </a:solidFill>
                  <a:latin typeface="微软雅黑" panose="020B0503020204020204" charset="-122"/>
                  <a:ea typeface="微软雅黑" panose="020B0503020204020204" charset="-122"/>
                  <a:sym typeface="+mn-ea"/>
                </a:rPr>
                <a:t>营销</a:t>
              </a:r>
              <a:endParaRPr lang="zh-CN" sz="800" b="1" dirty="0">
                <a:solidFill>
                  <a:schemeClr val="tx1"/>
                </a:solidFill>
                <a:latin typeface="微软雅黑" panose="020B0503020204020204" charset="-122"/>
                <a:ea typeface="微软雅黑" panose="020B0503020204020204" charset="-122"/>
                <a:sym typeface="+mn-ea"/>
              </a:endParaRPr>
            </a:p>
          </p:txBody>
        </p:sp>
        <p:sp>
          <p:nvSpPr>
            <p:cNvPr id="140" name="矩形 139"/>
            <p:cNvSpPr/>
            <p:nvPr/>
          </p:nvSpPr>
          <p:spPr>
            <a:xfrm>
              <a:off x="7945" y="6990"/>
              <a:ext cx="705" cy="273"/>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800" b="1" dirty="0">
                  <a:solidFill>
                    <a:schemeClr val="tx1"/>
                  </a:solidFill>
                  <a:latin typeface="微软雅黑" panose="020B0503020204020204" charset="-122"/>
                  <a:ea typeface="微软雅黑" panose="020B0503020204020204" charset="-122"/>
                  <a:sym typeface="+mn-ea"/>
                </a:rPr>
                <a:t>运维</a:t>
              </a:r>
              <a:endParaRPr lang="zh-CN" sz="800" b="1" dirty="0">
                <a:solidFill>
                  <a:schemeClr val="tx1"/>
                </a:solidFill>
                <a:latin typeface="微软雅黑" panose="020B0503020204020204" charset="-122"/>
                <a:ea typeface="微软雅黑" panose="020B0503020204020204" charset="-122"/>
                <a:sym typeface="+mn-ea"/>
              </a:endParaRPr>
            </a:p>
          </p:txBody>
        </p:sp>
        <p:sp>
          <p:nvSpPr>
            <p:cNvPr id="141" name="矩形 140"/>
            <p:cNvSpPr/>
            <p:nvPr/>
          </p:nvSpPr>
          <p:spPr>
            <a:xfrm>
              <a:off x="8982" y="6994"/>
              <a:ext cx="705" cy="273"/>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800" b="1" dirty="0">
                  <a:solidFill>
                    <a:schemeClr val="tx1"/>
                  </a:solidFill>
                  <a:latin typeface="微软雅黑" panose="020B0503020204020204" charset="-122"/>
                  <a:ea typeface="微软雅黑" panose="020B0503020204020204" charset="-122"/>
                  <a:sym typeface="+mn-ea"/>
                </a:rPr>
                <a:t>办公</a:t>
              </a:r>
              <a:endParaRPr lang="zh-CN" sz="800" b="1" dirty="0">
                <a:solidFill>
                  <a:schemeClr val="tx1"/>
                </a:solidFill>
                <a:latin typeface="微软雅黑" panose="020B0503020204020204" charset="-122"/>
                <a:ea typeface="微软雅黑" panose="020B0503020204020204" charset="-122"/>
                <a:sym typeface="+mn-ea"/>
              </a:endParaRPr>
            </a:p>
          </p:txBody>
        </p:sp>
        <p:sp>
          <p:nvSpPr>
            <p:cNvPr id="142" name="矩形 141"/>
            <p:cNvSpPr/>
            <p:nvPr/>
          </p:nvSpPr>
          <p:spPr>
            <a:xfrm>
              <a:off x="9961" y="6990"/>
              <a:ext cx="705" cy="273"/>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800" b="1" dirty="0">
                  <a:solidFill>
                    <a:schemeClr val="tx1"/>
                  </a:solidFill>
                  <a:latin typeface="微软雅黑" panose="020B0503020204020204" charset="-122"/>
                  <a:ea typeface="微软雅黑" panose="020B0503020204020204" charset="-122"/>
                  <a:sym typeface="+mn-ea"/>
                </a:rPr>
                <a:t>政企</a:t>
              </a:r>
              <a:endParaRPr lang="zh-CN" sz="800" b="1" dirty="0">
                <a:solidFill>
                  <a:schemeClr val="tx1"/>
                </a:solidFill>
                <a:latin typeface="微软雅黑" panose="020B0503020204020204" charset="-122"/>
                <a:ea typeface="微软雅黑" panose="020B0503020204020204" charset="-122"/>
                <a:sym typeface="+mn-ea"/>
              </a:endParaRPr>
            </a:p>
          </p:txBody>
        </p:sp>
        <p:sp>
          <p:nvSpPr>
            <p:cNvPr id="143" name="矩形 142"/>
            <p:cNvSpPr/>
            <p:nvPr/>
          </p:nvSpPr>
          <p:spPr>
            <a:xfrm>
              <a:off x="10960" y="6995"/>
              <a:ext cx="705" cy="273"/>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en-US" altLang="zh-CN" sz="800" b="1" dirty="0">
                  <a:solidFill>
                    <a:schemeClr val="tx1"/>
                  </a:solidFill>
                  <a:latin typeface="微软雅黑" panose="020B0503020204020204" charset="-122"/>
                  <a:ea typeface="微软雅黑" panose="020B0503020204020204" charset="-122"/>
                  <a:sym typeface="+mn-ea"/>
                </a:rPr>
                <a:t>......</a:t>
              </a:r>
              <a:endParaRPr lang="en-US" altLang="zh-CN" sz="800" b="1" dirty="0">
                <a:solidFill>
                  <a:schemeClr val="tx1"/>
                </a:solidFill>
                <a:latin typeface="微软雅黑" panose="020B0503020204020204" charset="-122"/>
                <a:ea typeface="微软雅黑" panose="020B0503020204020204" charset="-122"/>
                <a:sym typeface="+mn-ea"/>
              </a:endParaRPr>
            </a:p>
          </p:txBody>
        </p:sp>
        <p:sp>
          <p:nvSpPr>
            <p:cNvPr id="20" name="矩形 19"/>
            <p:cNvSpPr/>
            <p:nvPr/>
          </p:nvSpPr>
          <p:spPr>
            <a:xfrm>
              <a:off x="9791" y="7368"/>
              <a:ext cx="2178" cy="220"/>
            </a:xfrm>
            <a:prstGeom prst="rect">
              <a:avLst/>
            </a:prstGeom>
          </p:spPr>
          <p:txBody>
            <a:bodyPr vert="horz" wrap="square" anchor="ctr" anchorCtr="0">
              <a:noAutofit/>
            </a:bodyPr>
            <a:p>
              <a:pPr algn="ctr"/>
              <a:r>
                <a:rPr lang="zh-CN" sz="800" b="1" dirty="0">
                  <a:solidFill>
                    <a:schemeClr val="tx1">
                      <a:lumMod val="85000"/>
                      <a:lumOff val="15000"/>
                    </a:schemeClr>
                  </a:solidFill>
                  <a:latin typeface="微软雅黑" panose="020B0503020204020204" charset="-122"/>
                  <a:ea typeface="微软雅黑" panose="020B0503020204020204" charset="-122"/>
                </a:rPr>
                <a:t>行业主流大模型</a:t>
              </a:r>
              <a:endParaRPr lang="zh-CN" sz="800" b="1" dirty="0">
                <a:solidFill>
                  <a:schemeClr val="tx1">
                    <a:lumMod val="85000"/>
                    <a:lumOff val="15000"/>
                  </a:schemeClr>
                </a:solidFill>
                <a:latin typeface="微软雅黑" panose="020B0503020204020204" charset="-122"/>
                <a:ea typeface="微软雅黑" panose="020B0503020204020204" charset="-122"/>
              </a:endParaRPr>
            </a:p>
          </p:txBody>
        </p:sp>
      </p:grpSp>
      <p:sp>
        <p:nvSpPr>
          <p:cNvPr id="22" name="矩形 21"/>
          <p:cNvSpPr/>
          <p:nvPr/>
        </p:nvSpPr>
        <p:spPr>
          <a:xfrm>
            <a:off x="3956685" y="3058795"/>
            <a:ext cx="657225" cy="336550"/>
          </a:xfrm>
          <a:prstGeom prst="rect">
            <a:avLst/>
          </a:prstGeom>
        </p:spPr>
        <p:txBody>
          <a:bodyPr vert="horz" wrap="square" anchor="ctr" anchorCtr="0">
            <a:noAutofit/>
          </a:bodyPr>
          <a:p>
            <a:pPr algn="ctr"/>
            <a:r>
              <a:rPr lang="zh-CN" altLang="en-US" sz="900" b="1" dirty="0">
                <a:solidFill>
                  <a:schemeClr val="tx1">
                    <a:lumMod val="85000"/>
                    <a:lumOff val="15000"/>
                  </a:schemeClr>
                </a:solidFill>
                <a:latin typeface="微软雅黑" panose="020B0503020204020204" charset="-122"/>
                <a:ea typeface="微软雅黑" panose="020B0503020204020204" charset="-122"/>
              </a:rPr>
              <a:t>工具组件</a:t>
            </a:r>
            <a:endParaRPr lang="en-US" altLang="zh-CN" sz="900" b="1" dirty="0">
              <a:solidFill>
                <a:schemeClr val="tx1">
                  <a:lumMod val="85000"/>
                  <a:lumOff val="15000"/>
                </a:schemeClr>
              </a:solidFill>
              <a:latin typeface="微软雅黑" panose="020B0503020204020204" charset="-122"/>
              <a:ea typeface="微软雅黑" panose="020B0503020204020204" charset="-122"/>
            </a:endParaRPr>
          </a:p>
        </p:txBody>
      </p:sp>
      <p:sp>
        <p:nvSpPr>
          <p:cNvPr id="23" name="矩形 22"/>
          <p:cNvSpPr/>
          <p:nvPr/>
        </p:nvSpPr>
        <p:spPr>
          <a:xfrm>
            <a:off x="4714875" y="3938270"/>
            <a:ext cx="602615" cy="173355"/>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800" b="1" dirty="0">
                <a:solidFill>
                  <a:schemeClr val="tx1"/>
                </a:solidFill>
                <a:latin typeface="微软雅黑" panose="020B0503020204020204" charset="-122"/>
                <a:ea typeface="微软雅黑" panose="020B0503020204020204" charset="-122"/>
                <a:sym typeface="+mn-ea"/>
              </a:rPr>
              <a:t>知识管理</a:t>
            </a:r>
            <a:endParaRPr lang="zh-CN" sz="800" b="1" dirty="0">
              <a:solidFill>
                <a:schemeClr val="tx1"/>
              </a:solidFill>
              <a:latin typeface="微软雅黑" panose="020B0503020204020204" charset="-122"/>
              <a:ea typeface="微软雅黑" panose="020B0503020204020204" charset="-122"/>
              <a:sym typeface="+mn-ea"/>
            </a:endParaRPr>
          </a:p>
        </p:txBody>
      </p:sp>
      <p:sp>
        <p:nvSpPr>
          <p:cNvPr id="25" name="矩形 24"/>
          <p:cNvSpPr/>
          <p:nvPr/>
        </p:nvSpPr>
        <p:spPr>
          <a:xfrm>
            <a:off x="5423535" y="3938905"/>
            <a:ext cx="603885" cy="173355"/>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800" b="1" dirty="0">
                <a:solidFill>
                  <a:schemeClr val="tx1"/>
                </a:solidFill>
                <a:latin typeface="微软雅黑" panose="020B0503020204020204" charset="-122"/>
                <a:ea typeface="微软雅黑" panose="020B0503020204020204" charset="-122"/>
                <a:sym typeface="+mn-ea"/>
              </a:rPr>
              <a:t>工具超市</a:t>
            </a:r>
            <a:endParaRPr lang="zh-CN" sz="800" b="1" dirty="0">
              <a:solidFill>
                <a:schemeClr val="tx1"/>
              </a:solidFill>
              <a:latin typeface="微软雅黑" panose="020B0503020204020204" charset="-122"/>
              <a:ea typeface="微软雅黑" panose="020B0503020204020204" charset="-122"/>
              <a:sym typeface="+mn-ea"/>
            </a:endParaRPr>
          </a:p>
        </p:txBody>
      </p:sp>
      <p:sp>
        <p:nvSpPr>
          <p:cNvPr id="177" name="矩形 176"/>
          <p:cNvSpPr/>
          <p:nvPr/>
        </p:nvSpPr>
        <p:spPr>
          <a:xfrm>
            <a:off x="5423720" y="3690460"/>
            <a:ext cx="603296" cy="173563"/>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800" b="1" dirty="0">
                <a:solidFill>
                  <a:schemeClr val="tx1"/>
                </a:solidFill>
                <a:latin typeface="微软雅黑" panose="020B0503020204020204" charset="-122"/>
                <a:ea typeface="微软雅黑" panose="020B0503020204020204" charset="-122"/>
                <a:sym typeface="+mn-ea"/>
              </a:rPr>
              <a:t>智能体超市</a:t>
            </a:r>
            <a:endParaRPr lang="zh-CN" sz="800" b="1" dirty="0">
              <a:solidFill>
                <a:schemeClr val="tx1"/>
              </a:solidFill>
              <a:latin typeface="微软雅黑" panose="020B0503020204020204" charset="-122"/>
              <a:ea typeface="微软雅黑" panose="020B0503020204020204" charset="-122"/>
              <a:sym typeface="+mn-ea"/>
            </a:endParaRPr>
          </a:p>
        </p:txBody>
      </p:sp>
      <p:sp>
        <p:nvSpPr>
          <p:cNvPr id="178" name="矩形 177"/>
          <p:cNvSpPr/>
          <p:nvPr/>
        </p:nvSpPr>
        <p:spPr>
          <a:xfrm>
            <a:off x="6156325" y="3698240"/>
            <a:ext cx="607060" cy="173355"/>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800" b="1" dirty="0">
                <a:solidFill>
                  <a:schemeClr val="tx1"/>
                </a:solidFill>
                <a:latin typeface="微软雅黑" panose="020B0503020204020204" charset="-122"/>
                <a:ea typeface="微软雅黑" panose="020B0503020204020204" charset="-122"/>
                <a:sym typeface="+mn-ea"/>
              </a:rPr>
              <a:t>集群部署</a:t>
            </a:r>
            <a:endParaRPr lang="zh-CN" sz="800" b="1" dirty="0">
              <a:solidFill>
                <a:schemeClr val="tx1"/>
              </a:solidFill>
              <a:latin typeface="微软雅黑" panose="020B0503020204020204" charset="-122"/>
              <a:ea typeface="微软雅黑" panose="020B0503020204020204" charset="-122"/>
              <a:sym typeface="+mn-ea"/>
            </a:endParaRPr>
          </a:p>
        </p:txBody>
      </p:sp>
      <p:sp>
        <p:nvSpPr>
          <p:cNvPr id="179" name="矩形 178"/>
          <p:cNvSpPr/>
          <p:nvPr/>
        </p:nvSpPr>
        <p:spPr>
          <a:xfrm>
            <a:off x="6160320" y="3927315"/>
            <a:ext cx="603296" cy="173563"/>
          </a:xfrm>
          <a:prstGeom prst="rect">
            <a:avLst/>
          </a:prstGeom>
          <a:solidFill>
            <a:srgbClr val="CBE6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0" rIns="36000" numCol="1" spcCol="0" rtlCol="0" fromWordArt="0" anchor="ctr" anchorCtr="0" forceAA="0" compatLnSpc="1">
            <a:noAutofit/>
          </a:bodyPr>
          <a:p>
            <a:pPr lvl="0" algn="ctr">
              <a:buClrTx/>
              <a:buSzTx/>
              <a:buFontTx/>
            </a:pPr>
            <a:r>
              <a:rPr lang="zh-CN" sz="800" b="1" dirty="0">
                <a:solidFill>
                  <a:schemeClr val="tx1"/>
                </a:solidFill>
                <a:latin typeface="微软雅黑" panose="020B0503020204020204" charset="-122"/>
                <a:ea typeface="微软雅黑" panose="020B0503020204020204" charset="-122"/>
                <a:sym typeface="+mn-ea"/>
              </a:rPr>
              <a:t>一体化支撑</a:t>
            </a:r>
            <a:endParaRPr lang="zh-CN" sz="800" b="1" dirty="0">
              <a:solidFill>
                <a:schemeClr val="tx1"/>
              </a:solidFill>
              <a:latin typeface="微软雅黑" panose="020B0503020204020204" charset="-122"/>
              <a:ea typeface="微软雅黑" panose="020B0503020204020204" charset="-122"/>
              <a:sym typeface="+mn-ea"/>
            </a:endParaRPr>
          </a:p>
        </p:txBody>
      </p:sp>
      <p:pic>
        <p:nvPicPr>
          <p:cNvPr id="180" name="图片 179" descr="通用配置"/>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05275" y="2674620"/>
            <a:ext cx="360045" cy="360045"/>
          </a:xfrm>
          <a:prstGeom prst="rect">
            <a:avLst/>
          </a:prstGeom>
        </p:spPr>
      </p:pic>
      <p:pic>
        <p:nvPicPr>
          <p:cNvPr id="182" name="图片 181" descr="形状 552"/>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39970" y="2667000"/>
            <a:ext cx="328295" cy="328295"/>
          </a:xfrm>
          <a:prstGeom prst="rect">
            <a:avLst/>
          </a:prstGeom>
        </p:spPr>
      </p:pic>
      <p:pic>
        <p:nvPicPr>
          <p:cNvPr id="184" name="图片 183" descr="信息共享"/>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513705" y="2636520"/>
            <a:ext cx="386715" cy="386715"/>
          </a:xfrm>
          <a:prstGeom prst="rect">
            <a:avLst/>
          </a:prstGeom>
        </p:spPr>
      </p:pic>
      <p:pic>
        <p:nvPicPr>
          <p:cNvPr id="185" name="图片 184" descr="运维-运维日志"/>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78245" y="2667000"/>
            <a:ext cx="331470" cy="321945"/>
          </a:xfrm>
          <a:prstGeom prst="rect">
            <a:avLst/>
          </a:prstGeom>
        </p:spPr>
      </p:pic>
      <p:pic>
        <p:nvPicPr>
          <p:cNvPr id="186" name="图片 185" descr="运营管理ICO"/>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005320" y="2680335"/>
            <a:ext cx="314960" cy="314960"/>
          </a:xfrm>
          <a:prstGeom prst="rect">
            <a:avLst/>
          </a:prstGeom>
        </p:spPr>
      </p:pic>
      <p:sp>
        <p:nvSpPr>
          <p:cNvPr id="156" name="上弧形箭头 155"/>
          <p:cNvSpPr/>
          <p:nvPr/>
        </p:nvSpPr>
        <p:spPr>
          <a:xfrm flipH="1" flipV="1">
            <a:off x="3323590" y="4243705"/>
            <a:ext cx="4751070" cy="819150"/>
          </a:xfrm>
          <a:prstGeom prst="curvedDownArrow">
            <a:avLst>
              <a:gd name="adj1" fmla="val 11938"/>
              <a:gd name="adj2" fmla="val 31504"/>
              <a:gd name="adj3" fmla="val 24988"/>
            </a:avLst>
          </a:prstGeom>
          <a:solidFill>
            <a:srgbClr val="0070C0"/>
          </a:solidFill>
          <a:ln w="15875" cmpd="sng">
            <a:solidFill>
              <a:schemeClr val="accent1"/>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800">
              <a:solidFill>
                <a:schemeClr val="tx1"/>
              </a:solidFill>
            </a:endParaRPr>
          </a:p>
        </p:txBody>
      </p:sp>
      <p:sp>
        <p:nvSpPr>
          <p:cNvPr id="192" name="等腰三角形 24"/>
          <p:cNvSpPr/>
          <p:nvPr>
            <p:custDataLst>
              <p:tags r:id="rId20"/>
            </p:custDataLst>
          </p:nvPr>
        </p:nvSpPr>
        <p:spPr>
          <a:xfrm rot="10800000" flipV="1">
            <a:off x="4493895" y="4315460"/>
            <a:ext cx="2567305" cy="170815"/>
          </a:xfrm>
          <a:custGeom>
            <a:avLst/>
            <a:gdLst>
              <a:gd name="connsiteX0" fmla="*/ 0 w 578876"/>
              <a:gd name="connsiteY0" fmla="*/ 4648025 h 4648025"/>
              <a:gd name="connsiteX1" fmla="*/ 289438 w 578876"/>
              <a:gd name="connsiteY1" fmla="*/ 0 h 4648025"/>
              <a:gd name="connsiteX2" fmla="*/ 578876 w 578876"/>
              <a:gd name="connsiteY2" fmla="*/ 4648025 h 4648025"/>
              <a:gd name="connsiteX3" fmla="*/ 0 w 578876"/>
              <a:gd name="connsiteY3" fmla="*/ 4648025 h 4648025"/>
              <a:gd name="connsiteX0-1" fmla="*/ 0 w 578876"/>
              <a:gd name="connsiteY0-2" fmla="*/ 4648025 h 4648025"/>
              <a:gd name="connsiteX1-3" fmla="*/ 289438 w 578876"/>
              <a:gd name="connsiteY1-4" fmla="*/ 0 h 4648025"/>
              <a:gd name="connsiteX2-5" fmla="*/ 578876 w 578876"/>
              <a:gd name="connsiteY2-6" fmla="*/ 4648025 h 4648025"/>
              <a:gd name="connsiteX3-7" fmla="*/ 0 w 578876"/>
              <a:gd name="connsiteY3-8" fmla="*/ 4648025 h 4648025"/>
              <a:gd name="connsiteX0-9" fmla="*/ 0 w 578876"/>
              <a:gd name="connsiteY0-10" fmla="*/ 4648025 h 4648025"/>
              <a:gd name="connsiteX1-11" fmla="*/ 289438 w 578876"/>
              <a:gd name="connsiteY1-12" fmla="*/ 0 h 4648025"/>
              <a:gd name="connsiteX2-13" fmla="*/ 578876 w 578876"/>
              <a:gd name="connsiteY2-14" fmla="*/ 4648025 h 4648025"/>
              <a:gd name="connsiteX3-15" fmla="*/ 0 w 578876"/>
              <a:gd name="connsiteY3-16" fmla="*/ 4648025 h 4648025"/>
              <a:gd name="connsiteX0-17" fmla="*/ 0 w 578876"/>
              <a:gd name="connsiteY0-18" fmla="*/ 4648025 h 4648025"/>
              <a:gd name="connsiteX1-19" fmla="*/ 289438 w 578876"/>
              <a:gd name="connsiteY1-20" fmla="*/ 0 h 4648025"/>
              <a:gd name="connsiteX2-21" fmla="*/ 578876 w 578876"/>
              <a:gd name="connsiteY2-22" fmla="*/ 4648025 h 4648025"/>
              <a:gd name="connsiteX3-23" fmla="*/ 0 w 578876"/>
              <a:gd name="connsiteY3-24" fmla="*/ 4648025 h 4648025"/>
              <a:gd name="connsiteX0-25" fmla="*/ 0 w 578876"/>
              <a:gd name="connsiteY0-26" fmla="*/ 4648025 h 4648025"/>
              <a:gd name="connsiteX1-27" fmla="*/ 289438 w 578876"/>
              <a:gd name="connsiteY1-28" fmla="*/ 0 h 4648025"/>
              <a:gd name="connsiteX2-29" fmla="*/ 578876 w 578876"/>
              <a:gd name="connsiteY2-30" fmla="*/ 4648025 h 4648025"/>
              <a:gd name="connsiteX3-31" fmla="*/ 0 w 578876"/>
              <a:gd name="connsiteY3-32" fmla="*/ 4648025 h 4648025"/>
              <a:gd name="connsiteX0-33" fmla="*/ 0 w 578876"/>
              <a:gd name="connsiteY0-34" fmla="*/ 4648025 h 4648025"/>
              <a:gd name="connsiteX1-35" fmla="*/ 289438 w 578876"/>
              <a:gd name="connsiteY1-36" fmla="*/ 0 h 4648025"/>
              <a:gd name="connsiteX2-37" fmla="*/ 578876 w 578876"/>
              <a:gd name="connsiteY2-38" fmla="*/ 4648025 h 4648025"/>
              <a:gd name="connsiteX3-39" fmla="*/ 0 w 578876"/>
              <a:gd name="connsiteY3-40" fmla="*/ 4648025 h 4648025"/>
              <a:gd name="connsiteX0-41" fmla="*/ 0 w 578876"/>
              <a:gd name="connsiteY0-42" fmla="*/ 4648025 h 4648025"/>
              <a:gd name="connsiteX1-43" fmla="*/ 289438 w 578876"/>
              <a:gd name="connsiteY1-44" fmla="*/ 0 h 4648025"/>
              <a:gd name="connsiteX2-45" fmla="*/ 578876 w 578876"/>
              <a:gd name="connsiteY2-46" fmla="*/ 4648025 h 4648025"/>
              <a:gd name="connsiteX3-47" fmla="*/ 0 w 578876"/>
              <a:gd name="connsiteY3-48" fmla="*/ 4648025 h 4648025"/>
              <a:gd name="connsiteX0-49" fmla="*/ 0 w 578876"/>
              <a:gd name="connsiteY0-50" fmla="*/ 4648025 h 4648025"/>
              <a:gd name="connsiteX1-51" fmla="*/ 289438 w 578876"/>
              <a:gd name="connsiteY1-52" fmla="*/ 0 h 4648025"/>
              <a:gd name="connsiteX2-53" fmla="*/ 578876 w 578876"/>
              <a:gd name="connsiteY2-54" fmla="*/ 4648025 h 4648025"/>
              <a:gd name="connsiteX3-55" fmla="*/ 0 w 578876"/>
              <a:gd name="connsiteY3-56" fmla="*/ 4648025 h 4648025"/>
              <a:gd name="connsiteX0-57" fmla="*/ 0 w 578876"/>
              <a:gd name="connsiteY0-58" fmla="*/ 4648025 h 4648025"/>
              <a:gd name="connsiteX1-59" fmla="*/ 289438 w 578876"/>
              <a:gd name="connsiteY1-60" fmla="*/ 0 h 4648025"/>
              <a:gd name="connsiteX2-61" fmla="*/ 578876 w 578876"/>
              <a:gd name="connsiteY2-62" fmla="*/ 4648025 h 4648025"/>
              <a:gd name="connsiteX3-63" fmla="*/ 0 w 578876"/>
              <a:gd name="connsiteY3-64" fmla="*/ 4648025 h 4648025"/>
              <a:gd name="connsiteX0-65" fmla="*/ 0 w 578876"/>
              <a:gd name="connsiteY0-66" fmla="*/ 4648025 h 4648025"/>
              <a:gd name="connsiteX1-67" fmla="*/ 289438 w 578876"/>
              <a:gd name="connsiteY1-68" fmla="*/ 0 h 4648025"/>
              <a:gd name="connsiteX2-69" fmla="*/ 578876 w 578876"/>
              <a:gd name="connsiteY2-70" fmla="*/ 4648025 h 4648025"/>
              <a:gd name="connsiteX3-71" fmla="*/ 0 w 578876"/>
              <a:gd name="connsiteY3-72" fmla="*/ 4648025 h 4648025"/>
              <a:gd name="connsiteX0-73" fmla="*/ 0 w 578876"/>
              <a:gd name="connsiteY0-74" fmla="*/ 4648025 h 4648025"/>
              <a:gd name="connsiteX1-75" fmla="*/ 289438 w 578876"/>
              <a:gd name="connsiteY1-76" fmla="*/ 0 h 4648025"/>
              <a:gd name="connsiteX2-77" fmla="*/ 578876 w 578876"/>
              <a:gd name="connsiteY2-78" fmla="*/ 4648025 h 4648025"/>
              <a:gd name="connsiteX3-79" fmla="*/ 0 w 578876"/>
              <a:gd name="connsiteY3-80" fmla="*/ 4648025 h 4648025"/>
              <a:gd name="connsiteX0-81" fmla="*/ 0 w 578876"/>
              <a:gd name="connsiteY0-82" fmla="*/ 4648025 h 4648025"/>
              <a:gd name="connsiteX1-83" fmla="*/ 289438 w 578876"/>
              <a:gd name="connsiteY1-84" fmla="*/ 0 h 4648025"/>
              <a:gd name="connsiteX2-85" fmla="*/ 578876 w 578876"/>
              <a:gd name="connsiteY2-86" fmla="*/ 4648025 h 4648025"/>
              <a:gd name="connsiteX3-87" fmla="*/ 0 w 578876"/>
              <a:gd name="connsiteY3-88" fmla="*/ 4648025 h 4648025"/>
              <a:gd name="connsiteX0-89" fmla="*/ 0 w 578876"/>
              <a:gd name="connsiteY0-90" fmla="*/ 4648025 h 4648025"/>
              <a:gd name="connsiteX1-91" fmla="*/ 289438 w 578876"/>
              <a:gd name="connsiteY1-92" fmla="*/ 0 h 4648025"/>
              <a:gd name="connsiteX2-93" fmla="*/ 578876 w 578876"/>
              <a:gd name="connsiteY2-94" fmla="*/ 4648025 h 4648025"/>
              <a:gd name="connsiteX3-95" fmla="*/ 0 w 578876"/>
              <a:gd name="connsiteY3-96" fmla="*/ 4648025 h 4648025"/>
              <a:gd name="connsiteX0-97" fmla="*/ 0 w 578876"/>
              <a:gd name="connsiteY0-98" fmla="*/ 4648025 h 4648025"/>
              <a:gd name="connsiteX1-99" fmla="*/ 289438 w 578876"/>
              <a:gd name="connsiteY1-100" fmla="*/ 0 h 4648025"/>
              <a:gd name="connsiteX2-101" fmla="*/ 578876 w 578876"/>
              <a:gd name="connsiteY2-102" fmla="*/ 4648025 h 4648025"/>
              <a:gd name="connsiteX3-103" fmla="*/ 0 w 578876"/>
              <a:gd name="connsiteY3-104" fmla="*/ 4648025 h 4648025"/>
              <a:gd name="connsiteX0-105" fmla="*/ 0 w 578876"/>
              <a:gd name="connsiteY0-106" fmla="*/ 4648025 h 4648025"/>
              <a:gd name="connsiteX1-107" fmla="*/ 289438 w 578876"/>
              <a:gd name="connsiteY1-108" fmla="*/ 0 h 4648025"/>
              <a:gd name="connsiteX2-109" fmla="*/ 578876 w 578876"/>
              <a:gd name="connsiteY2-110" fmla="*/ 4648025 h 4648025"/>
              <a:gd name="connsiteX3-111" fmla="*/ 0 w 578876"/>
              <a:gd name="connsiteY3-112" fmla="*/ 4648025 h 4648025"/>
            </a:gdLst>
            <a:ahLst/>
            <a:cxnLst>
              <a:cxn ang="0">
                <a:pos x="connsiteX0-1" y="connsiteY0-2"/>
              </a:cxn>
              <a:cxn ang="0">
                <a:pos x="connsiteX1-3" y="connsiteY1-4"/>
              </a:cxn>
              <a:cxn ang="0">
                <a:pos x="connsiteX2-5" y="connsiteY2-6"/>
              </a:cxn>
              <a:cxn ang="0">
                <a:pos x="connsiteX3-7" y="connsiteY3-8"/>
              </a:cxn>
            </a:cxnLst>
            <a:rect l="l" t="t" r="r" b="b"/>
            <a:pathLst>
              <a:path w="578876" h="4648025">
                <a:moveTo>
                  <a:pt x="0" y="4648025"/>
                </a:moveTo>
                <a:cubicBezTo>
                  <a:pt x="162866" y="3047883"/>
                  <a:pt x="238853" y="1866842"/>
                  <a:pt x="289438" y="0"/>
                </a:cubicBezTo>
                <a:cubicBezTo>
                  <a:pt x="343197" y="1879542"/>
                  <a:pt x="403887" y="3035183"/>
                  <a:pt x="578876" y="4648025"/>
                </a:cubicBezTo>
                <a:lnTo>
                  <a:pt x="0" y="4648025"/>
                </a:lnTo>
                <a:close/>
              </a:path>
            </a:pathLst>
          </a:custGeom>
          <a:gradFill flip="none" rotWithShape="1">
            <a:gsLst>
              <a:gs pos="0">
                <a:srgbClr val="00A4FF">
                  <a:alpha val="0"/>
                </a:srgbClr>
              </a:gs>
              <a:gs pos="96842">
                <a:srgbClr val="00A4FF">
                  <a:alpha val="50000"/>
                </a:srgbClr>
              </a:gs>
            </a:gsLst>
            <a:lin ang="16200000" scaled="1"/>
            <a:tileRect/>
          </a:gradFill>
          <a:ln w="25400" cap="flat" cmpd="sng" algn="ctr">
            <a:noFill/>
            <a:prstDash val="solid"/>
          </a:ln>
          <a:effectLst/>
        </p:spPr>
        <p:txBody>
          <a:bodyPr rtlCol="0" anchor="ctr"/>
          <a:p>
            <a:pPr algn="ctr" defTabSz="1365885" fontAlgn="base">
              <a:spcBef>
                <a:spcPct val="0"/>
              </a:spcBef>
              <a:spcAft>
                <a:spcPct val="0"/>
              </a:spcAft>
              <a:defRPr/>
            </a:pPr>
            <a:endParaRPr lang="zh-CN" altLang="en-US" sz="3580" kern="0" dirty="0">
              <a:solidFill>
                <a:srgbClr val="0E2260"/>
              </a:solidFill>
              <a:latin typeface="微软雅黑" panose="020B0503020204020204" charset="-122"/>
              <a:ea typeface="微软雅黑" panose="020B0503020204020204" charset="-122"/>
              <a:cs typeface="微软雅黑" panose="020B0503020204020204" charset="-122"/>
              <a:sym typeface="+mn-lt"/>
            </a:endParaRPr>
          </a:p>
        </p:txBody>
      </p:sp>
      <p:sp>
        <p:nvSpPr>
          <p:cNvPr id="195" name="文本框 194"/>
          <p:cNvSpPr txBox="1"/>
          <p:nvPr/>
        </p:nvSpPr>
        <p:spPr>
          <a:xfrm>
            <a:off x="6542405" y="5290820"/>
            <a:ext cx="5339715" cy="1348105"/>
          </a:xfrm>
          <a:prstGeom prst="rect">
            <a:avLst/>
          </a:prstGeom>
          <a:noFill/>
        </p:spPr>
        <p:txBody>
          <a:bodyPr wrap="square" rtlCol="0" anchor="t">
            <a:noAutofit/>
          </a:bodyPr>
          <a:p>
            <a:pPr indent="0" algn="just" fontAlgn="auto">
              <a:lnSpc>
                <a:spcPct val="140000"/>
              </a:lnSpc>
              <a:spcBef>
                <a:spcPts val="0"/>
              </a:spcBef>
              <a:spcAft>
                <a:spcPts val="0"/>
              </a:spcAft>
              <a:buClrTx/>
              <a:buSzTx/>
              <a:buFont typeface="Wingdings" panose="05000000000000000000" charset="0"/>
              <a:buNone/>
            </a:pPr>
            <a:r>
              <a:rPr lang="zh-CN" altLang="en-US" sz="1400" dirty="0">
                <a:latin typeface="微软雅黑" panose="020B0503020204020204" charset="-122"/>
                <a:ea typeface="微软雅黑" panose="020B0503020204020204" charset="-122"/>
                <a:sym typeface="微软雅黑" panose="020B0503020204020204" charset="-122"/>
              </a:rPr>
              <a:t>基于聚智智能体平台，山东、陕西、北京公司以</a:t>
            </a:r>
            <a:r>
              <a:rPr lang="en-US" altLang="zh-CN" sz="1400" dirty="0">
                <a:latin typeface="微软雅黑" panose="020B0503020204020204" charset="-122"/>
                <a:ea typeface="微软雅黑" panose="020B0503020204020204" charset="-122"/>
                <a:sym typeface="微软雅黑" panose="020B0503020204020204" charset="-122"/>
              </a:rPr>
              <a:t>0</a:t>
            </a:r>
            <a:r>
              <a:rPr lang="zh-CN" altLang="en-US" sz="1400" dirty="0">
                <a:latin typeface="微软雅黑" panose="020B0503020204020204" charset="-122"/>
                <a:ea typeface="微软雅黑" panose="020B0503020204020204" charset="-122"/>
                <a:sym typeface="微软雅黑" panose="020B0503020204020204" charset="-122"/>
              </a:rPr>
              <a:t>代码</a:t>
            </a:r>
            <a:r>
              <a:rPr lang="en-US" altLang="zh-CN" sz="1400" dirty="0">
                <a:latin typeface="微软雅黑" panose="020B0503020204020204" charset="-122"/>
                <a:ea typeface="微软雅黑" panose="020B0503020204020204" charset="-122"/>
                <a:sym typeface="微软雅黑" panose="020B0503020204020204" charset="-122"/>
              </a:rPr>
              <a:t>/</a:t>
            </a:r>
            <a:r>
              <a:rPr lang="zh-CN" altLang="en-US" sz="1400" dirty="0">
                <a:latin typeface="微软雅黑" panose="020B0503020204020204" charset="-122"/>
                <a:ea typeface="微软雅黑" panose="020B0503020204020204" charset="-122"/>
                <a:sym typeface="微软雅黑" panose="020B0503020204020204" charset="-122"/>
              </a:rPr>
              <a:t>低代码方式高效搭建智能应用，涉及PC、</a:t>
            </a:r>
            <a:r>
              <a:rPr lang="en-US" altLang="zh-CN" sz="1400" dirty="0">
                <a:latin typeface="微软雅黑" panose="020B0503020204020204" charset="-122"/>
                <a:ea typeface="微软雅黑" panose="020B0503020204020204" charset="-122"/>
                <a:sym typeface="微软雅黑" panose="020B0503020204020204" charset="-122"/>
              </a:rPr>
              <a:t>APP</a:t>
            </a:r>
            <a:r>
              <a:rPr lang="zh-CN" altLang="en-US" sz="1400" dirty="0">
                <a:latin typeface="微软雅黑" panose="020B0503020204020204" charset="-122"/>
                <a:ea typeface="微软雅黑" panose="020B0503020204020204" charset="-122"/>
                <a:sym typeface="微软雅黑" panose="020B0503020204020204" charset="-122"/>
              </a:rPr>
              <a:t>多端系统，覆盖营销、客诉、运维等场景，智能应用</a:t>
            </a:r>
            <a:r>
              <a:rPr lang="zh-CN" altLang="en-US" sz="1400" dirty="0">
                <a:solidFill>
                  <a:srgbClr val="C00000"/>
                </a:solidFill>
                <a:latin typeface="微软雅黑" panose="020B0503020204020204" charset="-122"/>
                <a:ea typeface="微软雅黑" panose="020B0503020204020204" charset="-122"/>
                <a:sym typeface="微软雅黑" panose="020B0503020204020204" charset="-122"/>
              </a:rPr>
              <a:t>服务用户数超十万</a:t>
            </a:r>
            <a:r>
              <a:rPr lang="zh-CN" altLang="en-US" sz="1400" dirty="0">
                <a:latin typeface="微软雅黑" panose="020B0503020204020204" charset="-122"/>
                <a:ea typeface="微软雅黑" panose="020B0503020204020204" charset="-122"/>
                <a:sym typeface="微软雅黑" panose="020B0503020204020204" charset="-122"/>
              </a:rPr>
              <a:t>，</a:t>
            </a:r>
            <a:r>
              <a:rPr lang="zh-CN" altLang="en-US" sz="1400" dirty="0">
                <a:latin typeface="微软雅黑" panose="020B0503020204020204" charset="-122"/>
                <a:ea typeface="微软雅黑" panose="020B0503020204020204" charset="-122"/>
                <a:sym typeface="+mn-ea"/>
              </a:rPr>
              <a:t>一线人员工作效率</a:t>
            </a:r>
            <a:r>
              <a:rPr lang="zh-CN" altLang="en-US" sz="1400" dirty="0">
                <a:solidFill>
                  <a:srgbClr val="C00000"/>
                </a:solidFill>
                <a:latin typeface="微软雅黑" panose="020B0503020204020204" charset="-122"/>
                <a:ea typeface="微软雅黑" panose="020B0503020204020204" charset="-122"/>
                <a:sym typeface="+mn-ea"/>
              </a:rPr>
              <a:t>提升85%，月均调用量</a:t>
            </a:r>
            <a:r>
              <a:rPr lang="en-US" altLang="zh-CN" sz="1400" dirty="0">
                <a:solidFill>
                  <a:srgbClr val="C00000"/>
                </a:solidFill>
                <a:latin typeface="微软雅黑" panose="020B0503020204020204" charset="-122"/>
                <a:ea typeface="微软雅黑" panose="020B0503020204020204" charset="-122"/>
                <a:sym typeface="+mn-ea"/>
              </a:rPr>
              <a:t>3000+</a:t>
            </a:r>
            <a:r>
              <a:rPr lang="zh-CN" altLang="en-US" sz="1400" dirty="0">
                <a:solidFill>
                  <a:srgbClr val="C00000"/>
                </a:solidFill>
                <a:latin typeface="微软雅黑" panose="020B0503020204020204" charset="-122"/>
                <a:ea typeface="微软雅黑" panose="020B0503020204020204" charset="-122"/>
                <a:sym typeface="+mn-ea"/>
              </a:rPr>
              <a:t>。</a:t>
            </a:r>
            <a:endParaRPr lang="zh-CN" altLang="en-US" sz="1400" dirty="0">
              <a:solidFill>
                <a:srgbClr val="C00000"/>
              </a:solidFill>
              <a:latin typeface="微软雅黑" panose="020B0503020204020204" charset="-122"/>
              <a:ea typeface="微软雅黑" panose="020B0503020204020204" charset="-122"/>
              <a:sym typeface="+mn-ea"/>
            </a:endParaRPr>
          </a:p>
        </p:txBody>
      </p:sp>
      <p:pic>
        <p:nvPicPr>
          <p:cNvPr id="36" name="图形 270"/>
          <p:cNvPicPr>
            <a:picLocks noChangeAspect="1"/>
          </p:cNvPicPr>
          <p:nvPr>
            <p:custDataLst>
              <p:tags r:id="rId21"/>
            </p:custDataLst>
          </p:nvPr>
        </p:nvPicPr>
        <p:blipFill>
          <a:blip r:embed="rId22"/>
          <a:stretch>
            <a:fillRect/>
          </a:stretch>
        </p:blipFill>
        <p:spPr>
          <a:xfrm>
            <a:off x="9586278" y="2000885"/>
            <a:ext cx="2182495" cy="3261995"/>
          </a:xfrm>
          <a:prstGeom prst="rect">
            <a:avLst/>
          </a:prstGeom>
        </p:spPr>
      </p:pic>
      <p:sp>
        <p:nvSpPr>
          <p:cNvPr id="220" name="文本框 219"/>
          <p:cNvSpPr txBox="1"/>
          <p:nvPr>
            <p:custDataLst>
              <p:tags r:id="rId23"/>
            </p:custDataLst>
          </p:nvPr>
        </p:nvSpPr>
        <p:spPr>
          <a:xfrm>
            <a:off x="9486900" y="2388870"/>
            <a:ext cx="2381250" cy="525780"/>
          </a:xfrm>
          <a:prstGeom prst="rect">
            <a:avLst/>
          </a:prstGeom>
          <a:noFill/>
        </p:spPr>
        <p:txBody>
          <a:bodyPr wrap="square" rtlCol="0">
            <a:noAutofit/>
          </a:bodyPr>
          <a:p>
            <a:pPr indent="0" algn="ctr" fontAlgn="auto">
              <a:lnSpc>
                <a:spcPct val="120000"/>
              </a:lnSpc>
            </a:pP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rPr>
              <a:t>1</a:t>
            </a:r>
            <a:r>
              <a:rPr lang="zh-CN" altLang="en-US" sz="1400" b="1" dirty="0">
                <a:solidFill>
                  <a:srgbClr val="C00000"/>
                </a:solidFill>
                <a:latin typeface="微软雅黑" panose="020B0503020204020204" charset="-122"/>
                <a:ea typeface="微软雅黑" panose="020B0503020204020204" charset="-122"/>
                <a:cs typeface="微软雅黑" panose="020B0503020204020204" charset="-122"/>
              </a:rPr>
              <a:t>句话</a:t>
            </a:r>
            <a:endParaRPr lang="zh-CN" altLang="en-US" sz="1400" b="1" dirty="0">
              <a:solidFill>
                <a:srgbClr val="C00000"/>
              </a:solidFill>
              <a:latin typeface="微软雅黑" panose="020B0503020204020204" charset="-122"/>
              <a:ea typeface="微软雅黑" panose="020B0503020204020204" charset="-122"/>
              <a:cs typeface="微软雅黑" panose="020B0503020204020204" charset="-122"/>
            </a:endParaRPr>
          </a:p>
          <a:p>
            <a:pPr indent="0" algn="ctr" fontAlgn="auto">
              <a:lnSpc>
                <a:spcPct val="120000"/>
              </a:lnSpc>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生成智能体</a:t>
            </a:r>
            <a:endParaRPr lang="zh-CN" altLang="en-US" sz="1400" b="1" dirty="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328" name="textbox 328"/>
          <p:cNvSpPr/>
          <p:nvPr/>
        </p:nvSpPr>
        <p:spPr>
          <a:xfrm>
            <a:off x="9909175" y="3042920"/>
            <a:ext cx="1536700" cy="1005840"/>
          </a:xfrm>
          <a:prstGeom prst="rect">
            <a:avLst/>
          </a:prstGeom>
          <a:noFill/>
          <a:ln w="0" cap="flat">
            <a:noFill/>
            <a:prstDash val="solid"/>
            <a:miter lim="0"/>
          </a:ln>
        </p:spPr>
        <p:txBody>
          <a:bodyPr vert="horz" wrap="square" lIns="0" tIns="0" rIns="0" bIns="0"/>
          <a:p>
            <a:pPr algn="ctr" rtl="0">
              <a:lnSpc>
                <a:spcPct val="120000"/>
              </a:lnSpc>
              <a:buClrTx/>
              <a:buSzTx/>
              <a:buFontTx/>
            </a:pPr>
            <a:endParaRPr lang="en-US" altLang="zh-CN" sz="1400" b="1" dirty="0">
              <a:solidFill>
                <a:srgbClr val="C00000"/>
              </a:solidFill>
              <a:latin typeface="微软雅黑" panose="020B0503020204020204" charset="-122"/>
              <a:ea typeface="微软雅黑" panose="020B0503020204020204" charset="-122"/>
              <a:cs typeface="微软雅黑" panose="020B0503020204020204" charset="-122"/>
            </a:endParaRPr>
          </a:p>
          <a:p>
            <a:pPr algn="ctr" rtl="0">
              <a:lnSpc>
                <a:spcPct val="120000"/>
              </a:lnSpc>
              <a:buClrTx/>
              <a:buSzTx/>
              <a:buFontTx/>
            </a:pP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rPr>
              <a:t>0代码/</a:t>
            </a:r>
            <a:r>
              <a:rPr lang="zh-CN" altLang="en-US" sz="1400" b="1" dirty="0">
                <a:solidFill>
                  <a:srgbClr val="C00000"/>
                </a:solidFill>
                <a:latin typeface="微软雅黑" panose="020B0503020204020204" charset="-122"/>
                <a:ea typeface="微软雅黑" panose="020B0503020204020204" charset="-122"/>
                <a:cs typeface="微软雅黑" panose="020B0503020204020204" charset="-122"/>
              </a:rPr>
              <a:t>低代码</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endParaRPr>
          </a:p>
          <a:p>
            <a:pPr algn="ctr" rtl="0">
              <a:lnSpc>
                <a:spcPct val="120000"/>
              </a:lnSpc>
              <a:buClrTx/>
              <a:buSzTx/>
              <a:buFontTx/>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开发</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222" name="textbox 328"/>
          <p:cNvSpPr/>
          <p:nvPr/>
        </p:nvSpPr>
        <p:spPr>
          <a:xfrm>
            <a:off x="9909175" y="4014470"/>
            <a:ext cx="1536700" cy="1005840"/>
          </a:xfrm>
          <a:prstGeom prst="rect">
            <a:avLst/>
          </a:prstGeom>
          <a:noFill/>
          <a:ln w="0" cap="flat">
            <a:noFill/>
            <a:prstDash val="solid"/>
            <a:miter lim="0"/>
          </a:ln>
        </p:spPr>
        <p:txBody>
          <a:bodyPr vert="horz" wrap="square" lIns="0" tIns="0" rIns="0" bIns="0"/>
          <a:p>
            <a:pPr algn="ctr" rtl="0">
              <a:lnSpc>
                <a:spcPct val="120000"/>
              </a:lnSpc>
              <a:buClrTx/>
              <a:buSzTx/>
              <a:buFontTx/>
            </a:pPr>
            <a:endParaRPr lang="en-US" altLang="zh-CN" sz="1400" b="1" dirty="0">
              <a:solidFill>
                <a:srgbClr val="C00000"/>
              </a:solidFill>
              <a:latin typeface="微软雅黑" panose="020B0503020204020204" charset="-122"/>
              <a:ea typeface="微软雅黑" panose="020B0503020204020204" charset="-122"/>
              <a:cs typeface="微软雅黑" panose="020B0503020204020204" charset="-122"/>
            </a:endParaRPr>
          </a:p>
          <a:p>
            <a:pPr algn="ctr" rtl="0">
              <a:lnSpc>
                <a:spcPct val="120000"/>
              </a:lnSpc>
              <a:buClrTx/>
              <a:buSzTx/>
              <a:buFontTx/>
            </a:pP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rPr>
              <a:t>30</a:t>
            </a:r>
            <a:r>
              <a:rPr lang="zh-CN" altLang="en-US" sz="1400" b="1" dirty="0">
                <a:solidFill>
                  <a:srgbClr val="C00000"/>
                </a:solidFill>
                <a:latin typeface="微软雅黑" panose="020B0503020204020204" charset="-122"/>
                <a:ea typeface="微软雅黑" panose="020B0503020204020204" charset="-122"/>
                <a:cs typeface="微软雅黑" panose="020B0503020204020204" charset="-122"/>
              </a:rPr>
              <a:t>秒</a:t>
            </a:r>
            <a:endParaRPr lang="en-US" altLang="zh-CN" sz="1400" b="1" dirty="0">
              <a:solidFill>
                <a:srgbClr val="C00000"/>
              </a:solidFill>
              <a:latin typeface="微软雅黑" panose="020B0503020204020204" charset="-122"/>
              <a:ea typeface="微软雅黑" panose="020B0503020204020204" charset="-122"/>
              <a:cs typeface="微软雅黑" panose="020B0503020204020204" charset="-122"/>
            </a:endParaRPr>
          </a:p>
          <a:p>
            <a:pPr algn="ctr" rtl="0">
              <a:lnSpc>
                <a:spcPct val="120000"/>
              </a:lnSpc>
              <a:spcBef>
                <a:spcPts val="85"/>
              </a:spcBef>
              <a:buClrTx/>
              <a:buSzTx/>
              <a:buFontTx/>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能力接入</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custDataLst>
              <p:tags r:id="rId24"/>
            </p:custDataLst>
          </p:nvPr>
        </p:nvSpPr>
        <p:spPr>
          <a:xfrm>
            <a:off x="567849" y="2112010"/>
            <a:ext cx="2308860" cy="894080"/>
          </a:xfrm>
          <a:prstGeom prst="rect">
            <a:avLst/>
          </a:prstGeom>
          <a:noFill/>
        </p:spPr>
        <p:txBody>
          <a:bodyPr wrap="square" rtlCol="0">
            <a:spAutoFit/>
          </a:bodyPr>
          <a:p>
            <a:pPr algn="ctr">
              <a:lnSpc>
                <a:spcPct val="150000"/>
              </a:lnSpc>
            </a:pPr>
            <a:r>
              <a:rPr lang="en-US" altLang="zh-CN" sz="1400" b="1" dirty="0">
                <a:solidFill>
                  <a:schemeClr val="accent5"/>
                </a:solidFill>
                <a:latin typeface="微软雅黑" panose="020B0503020204020204" charset="-122"/>
                <a:ea typeface="微软雅黑" panose="020B0503020204020204" charset="-122"/>
                <a:cs typeface="微软雅黑" panose="020B0503020204020204" charset="-122"/>
                <a:sym typeface="+mn-ea"/>
              </a:rPr>
              <a:t>AI</a:t>
            </a:r>
            <a:r>
              <a:rPr lang="zh-CN" sz="1400" b="1" dirty="0">
                <a:solidFill>
                  <a:schemeClr val="accent5"/>
                </a:solidFill>
                <a:latin typeface="微软雅黑" panose="020B0503020204020204" charset="-122"/>
                <a:ea typeface="微软雅黑" panose="020B0503020204020204" charset="-122"/>
                <a:cs typeface="微软雅黑" panose="020B0503020204020204" charset="-122"/>
                <a:sym typeface="+mn-ea"/>
              </a:rPr>
              <a:t>场景落地周期长</a:t>
            </a:r>
            <a:endParaRPr lang="zh-CN" sz="14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algn="ctr">
              <a:lnSpc>
                <a:spcPct val="150000"/>
              </a:lnSpc>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高度依赖专业技术人员</a:t>
            </a:r>
            <a:endParaRPr lang="zh-CN" altLang="en-US" sz="1200"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algn="ctr">
              <a:lnSpc>
                <a:spcPct val="110000"/>
              </a:lnSpc>
            </a:pPr>
            <a:r>
              <a:rPr lang="zh-CN" altLang="en-US" sz="1200"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耗时易出错</a:t>
            </a:r>
            <a:endParaRPr lang="zh-CN" altLang="en-US" sz="1200"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31" name="文本框 30"/>
          <p:cNvSpPr txBox="1"/>
          <p:nvPr>
            <p:custDataLst>
              <p:tags r:id="rId25"/>
            </p:custDataLst>
          </p:nvPr>
        </p:nvSpPr>
        <p:spPr>
          <a:xfrm>
            <a:off x="568801" y="4237990"/>
            <a:ext cx="2306955" cy="856615"/>
          </a:xfrm>
          <a:prstGeom prst="rect">
            <a:avLst/>
          </a:prstGeom>
          <a:noFill/>
        </p:spPr>
        <p:txBody>
          <a:bodyPr wrap="square" rtlCol="0">
            <a:spAutoFit/>
          </a:bodyPr>
          <a:p>
            <a:pPr algn="ctr">
              <a:lnSpc>
                <a:spcPct val="150000"/>
              </a:lnSpc>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多智能体协同能力缺乏</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endParaRPr>
          </a:p>
          <a:p>
            <a:pPr algn="ctr">
              <a:lnSpc>
                <a:spcPct val="120000"/>
              </a:lnSpc>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单一智能体</a:t>
            </a:r>
            <a:r>
              <a:rPr lang="zh-CN" altLang="en-US" sz="1200" dirty="0">
                <a:solidFill>
                  <a:srgbClr val="C00000"/>
                </a:solidFill>
                <a:latin typeface="微软雅黑" panose="020B0503020204020204" charset="-122"/>
                <a:ea typeface="微软雅黑" panose="020B0503020204020204" charset="-122"/>
                <a:cs typeface="微软雅黑" panose="020B0503020204020204" charset="-122"/>
              </a:rPr>
              <a:t>无法处理</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跨领域跨系统复杂协同问题</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custDataLst>
              <p:tags r:id="rId26"/>
            </p:custDataLst>
          </p:nvPr>
        </p:nvSpPr>
        <p:spPr>
          <a:xfrm>
            <a:off x="558324" y="3179445"/>
            <a:ext cx="2327910" cy="912495"/>
          </a:xfrm>
          <a:prstGeom prst="rect">
            <a:avLst/>
          </a:prstGeom>
          <a:noFill/>
        </p:spPr>
        <p:txBody>
          <a:bodyPr wrap="square" rtlCol="0">
            <a:spAutoFit/>
          </a:bodyPr>
          <a:p>
            <a:pPr algn="ctr">
              <a:lnSpc>
                <a:spcPct val="150000"/>
              </a:lnSpc>
            </a:pPr>
            <a:r>
              <a:rPr lang="zh-CN" altLang="en-US" sz="1400" b="1" dirty="0">
                <a:solidFill>
                  <a:schemeClr val="accent5"/>
                </a:solidFill>
                <a:latin typeface="微软雅黑" panose="020B0503020204020204" charset="-122"/>
                <a:ea typeface="微软雅黑" panose="020B0503020204020204" charset="-122"/>
              </a:rPr>
              <a:t>成本难以控制</a:t>
            </a:r>
            <a:endParaRPr lang="zh-CN" altLang="en-US" sz="1400" b="1" dirty="0">
              <a:solidFill>
                <a:schemeClr val="accent5"/>
              </a:solidFill>
              <a:latin typeface="微软雅黑" panose="020B0503020204020204" charset="-122"/>
              <a:ea typeface="微软雅黑" panose="020B0503020204020204" charset="-122"/>
            </a:endParaRPr>
          </a:p>
          <a:p>
            <a:pPr algn="ctr">
              <a:lnSpc>
                <a:spcPct val="150000"/>
              </a:lnSpc>
              <a:buClrTx/>
              <a:buSzTx/>
              <a:buFontTx/>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重复构建相似智能体</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algn="ctr">
              <a:lnSpc>
                <a:spcPct val="120000"/>
              </a:lnSpc>
              <a:buClrTx/>
              <a:buSzTx/>
              <a:buFontTx/>
            </a:pPr>
            <a:r>
              <a:rPr lang="zh-CN" altLang="en-US" sz="1200"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能力无法快速共享复用</a:t>
            </a:r>
            <a:endParaRPr lang="zh-CN" altLang="en-US" sz="1200"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cxnSp>
        <p:nvCxnSpPr>
          <p:cNvPr id="24" name="直接连接符 23"/>
          <p:cNvCxnSpPr/>
          <p:nvPr/>
        </p:nvCxnSpPr>
        <p:spPr>
          <a:xfrm flipV="1">
            <a:off x="1070452" y="3141980"/>
            <a:ext cx="1303655"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1070452" y="4192905"/>
            <a:ext cx="1303655" cy="952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对角圆角矩形 6"/>
          <p:cNvSpPr/>
          <p:nvPr/>
        </p:nvSpPr>
        <p:spPr>
          <a:xfrm>
            <a:off x="4235306" y="3637152"/>
            <a:ext cx="5942965" cy="431800"/>
          </a:xfrm>
          <a:prstGeom prst="round2DiagRect">
            <a:avLst>
              <a:gd name="adj1" fmla="val 45975"/>
              <a:gd name="adj2" fmla="val 0"/>
            </a:avLst>
          </a:prstGeom>
          <a:noFill/>
          <a:ln>
            <a:noFill/>
          </a:ln>
          <a:extLst>
            <a:ext uri="{909E8E84-426E-40DD-AFC4-6F175D3DCCD1}">
              <a14:hiddenFill xmlns:a14="http://schemas.microsoft.com/office/drawing/2010/main">
                <a:solidFill>
                  <a:schemeClr val="bg1">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indent="-342900" algn="ctr">
              <a:buFont typeface="Arial" panose="020B0604020202020204" pitchFamily="34" charset="0"/>
              <a:buChar char="•"/>
            </a:pPr>
            <a:r>
              <a:rPr lang="en-US" sz="2200" dirty="0">
                <a:solidFill>
                  <a:srgbClr val="BFBFBF"/>
                </a:solidFill>
                <a:latin typeface="微软雅黑" panose="020B0503020204020204" charset="-122"/>
                <a:ea typeface="微软雅黑" panose="020B0503020204020204" charset="-122"/>
                <a:cs typeface="微软雅黑" panose="020B0503020204020204" charset="-122"/>
              </a:rPr>
              <a:t>AI+</a:t>
            </a:r>
            <a:r>
              <a:rPr lang="zh-CN" altLang="en-US" sz="2200" dirty="0">
                <a:solidFill>
                  <a:srgbClr val="BFBFBF"/>
                </a:solidFill>
                <a:latin typeface="微软雅黑" panose="020B0503020204020204" charset="-122"/>
                <a:ea typeface="微软雅黑" panose="020B0503020204020204" charset="-122"/>
                <a:cs typeface="微软雅黑" panose="020B0503020204020204" charset="-122"/>
              </a:rPr>
              <a:t>应用</a:t>
            </a:r>
            <a:endParaRPr lang="zh-CN" altLang="en-US" sz="2200" dirty="0">
              <a:solidFill>
                <a:srgbClr val="BFBFBF"/>
              </a:solidFill>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custDataLst>
              <p:tags r:id="rId1"/>
            </p:custDataLst>
          </p:nvPr>
        </p:nvGrpSpPr>
        <p:grpSpPr>
          <a:xfrm>
            <a:off x="3813983" y="1600707"/>
            <a:ext cx="6216650" cy="692150"/>
            <a:chOff x="3835400" y="1250315"/>
            <a:chExt cx="6216650" cy="692150"/>
          </a:xfrm>
        </p:grpSpPr>
        <p:sp>
          <p:nvSpPr>
            <p:cNvPr id="4" name="对角圆角矩形 3"/>
            <p:cNvSpPr/>
            <p:nvPr>
              <p:custDataLst>
                <p:tags r:id="rId2"/>
              </p:custDataLst>
            </p:nvPr>
          </p:nvSpPr>
          <p:spPr>
            <a:xfrm>
              <a:off x="4109085" y="1389380"/>
              <a:ext cx="5942965" cy="553085"/>
            </a:xfrm>
            <a:prstGeom prst="round2DiagRect">
              <a:avLst>
                <a:gd name="adj1" fmla="val 45975"/>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charset="-122"/>
                  <a:ea typeface="微软雅黑" panose="020B0503020204020204" charset="-122"/>
                  <a:cs typeface="微软雅黑" panose="020B0503020204020204" charset="-122"/>
                </a:rPr>
                <a:t>政策背景</a:t>
              </a:r>
              <a:endParaRPr lang="zh-CN" altLang="en-US" sz="2200" b="1" dirty="0">
                <a:latin typeface="微软雅黑" panose="020B0503020204020204" charset="-122"/>
                <a:ea typeface="微软雅黑" panose="020B0503020204020204" charset="-122"/>
                <a:cs typeface="微软雅黑" panose="020B0503020204020204" charset="-122"/>
              </a:endParaRPr>
            </a:p>
          </p:txBody>
        </p:sp>
        <p:sp>
          <p:nvSpPr>
            <p:cNvPr id="5" name="圆角矩形 4"/>
            <p:cNvSpPr/>
            <p:nvPr>
              <p:custDataLst>
                <p:tags r:id="rId3"/>
              </p:custDataLst>
            </p:nvPr>
          </p:nvSpPr>
          <p:spPr>
            <a:xfrm rot="18900000">
              <a:off x="3835400" y="1250315"/>
              <a:ext cx="643255" cy="643255"/>
            </a:xfrm>
            <a:prstGeom prst="roundRect">
              <a:avLst>
                <a:gd name="adj" fmla="val 25022"/>
              </a:avLst>
            </a:prstGeom>
            <a:solidFill>
              <a:srgbClr val="0070C0"/>
            </a:solidFill>
            <a:ln w="25400">
              <a:solidFill>
                <a:srgbClr val="F1F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55" name="文本框 54"/>
            <p:cNvSpPr txBox="1"/>
            <p:nvPr>
              <p:custDataLst>
                <p:tags r:id="rId4"/>
              </p:custDataLst>
            </p:nvPr>
          </p:nvSpPr>
          <p:spPr>
            <a:xfrm>
              <a:off x="3959860" y="1295400"/>
              <a:ext cx="394970" cy="553085"/>
            </a:xfrm>
            <a:prstGeom prst="rect">
              <a:avLst/>
            </a:prstGeom>
            <a:noFill/>
          </p:spPr>
          <p:txBody>
            <a:bodyPr wrap="none" rtlCol="0">
              <a:spAutoFit/>
            </a:bodyPr>
            <a:lstStyle/>
            <a:p>
              <a:r>
                <a:rPr lang="en-US" altLang="zh-CN" sz="3000" b="1">
                  <a:solidFill>
                    <a:schemeClr val="bg1"/>
                  </a:solidFill>
                  <a:latin typeface="微软雅黑" panose="020B0503020204020204" charset="-122"/>
                  <a:cs typeface="微软雅黑" panose="020B0503020204020204" charset="-122"/>
                </a:rPr>
                <a:t>1</a:t>
              </a:r>
              <a:endParaRPr lang="en-US" altLang="zh-CN" sz="3000" b="1">
                <a:solidFill>
                  <a:schemeClr val="bg1"/>
                </a:solidFill>
                <a:latin typeface="微软雅黑" panose="020B0503020204020204" charset="-122"/>
                <a:cs typeface="微软雅黑" panose="020B0503020204020204" charset="-122"/>
              </a:endParaRPr>
            </a:p>
          </p:txBody>
        </p:sp>
      </p:grpSp>
      <p:grpSp>
        <p:nvGrpSpPr>
          <p:cNvPr id="6" name="组合 5"/>
          <p:cNvGrpSpPr/>
          <p:nvPr>
            <p:custDataLst>
              <p:tags r:id="rId5"/>
            </p:custDataLst>
          </p:nvPr>
        </p:nvGrpSpPr>
        <p:grpSpPr>
          <a:xfrm>
            <a:off x="3814301" y="2961512"/>
            <a:ext cx="6216015" cy="702945"/>
            <a:chOff x="3836035" y="3839210"/>
            <a:chExt cx="6216015" cy="702945"/>
          </a:xfrm>
        </p:grpSpPr>
        <p:sp>
          <p:nvSpPr>
            <p:cNvPr id="10" name="对角圆角矩形 9"/>
            <p:cNvSpPr/>
            <p:nvPr>
              <p:custDataLst>
                <p:tags r:id="rId6"/>
              </p:custDataLst>
            </p:nvPr>
          </p:nvSpPr>
          <p:spPr>
            <a:xfrm>
              <a:off x="4109085" y="3989070"/>
              <a:ext cx="5942965" cy="553085"/>
            </a:xfrm>
            <a:prstGeom prst="round2DiagRect">
              <a:avLst>
                <a:gd name="adj1" fmla="val 45975"/>
                <a:gd name="adj2" fmla="val 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200" b="1" dirty="0">
                  <a:latin typeface="微软雅黑" panose="020B0503020204020204" charset="-122"/>
                  <a:ea typeface="微软雅黑" panose="020B0503020204020204" charset="-122"/>
                  <a:cs typeface="微软雅黑" panose="020B0503020204020204" charset="-122"/>
                </a:rPr>
                <a:t>AI</a:t>
              </a:r>
              <a:r>
                <a:rPr lang="zh-CN" altLang="en-US" sz="2200" b="1" dirty="0">
                  <a:latin typeface="微软雅黑" panose="020B0503020204020204" charset="-122"/>
                  <a:ea typeface="微软雅黑" panose="020B0503020204020204" charset="-122"/>
                  <a:cs typeface="微软雅黑" panose="020B0503020204020204" charset="-122"/>
                </a:rPr>
                <a:t>数智化</a:t>
              </a:r>
              <a:r>
                <a:rPr lang="zh-CN" altLang="en-US" sz="2200" b="1" dirty="0">
                  <a:latin typeface="微软雅黑" panose="020B0503020204020204" charset="-122"/>
                  <a:ea typeface="微软雅黑" panose="020B0503020204020204" charset="-122"/>
                  <a:cs typeface="微软雅黑" panose="020B0503020204020204" charset="-122"/>
                </a:rPr>
                <a:t>产品</a:t>
              </a:r>
              <a:endParaRPr lang="zh-CN" altLang="en-US" sz="2200" b="1" dirty="0">
                <a:latin typeface="微软雅黑" panose="020B0503020204020204" charset="-122"/>
                <a:ea typeface="微软雅黑" panose="020B0503020204020204" charset="-122"/>
                <a:cs typeface="微软雅黑" panose="020B0503020204020204" charset="-122"/>
              </a:endParaRPr>
            </a:p>
          </p:txBody>
        </p:sp>
        <p:sp>
          <p:nvSpPr>
            <p:cNvPr id="11" name="圆角矩形 10"/>
            <p:cNvSpPr/>
            <p:nvPr>
              <p:custDataLst>
                <p:tags r:id="rId7"/>
              </p:custDataLst>
            </p:nvPr>
          </p:nvSpPr>
          <p:spPr>
            <a:xfrm rot="18900000">
              <a:off x="3836035" y="3839210"/>
              <a:ext cx="643255" cy="643255"/>
            </a:xfrm>
            <a:prstGeom prst="roundRect">
              <a:avLst>
                <a:gd name="adj" fmla="val 25022"/>
              </a:avLst>
            </a:prstGeom>
            <a:solidFill>
              <a:srgbClr val="BFBFBF"/>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charset="-122"/>
              </a:endParaRPr>
            </a:p>
          </p:txBody>
        </p:sp>
        <p:sp>
          <p:nvSpPr>
            <p:cNvPr id="12" name="文本框 11"/>
            <p:cNvSpPr txBox="1"/>
            <p:nvPr>
              <p:custDataLst>
                <p:tags r:id="rId8"/>
              </p:custDataLst>
            </p:nvPr>
          </p:nvSpPr>
          <p:spPr>
            <a:xfrm>
              <a:off x="3959860" y="3884295"/>
              <a:ext cx="394970" cy="553085"/>
            </a:xfrm>
            <a:prstGeom prst="rect">
              <a:avLst/>
            </a:prstGeom>
            <a:noFill/>
          </p:spPr>
          <p:txBody>
            <a:bodyPr wrap="none" rtlCol="0">
              <a:spAutoFit/>
            </a:bodyPr>
            <a:p>
              <a:r>
                <a:rPr lang="en-US" altLang="zh-CN" sz="3000" b="1">
                  <a:solidFill>
                    <a:schemeClr val="bg1"/>
                  </a:solidFill>
                  <a:latin typeface="微软雅黑" panose="020B0503020204020204" charset="-122"/>
                  <a:cs typeface="微软雅黑" panose="020B0503020204020204" charset="-122"/>
                </a:rPr>
                <a:t>2</a:t>
              </a:r>
              <a:endParaRPr lang="en-US" altLang="zh-CN" sz="3000" b="1">
                <a:solidFill>
                  <a:schemeClr val="bg1"/>
                </a:solidFill>
                <a:latin typeface="微软雅黑" panose="020B0503020204020204" charset="-122"/>
                <a:cs typeface="微软雅黑" panose="020B0503020204020204" charset="-122"/>
              </a:endParaRPr>
            </a:p>
          </p:txBody>
        </p:sp>
      </p:grpSp>
      <p:sp>
        <p:nvSpPr>
          <p:cNvPr id="8" name="对角圆角矩形 7"/>
          <p:cNvSpPr/>
          <p:nvPr/>
        </p:nvSpPr>
        <p:spPr>
          <a:xfrm>
            <a:off x="4235306" y="4051172"/>
            <a:ext cx="5942965" cy="431800"/>
          </a:xfrm>
          <a:prstGeom prst="round2DiagRect">
            <a:avLst>
              <a:gd name="adj1" fmla="val 45975"/>
              <a:gd name="adj2" fmla="val 0"/>
            </a:avLst>
          </a:prstGeom>
          <a:noFill/>
          <a:ln>
            <a:noFill/>
          </a:ln>
          <a:extLst>
            <a:ext uri="{909E8E84-426E-40DD-AFC4-6F175D3DCCD1}">
              <a14:hiddenFill xmlns:a14="http://schemas.microsoft.com/office/drawing/2010/main">
                <a:solidFill>
                  <a:schemeClr val="bg1">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indent="-342900" algn="ctr">
              <a:buFont typeface="Arial" panose="020B0604020202020204" pitchFamily="34" charset="0"/>
              <a:buChar char="•"/>
            </a:pPr>
            <a:r>
              <a:rPr lang="en-US" sz="2200" dirty="0">
                <a:solidFill>
                  <a:srgbClr val="BFBFBF"/>
                </a:solidFill>
                <a:latin typeface="微软雅黑" panose="020B0503020204020204" charset="-122"/>
                <a:ea typeface="微软雅黑" panose="020B0503020204020204" charset="-122"/>
                <a:cs typeface="微软雅黑" panose="020B0503020204020204" charset="-122"/>
              </a:rPr>
              <a:t>AI+</a:t>
            </a:r>
            <a:r>
              <a:rPr lang="zh-CN" altLang="en-US" sz="2200" dirty="0">
                <a:solidFill>
                  <a:srgbClr val="BFBFBF"/>
                </a:solidFill>
                <a:latin typeface="微软雅黑" panose="020B0503020204020204" charset="-122"/>
                <a:ea typeface="微软雅黑" panose="020B0503020204020204" charset="-122"/>
                <a:cs typeface="微软雅黑" panose="020B0503020204020204" charset="-122"/>
              </a:rPr>
              <a:t>平台</a:t>
            </a:r>
            <a:endParaRPr lang="zh-CN" altLang="en-US" sz="2200" dirty="0">
              <a:solidFill>
                <a:srgbClr val="BFBFBF"/>
              </a:solidFill>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custDataLst>
              <p:tags r:id="rId9"/>
            </p:custDataLst>
          </p:nvPr>
        </p:nvGrpSpPr>
        <p:grpSpPr>
          <a:xfrm>
            <a:off x="3814301" y="4333112"/>
            <a:ext cx="6216015" cy="702945"/>
            <a:chOff x="3836035" y="3839210"/>
            <a:chExt cx="6216015" cy="702945"/>
          </a:xfrm>
        </p:grpSpPr>
        <p:sp>
          <p:nvSpPr>
            <p:cNvPr id="9" name="对角圆角矩形 8"/>
            <p:cNvSpPr/>
            <p:nvPr>
              <p:custDataLst>
                <p:tags r:id="rId10"/>
              </p:custDataLst>
            </p:nvPr>
          </p:nvSpPr>
          <p:spPr>
            <a:xfrm>
              <a:off x="4109085" y="3989070"/>
              <a:ext cx="5942965" cy="553085"/>
            </a:xfrm>
            <a:prstGeom prst="round2DiagRect">
              <a:avLst>
                <a:gd name="adj1" fmla="val 45975"/>
                <a:gd name="adj2" fmla="val 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200" b="1" dirty="0">
                  <a:latin typeface="微软雅黑" panose="020B0503020204020204" charset="-122"/>
                  <a:ea typeface="微软雅黑" panose="020B0503020204020204" charset="-122"/>
                  <a:cs typeface="微软雅黑" panose="020B0503020204020204" charset="-122"/>
                </a:rPr>
                <a:t>产品共拓</a:t>
              </a:r>
              <a:endParaRPr lang="zh-CN" altLang="en-US" sz="2200" b="1" dirty="0">
                <a:latin typeface="微软雅黑" panose="020B0503020204020204" charset="-122"/>
                <a:ea typeface="微软雅黑" panose="020B0503020204020204" charset="-122"/>
                <a:cs typeface="微软雅黑" panose="020B0503020204020204" charset="-122"/>
              </a:endParaRPr>
            </a:p>
          </p:txBody>
        </p:sp>
        <p:sp>
          <p:nvSpPr>
            <p:cNvPr id="13" name="圆角矩形 12"/>
            <p:cNvSpPr/>
            <p:nvPr>
              <p:custDataLst>
                <p:tags r:id="rId11"/>
              </p:custDataLst>
            </p:nvPr>
          </p:nvSpPr>
          <p:spPr>
            <a:xfrm rot="18900000">
              <a:off x="3836035" y="3839210"/>
              <a:ext cx="643255" cy="643255"/>
            </a:xfrm>
            <a:prstGeom prst="roundRect">
              <a:avLst>
                <a:gd name="adj" fmla="val 25022"/>
              </a:avLst>
            </a:prstGeom>
            <a:solidFill>
              <a:srgbClr val="BFBFBF"/>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charset="-122"/>
              </a:endParaRPr>
            </a:p>
          </p:txBody>
        </p:sp>
        <p:sp>
          <p:nvSpPr>
            <p:cNvPr id="14" name="文本框 13"/>
            <p:cNvSpPr txBox="1"/>
            <p:nvPr>
              <p:custDataLst>
                <p:tags r:id="rId12"/>
              </p:custDataLst>
            </p:nvPr>
          </p:nvSpPr>
          <p:spPr>
            <a:xfrm>
              <a:off x="3959860" y="3884295"/>
              <a:ext cx="417830" cy="553085"/>
            </a:xfrm>
            <a:prstGeom prst="rect">
              <a:avLst/>
            </a:prstGeom>
            <a:noFill/>
          </p:spPr>
          <p:txBody>
            <a:bodyPr wrap="none" rtlCol="0">
              <a:spAutoFit/>
            </a:bodyPr>
            <a:p>
              <a:r>
                <a:rPr lang="en-US" altLang="zh-CN" sz="3000" b="1">
                  <a:solidFill>
                    <a:schemeClr val="bg1"/>
                  </a:solidFill>
                  <a:latin typeface="微软雅黑" panose="020B0503020204020204" charset="-122"/>
                  <a:cs typeface="微软雅黑" panose="020B0503020204020204" charset="-122"/>
                </a:rPr>
                <a:t>3</a:t>
              </a:r>
              <a:endParaRPr lang="en-US" altLang="zh-CN" sz="3000" b="1">
                <a:solidFill>
                  <a:schemeClr val="bg1"/>
                </a:solidFill>
                <a:latin typeface="微软雅黑" panose="020B0503020204020204" charset="-122"/>
                <a:cs typeface="微软雅黑" panose="020B0503020204020204" charset="-122"/>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形 16"/>
          <p:cNvPicPr>
            <a:picLocks noChangeAspect="1"/>
          </p:cNvPicPr>
          <p:nvPr>
            <p:custDataLst>
              <p:tags r:id="rId1"/>
            </p:custDataLst>
          </p:nvPr>
        </p:nvPicPr>
        <p:blipFill>
          <a:blip r:embed="rId2"/>
          <a:stretch>
            <a:fillRect/>
          </a:stretch>
        </p:blipFill>
        <p:spPr>
          <a:xfrm>
            <a:off x="3317240" y="2000885"/>
            <a:ext cx="5655945" cy="3217545"/>
          </a:xfrm>
          <a:prstGeom prst="rect">
            <a:avLst/>
          </a:prstGeom>
        </p:spPr>
      </p:pic>
      <p:sp>
        <p:nvSpPr>
          <p:cNvPr id="2" name="标题 1"/>
          <p:cNvSpPr>
            <a:spLocks noGrp="1"/>
          </p:cNvSpPr>
          <p:nvPr>
            <p:ph type="title"/>
          </p:nvPr>
        </p:nvSpPr>
        <p:spPr/>
        <p:txBody>
          <a:bodyPr>
            <a:normAutofit/>
          </a:bodyPr>
          <a:lstStyle/>
          <a:p>
            <a:r>
              <a:rPr kumimoji="1" lang="zh-CN" altLang="en-US" dirty="0"/>
              <a:t>磐智</a:t>
            </a:r>
            <a:r>
              <a:rPr kumimoji="1" lang="en-US" altLang="zh-CN" dirty="0"/>
              <a:t>MaaS</a:t>
            </a:r>
            <a:r>
              <a:rPr kumimoji="1" lang="zh-CN" altLang="en-US" dirty="0"/>
              <a:t>平台，训推</a:t>
            </a:r>
            <a:r>
              <a:rPr kumimoji="1" lang="zh-CN" altLang="en-US" dirty="0"/>
              <a:t>自有行业</a:t>
            </a:r>
            <a:r>
              <a:rPr kumimoji="1" lang="zh-CN" altLang="en-US" dirty="0"/>
              <a:t>大模型</a:t>
            </a:r>
            <a:endParaRPr kumimoji="1" lang="zh-CN" altLang="en-US" dirty="0"/>
          </a:p>
        </p:txBody>
      </p:sp>
      <p:grpSp>
        <p:nvGrpSpPr>
          <p:cNvPr id="3" name="组合 2"/>
          <p:cNvGrpSpPr/>
          <p:nvPr/>
        </p:nvGrpSpPr>
        <p:grpSpPr>
          <a:xfrm>
            <a:off x="635" y="707390"/>
            <a:ext cx="12192635" cy="891427"/>
            <a:chOff x="1" y="1114"/>
            <a:chExt cx="19201" cy="1368"/>
          </a:xfrm>
        </p:grpSpPr>
        <p:sp>
          <p:nvSpPr>
            <p:cNvPr id="4" name="文本框 3"/>
            <p:cNvSpPr txBox="1"/>
            <p:nvPr/>
          </p:nvSpPr>
          <p:spPr>
            <a:xfrm>
              <a:off x="1" y="1114"/>
              <a:ext cx="19200" cy="1368"/>
            </a:xfrm>
            <a:prstGeom prst="rect">
              <a:avLst/>
            </a:prstGeom>
            <a:solidFill>
              <a:srgbClr val="E8EAF1"/>
            </a:solidFill>
          </p:spPr>
          <p:txBody>
            <a:bodyPr wrap="square" lIns="359964" tIns="46795" rIns="359964" bIns="46795" rtlCol="0" anchor="ctr" anchorCtr="0">
              <a:noAutofit/>
            </a:bodyPr>
            <a:lstStyle>
              <a:defPPr>
                <a:defRPr lang="en-US"/>
              </a:defPPr>
              <a:lvl1pPr indent="457200">
                <a:lnSpc>
                  <a:spcPct val="120000"/>
                </a:lnSpc>
                <a:defRPr sz="1600" b="1">
                  <a:solidFill>
                    <a:srgbClr val="0070C0"/>
                  </a:solidFill>
                  <a:latin typeface="微软雅黑" panose="020B0503020204020204" charset="-122"/>
                  <a:ea typeface="微软雅黑" panose="020B0503020204020204" charset="-122"/>
                  <a:cs typeface="+mn-ea"/>
                </a:defRPr>
              </a:lvl1pPr>
            </a:lstStyle>
            <a:p>
              <a:pPr lvl="0" algn="just" defTabSz="457200">
                <a:spcBef>
                  <a:spcPts val="0"/>
                </a:spcBef>
                <a:spcAft>
                  <a:spcPts val="0"/>
                </a:spcAft>
                <a:buClrTx/>
                <a:buSzTx/>
                <a:buFontTx/>
                <a:defRPr/>
              </a:pPr>
              <a:endParaRPr lang="zh-CN" altLang="en-US" noProof="0" dirty="0">
                <a:ln>
                  <a:noFill/>
                </a:ln>
                <a:effectLst/>
                <a:uLnTx/>
                <a:uFillTx/>
                <a:sym typeface="+mn-lt"/>
              </a:endParaRPr>
            </a:p>
          </p:txBody>
        </p:sp>
        <p:sp>
          <p:nvSpPr>
            <p:cNvPr id="5" name="文本框 4"/>
            <p:cNvSpPr txBox="1"/>
            <p:nvPr/>
          </p:nvSpPr>
          <p:spPr>
            <a:xfrm>
              <a:off x="1" y="1467"/>
              <a:ext cx="19201" cy="787"/>
            </a:xfrm>
            <a:prstGeom prst="rect">
              <a:avLst/>
            </a:prstGeom>
            <a:noFill/>
            <a:extLst>
              <a:ext uri="{909E8E84-426E-40DD-AFC4-6F175D3DCCD1}">
                <a14:hiddenFill xmlns:a14="http://schemas.microsoft.com/office/drawing/2010/main">
                  <a:solidFill>
                    <a:srgbClr val="BFE5FF">
                      <a:alpha val="36000"/>
                    </a:srgbClr>
                  </a:solidFill>
                </a14:hiddenFill>
              </a:ext>
            </a:extLst>
          </p:spPr>
          <p:txBody>
            <a:bodyPr wrap="square" lIns="180000" rIns="180000" rtlCol="0">
              <a:noAutofit/>
            </a:bodyPr>
            <a:lstStyle/>
            <a:p>
              <a:pPr indent="360045" algn="just" defTabSz="457200" fontAlgn="auto">
                <a:lnSpc>
                  <a:spcPct val="120000"/>
                </a:lnSpc>
                <a:defRPr/>
              </a:pPr>
              <a:r>
                <a:rPr kumimoji="1" sz="1400" b="1" dirty="0">
                  <a:solidFill>
                    <a:srgbClr val="4472C4"/>
                  </a:solidFill>
                  <a:latin typeface="微软雅黑" panose="020B0503020204020204" charset="-122"/>
                  <a:ea typeface="微软雅黑" panose="020B0503020204020204" charset="-122"/>
                  <a:sym typeface="+mn-ea"/>
                </a:rPr>
                <a:t>磐智MaaS平台</a:t>
              </a:r>
              <a:r>
                <a:rPr kumimoji="1" lang="zh-CN" altLang="en-US" sz="1400" b="1" dirty="0">
                  <a:solidFill>
                    <a:srgbClr val="4472C4"/>
                  </a:solidFill>
                  <a:latin typeface="微软雅黑" panose="020B0503020204020204" charset="-122"/>
                  <a:ea typeface="微软雅黑" panose="020B0503020204020204" charset="-122"/>
                  <a:sym typeface="+mn-ea"/>
                </a:rPr>
                <a:t>提供一站式全链路智能化服务，包括</a:t>
              </a:r>
              <a:r>
                <a:rPr kumimoji="1" lang="en-US" altLang="zh-CN" sz="1400" b="1" dirty="0">
                  <a:solidFill>
                    <a:srgbClr val="4472C4"/>
                  </a:solidFill>
                  <a:latin typeface="微软雅黑" panose="020B0503020204020204" charset="-122"/>
                  <a:ea typeface="微软雅黑" panose="020B0503020204020204" charset="-122"/>
                  <a:sym typeface="+mn-ea"/>
                </a:rPr>
                <a:t>AI</a:t>
              </a:r>
              <a:r>
                <a:rPr kumimoji="1" lang="zh-CN" altLang="en-US" sz="1400" b="1" dirty="0">
                  <a:solidFill>
                    <a:srgbClr val="4472C4"/>
                  </a:solidFill>
                  <a:latin typeface="微软雅黑" panose="020B0503020204020204" charset="-122"/>
                  <a:ea typeface="微软雅黑" panose="020B0503020204020204" charset="-122"/>
                  <a:sym typeface="+mn-ea"/>
                </a:rPr>
                <a:t>模型开发、能力部署、大模型服务、智能体</a:t>
              </a:r>
              <a:r>
                <a:rPr kumimoji="1" lang="zh-CN" altLang="en-US" sz="1400" b="1" dirty="0">
                  <a:solidFill>
                    <a:srgbClr val="4472C4"/>
                  </a:solidFill>
                  <a:latin typeface="微软雅黑" panose="020B0503020204020204" charset="-122"/>
                  <a:ea typeface="微软雅黑" panose="020B0503020204020204" charset="-122"/>
                  <a:sym typeface="+mn-ea"/>
                </a:rPr>
                <a:t>构建等，助力企业实现</a:t>
              </a:r>
              <a:r>
                <a:rPr kumimoji="1" lang="en-US" altLang="zh-CN" sz="1400" b="1" dirty="0">
                  <a:solidFill>
                    <a:srgbClr val="4472C4"/>
                  </a:solidFill>
                  <a:latin typeface="微软雅黑" panose="020B0503020204020204" charset="-122"/>
                  <a:ea typeface="微软雅黑" panose="020B0503020204020204" charset="-122"/>
                  <a:sym typeface="+mn-ea"/>
                </a:rPr>
                <a:t>AI</a:t>
              </a:r>
              <a:r>
                <a:rPr kumimoji="1" lang="zh-CN" altLang="en-US" sz="1400" b="1" dirty="0">
                  <a:solidFill>
                    <a:srgbClr val="4472C4"/>
                  </a:solidFill>
                  <a:latin typeface="微软雅黑" panose="020B0503020204020204" charset="-122"/>
                  <a:ea typeface="微软雅黑" panose="020B0503020204020204" charset="-122"/>
                  <a:sym typeface="+mn-ea"/>
                </a:rPr>
                <a:t>注智赋能。</a:t>
              </a:r>
              <a:endParaRPr kumimoji="1" lang="zh-CN" altLang="zh-CN" sz="1400" b="1" dirty="0">
                <a:solidFill>
                  <a:srgbClr val="4472C4"/>
                </a:solidFill>
                <a:latin typeface="微软雅黑" panose="020B0503020204020204" charset="-122"/>
                <a:ea typeface="微软雅黑" panose="020B0503020204020204" charset="-122"/>
                <a:sym typeface="+mn-ea"/>
              </a:endParaRPr>
            </a:p>
          </p:txBody>
        </p:sp>
      </p:grpSp>
      <p:sp>
        <p:nvSpPr>
          <p:cNvPr id="16" name="任意多边形: 形状 258"/>
          <p:cNvSpPr txBox="1"/>
          <p:nvPr/>
        </p:nvSpPr>
        <p:spPr>
          <a:xfrm>
            <a:off x="9794558" y="1658938"/>
            <a:ext cx="1325880" cy="34920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应用成效</a:t>
            </a:r>
            <a:endParaRPr lang="zh-CN" altLang="en-US" sz="1400" b="1" kern="0" noProof="0" dirty="0">
              <a:ln>
                <a:noFill/>
              </a:ln>
              <a:solidFill>
                <a:prstClr val="white"/>
              </a:solidFill>
              <a:effectLst/>
              <a:uLnTx/>
              <a:uFillTx/>
              <a:latin typeface="微软雅黑" panose="020B0503020204020204" charset="-122"/>
              <a:ea typeface="微软雅黑" panose="020B0503020204020204" charset="-122"/>
              <a:cs typeface="+mn-ea"/>
              <a:sym typeface="+mn-ea"/>
            </a:endParaRPr>
          </a:p>
        </p:txBody>
      </p:sp>
      <p:sp>
        <p:nvSpPr>
          <p:cNvPr id="29" name="任意多边形: 形状 34"/>
          <p:cNvSpPr txBox="1"/>
          <p:nvPr/>
        </p:nvSpPr>
        <p:spPr>
          <a:xfrm>
            <a:off x="1067458" y="1658938"/>
            <a:ext cx="1496649" cy="34920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企业痛点</a:t>
            </a:r>
            <a:endParaRPr lang="zh-CN" altLang="en-US" sz="1400" b="1" dirty="0">
              <a:solidFill>
                <a:schemeClr val="bg1"/>
              </a:solidFill>
              <a:latin typeface="微软雅黑" panose="020B0503020204020204" charset="-122"/>
              <a:ea typeface="微软雅黑" panose="020B0503020204020204" charset="-122"/>
              <a:sym typeface="+mn-ea"/>
            </a:endParaRPr>
          </a:p>
        </p:txBody>
      </p:sp>
      <p:sp>
        <p:nvSpPr>
          <p:cNvPr id="30" name="任意多边形: 形状 34"/>
          <p:cNvSpPr txBox="1"/>
          <p:nvPr/>
        </p:nvSpPr>
        <p:spPr>
          <a:xfrm>
            <a:off x="5396888" y="1658938"/>
            <a:ext cx="1496649" cy="34920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数智方案</a:t>
            </a:r>
            <a:endParaRPr lang="zh-CN" altLang="en-US" sz="1400" b="1" dirty="0">
              <a:solidFill>
                <a:schemeClr val="bg1"/>
              </a:solidFill>
              <a:latin typeface="微软雅黑" panose="020B0503020204020204" charset="-122"/>
              <a:ea typeface="微软雅黑" panose="020B0503020204020204" charset="-122"/>
              <a:sym typeface="+mn-ea"/>
            </a:endParaRPr>
          </a:p>
        </p:txBody>
      </p:sp>
      <p:pic>
        <p:nvPicPr>
          <p:cNvPr id="32" name="图形 270"/>
          <p:cNvPicPr>
            <a:picLocks noChangeAspect="1"/>
          </p:cNvPicPr>
          <p:nvPr>
            <p:custDataLst>
              <p:tags r:id="rId3"/>
            </p:custDataLst>
          </p:nvPr>
        </p:nvPicPr>
        <p:blipFill>
          <a:blip r:embed="rId4"/>
          <a:stretch>
            <a:fillRect/>
          </a:stretch>
        </p:blipFill>
        <p:spPr>
          <a:xfrm>
            <a:off x="9119235" y="2000885"/>
            <a:ext cx="2676525" cy="3211195"/>
          </a:xfrm>
          <a:prstGeom prst="rect">
            <a:avLst/>
          </a:prstGeom>
        </p:spPr>
      </p:pic>
      <p:pic>
        <p:nvPicPr>
          <p:cNvPr id="33" name="图形 6"/>
          <p:cNvPicPr>
            <a:picLocks noChangeAspect="1"/>
          </p:cNvPicPr>
          <p:nvPr>
            <p:custDataLst>
              <p:tags r:id="rId5"/>
            </p:custDataLst>
          </p:nvPr>
        </p:nvPicPr>
        <p:blipFill>
          <a:blip r:embed="rId6"/>
          <a:stretch>
            <a:fillRect/>
          </a:stretch>
        </p:blipFill>
        <p:spPr>
          <a:xfrm>
            <a:off x="477520" y="2000885"/>
            <a:ext cx="2676525" cy="3220720"/>
          </a:xfrm>
          <a:prstGeom prst="rect">
            <a:avLst/>
          </a:prstGeom>
        </p:spPr>
      </p:pic>
      <p:sp>
        <p:nvSpPr>
          <p:cNvPr id="85" name="矩形 22"/>
          <p:cNvSpPr/>
          <p:nvPr>
            <p:custDataLst>
              <p:tags r:id="rId7"/>
            </p:custDataLst>
          </p:nvPr>
        </p:nvSpPr>
        <p:spPr>
          <a:xfrm>
            <a:off x="477520" y="5285105"/>
            <a:ext cx="4518660" cy="1334770"/>
          </a:xfrm>
          <a:prstGeom prst="roundRect">
            <a:avLst>
              <a:gd name="adj" fmla="val 1051"/>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b="1">
              <a:solidFill>
                <a:schemeClr val="bg1"/>
              </a:solidFill>
              <a:latin typeface="微软雅黑" panose="020B0503020204020204" charset="-122"/>
              <a:ea typeface="微软雅黑" panose="020B0503020204020204" charset="-122"/>
              <a:sym typeface="+mn-lt"/>
            </a:endParaRPr>
          </a:p>
        </p:txBody>
      </p:sp>
      <p:sp>
        <p:nvSpPr>
          <p:cNvPr id="86" name="矩形 22"/>
          <p:cNvSpPr/>
          <p:nvPr>
            <p:custDataLst>
              <p:tags r:id="rId8"/>
            </p:custDataLst>
          </p:nvPr>
        </p:nvSpPr>
        <p:spPr>
          <a:xfrm>
            <a:off x="5461635" y="5285740"/>
            <a:ext cx="6334760" cy="1334770"/>
          </a:xfrm>
          <a:prstGeom prst="roundRect">
            <a:avLst>
              <a:gd name="adj" fmla="val 1051"/>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b="1">
              <a:solidFill>
                <a:schemeClr val="bg1"/>
              </a:solidFill>
              <a:latin typeface="微软雅黑" panose="020B0503020204020204" charset="-122"/>
              <a:ea typeface="微软雅黑" panose="020B0503020204020204" charset="-122"/>
              <a:sym typeface="+mn-lt"/>
            </a:endParaRPr>
          </a:p>
        </p:txBody>
      </p:sp>
      <p:sp>
        <p:nvSpPr>
          <p:cNvPr id="88" name="圆角矩形 24"/>
          <p:cNvSpPr txBox="1"/>
          <p:nvPr/>
        </p:nvSpPr>
        <p:spPr>
          <a:xfrm>
            <a:off x="477520" y="5285105"/>
            <a:ext cx="311785" cy="1334770"/>
          </a:xfrm>
          <a:prstGeom prst="roundRect">
            <a:avLst>
              <a:gd name="adj" fmla="val 8068"/>
            </a:avLst>
          </a:prstGeom>
          <a:solidFill>
            <a:srgbClr val="4472C4"/>
          </a:solidFill>
          <a:ln>
            <a:solidFill>
              <a:sysClr val="window" lastClr="FFFFFF"/>
            </a:solidFill>
          </a:ln>
        </p:spPr>
        <p:txBody>
          <a:bodyPr vert="horz" wrap="square" lIns="91440" tIns="45720" rIns="91440" bIns="45720" numCol="1" spcCol="0" rtlCol="0" fromWordArt="0" anchor="ctr" anchorCtr="0" forceAA="0" compatLnSpc="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rPr>
              <a:t>内部应用</a:t>
            </a:r>
            <a:endPar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9" name="圆角矩形 24"/>
          <p:cNvSpPr txBox="1"/>
          <p:nvPr/>
        </p:nvSpPr>
        <p:spPr>
          <a:xfrm>
            <a:off x="5149215" y="5285105"/>
            <a:ext cx="311785" cy="1334770"/>
          </a:xfrm>
          <a:prstGeom prst="roundRect">
            <a:avLst>
              <a:gd name="adj" fmla="val 8068"/>
            </a:avLst>
          </a:prstGeom>
          <a:solidFill>
            <a:srgbClr val="4472C4"/>
          </a:solidFill>
          <a:ln>
            <a:solidFill>
              <a:sysClr val="window" lastClr="FFFFFF"/>
            </a:solidFill>
          </a:ln>
        </p:spPr>
        <p:txBody>
          <a:bodyPr vert="horz" wrap="square" lIns="91440" tIns="45720" rIns="91440" bIns="45720" numCol="1" spcCol="0" rtlCol="0" fromWordArt="0" anchor="ctr" anchorCtr="0" forceAA="0" compatLnSpc="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rPr>
              <a:t>客户案例</a:t>
            </a:r>
            <a:endPar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92" name="文本框 91"/>
          <p:cNvSpPr txBox="1"/>
          <p:nvPr/>
        </p:nvSpPr>
        <p:spPr>
          <a:xfrm>
            <a:off x="5461000" y="5620385"/>
            <a:ext cx="6336030" cy="955040"/>
          </a:xfrm>
          <a:prstGeom prst="rect">
            <a:avLst/>
          </a:prstGeom>
          <a:noFill/>
        </p:spPr>
        <p:txBody>
          <a:bodyPr wrap="square" rtlCol="0">
            <a:noAutofit/>
          </a:bodyPr>
          <a:p>
            <a:pPr lvl="0" indent="0" algn="just" fontAlgn="auto">
              <a:lnSpc>
                <a:spcPct val="120000"/>
              </a:lnSpc>
              <a:buClrTx/>
              <a:buSzTx/>
              <a:buFont typeface="Arial" panose="020B0604020202020204" pitchFamily="34" charset="0"/>
              <a:buNone/>
            </a:pPr>
            <a:r>
              <a:rPr kumimoji="1" lang="zh-CN" altLang="en-US" sz="1200" dirty="0">
                <a:latin typeface="微软雅黑" panose="020B0503020204020204" charset="-122"/>
                <a:ea typeface="微软雅黑" panose="020B0503020204020204" charset="-122"/>
                <a:sym typeface="+mn-ea"/>
              </a:rPr>
              <a:t>建设超算（HPC）、智算（AI）、通算相关一体化管理、调度、运营平台，其中智算需相关A800算力（约32张GPU卡）、通算需约700台设备。强化算力提高大规模数据分析和处理能力，更好的管理和利用临床医疗数据，提高医疗服务的质量和效率;通过建立智能化的分析和决策支持系统，支持精准疾病诊断、治疗方案选择和预测，提供更精准的医疗服务。</a:t>
            </a:r>
            <a:endParaRPr kumimoji="1" lang="zh-CN" altLang="en-US" sz="1200" dirty="0">
              <a:latin typeface="微软雅黑" panose="020B0503020204020204" charset="-122"/>
              <a:ea typeface="微软雅黑" panose="020B0503020204020204" charset="-122"/>
              <a:sym typeface="+mn-ea"/>
            </a:endParaRPr>
          </a:p>
        </p:txBody>
      </p:sp>
      <p:sp>
        <p:nvSpPr>
          <p:cNvPr id="96" name="TextBox 35"/>
          <p:cNvSpPr/>
          <p:nvPr/>
        </p:nvSpPr>
        <p:spPr bwMode="gray">
          <a:xfrm>
            <a:off x="5461635" y="5286375"/>
            <a:ext cx="3296285" cy="429260"/>
          </a:xfrm>
          <a:prstGeom prst="rect">
            <a:avLst/>
          </a:prstGeom>
          <a:gradFill>
            <a:gsLst>
              <a:gs pos="0">
                <a:srgbClr val="08BAFC">
                  <a:alpha val="0"/>
                </a:srgbClr>
              </a:gs>
              <a:gs pos="100000">
                <a:srgbClr val="00B0F0">
                  <a:alpha val="0"/>
                </a:srgbClr>
              </a:gs>
              <a:gs pos="47000">
                <a:srgbClr val="0162C6">
                  <a:alpha val="1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171450" indent="-171450">
              <a:lnSpc>
                <a:spcPct val="140000"/>
              </a:lnSpc>
              <a:buFont typeface="Arial" panose="020B0604020202020204" pitchFamily="34" charset="0"/>
              <a:buChar char="•"/>
            </a:pPr>
            <a:r>
              <a:rPr lang="zh-CN" altLang="en-US" sz="1200" b="1" dirty="0">
                <a:solidFill>
                  <a:schemeClr val="tx1"/>
                </a:solidFill>
                <a:highlight>
                  <a:srgbClr val="000000">
                    <a:alpha val="0"/>
                  </a:srgbClr>
                </a:highlight>
                <a:latin typeface="微软雅黑" panose="020B0503020204020204" charset="-122"/>
                <a:ea typeface="微软雅黑" panose="020B0503020204020204" charset="-122"/>
                <a:sym typeface="+mn-lt"/>
              </a:rPr>
              <a:t>落地项目：华西医院三算中心项目</a:t>
            </a:r>
            <a:endParaRPr lang="zh-CN" altLang="en-US" sz="1200" b="1" dirty="0">
              <a:solidFill>
                <a:schemeClr val="tx1"/>
              </a:solidFill>
              <a:highlight>
                <a:srgbClr val="000000">
                  <a:alpha val="0"/>
                </a:srgbClr>
              </a:highlight>
              <a:latin typeface="微软雅黑" panose="020B0503020204020204" charset="-122"/>
              <a:ea typeface="微软雅黑" panose="020B0503020204020204" charset="-122"/>
              <a:sym typeface="+mn-lt"/>
            </a:endParaRPr>
          </a:p>
        </p:txBody>
      </p:sp>
      <p:sp>
        <p:nvSpPr>
          <p:cNvPr id="58" name="文本框 57"/>
          <p:cNvSpPr txBox="1"/>
          <p:nvPr/>
        </p:nvSpPr>
        <p:spPr>
          <a:xfrm>
            <a:off x="789305" y="5426710"/>
            <a:ext cx="4206240" cy="1052195"/>
          </a:xfrm>
          <a:prstGeom prst="rect">
            <a:avLst/>
          </a:prstGeom>
          <a:noFill/>
        </p:spPr>
        <p:txBody>
          <a:bodyPr wrap="square" rtlCol="0" anchor="t">
            <a:noAutofit/>
          </a:bodyPr>
          <a:p>
            <a:pPr marL="171450" lvl="0" indent="-171450" algn="just" fontAlgn="auto">
              <a:lnSpc>
                <a:spcPct val="130000"/>
              </a:lnSpc>
              <a:buClrTx/>
              <a:buSzTx/>
              <a:buFont typeface="Arial" panose="020B0604020202020204" pitchFamily="34" charset="0"/>
              <a:buChar char="•"/>
            </a:pPr>
            <a:r>
              <a:rPr kumimoji="1" lang="zh-CN" altLang="en-US" sz="1200" dirty="0">
                <a:solidFill>
                  <a:schemeClr val="tx1"/>
                </a:solidFill>
                <a:latin typeface="微软雅黑" panose="020B0503020204020204" charset="-122"/>
                <a:ea typeface="微软雅黑" panose="020B0503020204020204" charset="-122"/>
                <a:sym typeface="+mn-ea"/>
              </a:rPr>
              <a:t>全网已有</a:t>
            </a:r>
            <a:r>
              <a:rPr kumimoji="1" lang="en-US" altLang="zh-CN" sz="1200" dirty="0">
                <a:solidFill>
                  <a:srgbClr val="BB130D"/>
                </a:solidFill>
                <a:latin typeface="微软雅黑" panose="020B0503020204020204" charset="-122"/>
                <a:ea typeface="微软雅黑" panose="020B0503020204020204" charset="-122"/>
                <a:sym typeface="+mn-ea"/>
              </a:rPr>
              <a:t>50</a:t>
            </a:r>
            <a:r>
              <a:rPr kumimoji="1" lang="zh-CN" altLang="en-US" sz="1200" dirty="0">
                <a:solidFill>
                  <a:schemeClr val="tx1"/>
                </a:solidFill>
                <a:latin typeface="微软雅黑" panose="020B0503020204020204" charset="-122"/>
                <a:ea typeface="微软雅黑" panose="020B0503020204020204" charset="-122"/>
                <a:sym typeface="+mn-ea"/>
              </a:rPr>
              <a:t>家单位、</a:t>
            </a:r>
            <a:r>
              <a:rPr kumimoji="1" lang="en-US" altLang="zh-CN" sz="1200" dirty="0">
                <a:solidFill>
                  <a:srgbClr val="BB130D"/>
                </a:solidFill>
                <a:latin typeface="微软雅黑" panose="020B0503020204020204" charset="-122"/>
                <a:ea typeface="微软雅黑" panose="020B0503020204020204" charset="-122"/>
                <a:sym typeface="+mn-ea"/>
              </a:rPr>
              <a:t>90</a:t>
            </a:r>
            <a:r>
              <a:rPr kumimoji="1" lang="zh-CN" altLang="en-US" sz="1200" dirty="0">
                <a:solidFill>
                  <a:schemeClr val="tx1"/>
                </a:solidFill>
                <a:latin typeface="微软雅黑" panose="020B0503020204020204" charset="-122"/>
                <a:ea typeface="微软雅黑" panose="020B0503020204020204" charset="-122"/>
                <a:sym typeface="+mn-ea"/>
              </a:rPr>
              <a:t>个租户入驻，累计部署</a:t>
            </a:r>
            <a:r>
              <a:rPr kumimoji="1" lang="en-US" altLang="zh-CN" sz="1200" dirty="0">
                <a:solidFill>
                  <a:schemeClr val="tx1"/>
                </a:solidFill>
                <a:latin typeface="微软雅黑" panose="020B0503020204020204" charset="-122"/>
                <a:ea typeface="微软雅黑" panose="020B0503020204020204" charset="-122"/>
                <a:sym typeface="+mn-ea"/>
              </a:rPr>
              <a:t>AI</a:t>
            </a:r>
            <a:r>
              <a:rPr kumimoji="1" lang="zh-CN" altLang="en-US" sz="1200" dirty="0">
                <a:solidFill>
                  <a:schemeClr val="tx1"/>
                </a:solidFill>
                <a:latin typeface="微软雅黑" panose="020B0503020204020204" charset="-122"/>
                <a:ea typeface="微软雅黑" panose="020B0503020204020204" charset="-122"/>
                <a:sym typeface="+mn-ea"/>
              </a:rPr>
              <a:t>能力</a:t>
            </a:r>
            <a:r>
              <a:rPr kumimoji="1" lang="en-US" altLang="zh-CN" sz="1200" dirty="0">
                <a:solidFill>
                  <a:srgbClr val="BB130D"/>
                </a:solidFill>
                <a:latin typeface="微软雅黑" panose="020B0503020204020204" charset="-122"/>
                <a:ea typeface="微软雅黑" panose="020B0503020204020204" charset="-122"/>
                <a:sym typeface="+mn-ea"/>
              </a:rPr>
              <a:t>2486</a:t>
            </a:r>
            <a:r>
              <a:rPr kumimoji="1" lang="zh-CN" altLang="en-US" sz="1200" dirty="0">
                <a:solidFill>
                  <a:schemeClr val="tx1"/>
                </a:solidFill>
                <a:latin typeface="微软雅黑" panose="020B0503020204020204" charset="-122"/>
                <a:ea typeface="微软雅黑" panose="020B0503020204020204" charset="-122"/>
                <a:sym typeface="+mn-ea"/>
              </a:rPr>
              <a:t>项、业务</a:t>
            </a:r>
            <a:r>
              <a:rPr kumimoji="1" lang="en-US" altLang="zh-CN" sz="1200" dirty="0">
                <a:solidFill>
                  <a:srgbClr val="BB130D"/>
                </a:solidFill>
                <a:latin typeface="微软雅黑" panose="020B0503020204020204" charset="-122"/>
                <a:ea typeface="微软雅黑" panose="020B0503020204020204" charset="-122"/>
                <a:sym typeface="+mn-ea"/>
              </a:rPr>
              <a:t>341</a:t>
            </a:r>
            <a:r>
              <a:rPr kumimoji="1" lang="zh-CN" altLang="en-US" sz="1200" dirty="0">
                <a:solidFill>
                  <a:schemeClr val="tx1"/>
                </a:solidFill>
                <a:latin typeface="微软雅黑" panose="020B0503020204020204" charset="-122"/>
                <a:ea typeface="微软雅黑" panose="020B0503020204020204" charset="-122"/>
                <a:sym typeface="+mn-ea"/>
              </a:rPr>
              <a:t>项，调用量</a:t>
            </a:r>
            <a:r>
              <a:rPr kumimoji="1" lang="en-US" altLang="zh-CN" sz="1200" dirty="0">
                <a:solidFill>
                  <a:srgbClr val="BB130D"/>
                </a:solidFill>
                <a:latin typeface="微软雅黑" panose="020B0503020204020204" charset="-122"/>
                <a:ea typeface="微软雅黑" panose="020B0503020204020204" charset="-122"/>
                <a:sym typeface="+mn-ea"/>
              </a:rPr>
              <a:t>2314.02亿次</a:t>
            </a:r>
            <a:r>
              <a:rPr kumimoji="1" lang="zh-CN" altLang="en-US" sz="1200" dirty="0">
                <a:solidFill>
                  <a:schemeClr val="tx1"/>
                </a:solidFill>
                <a:latin typeface="微软雅黑" panose="020B0503020204020204" charset="-122"/>
                <a:ea typeface="微软雅黑" panose="020B0503020204020204" charset="-122"/>
                <a:sym typeface="+mn-ea"/>
              </a:rPr>
              <a:t>。</a:t>
            </a:r>
            <a:endParaRPr kumimoji="1" lang="zh-CN" altLang="en-US" sz="1200" dirty="0">
              <a:solidFill>
                <a:schemeClr val="tx1"/>
              </a:solidFill>
              <a:latin typeface="微软雅黑" panose="020B0503020204020204" charset="-122"/>
              <a:ea typeface="微软雅黑" panose="020B0503020204020204" charset="-122"/>
              <a:sym typeface="+mn-ea"/>
            </a:endParaRPr>
          </a:p>
          <a:p>
            <a:pPr marL="171450" lvl="0" indent="-171450" algn="just" fontAlgn="auto">
              <a:lnSpc>
                <a:spcPct val="130000"/>
              </a:lnSpc>
              <a:buClrTx/>
              <a:buSzTx/>
              <a:buFont typeface="Arial" panose="020B0604020202020204" pitchFamily="34" charset="0"/>
              <a:buChar char="•"/>
            </a:pPr>
            <a:r>
              <a:rPr kumimoji="1" lang="zh-CN" altLang="en-US" sz="1200" dirty="0">
                <a:solidFill>
                  <a:schemeClr val="tx1"/>
                </a:solidFill>
                <a:latin typeface="微软雅黑" panose="020B0503020204020204" charset="-122"/>
                <a:ea typeface="微软雅黑" panose="020B0503020204020204" charset="-122"/>
                <a:sym typeface="+mn-ea"/>
              </a:rPr>
              <a:t>能力超市已上架</a:t>
            </a:r>
            <a:r>
              <a:rPr kumimoji="1" lang="en-US" altLang="zh-CN" sz="1200" dirty="0">
                <a:solidFill>
                  <a:schemeClr val="tx1"/>
                </a:solidFill>
                <a:latin typeface="微软雅黑" panose="020B0503020204020204" charset="-122"/>
                <a:ea typeface="微软雅黑" panose="020B0503020204020204" charset="-122"/>
                <a:sym typeface="+mn-ea"/>
              </a:rPr>
              <a:t>AI</a:t>
            </a:r>
            <a:r>
              <a:rPr kumimoji="1" lang="zh-CN" altLang="en-US" sz="1200" dirty="0">
                <a:solidFill>
                  <a:schemeClr val="tx1"/>
                </a:solidFill>
                <a:latin typeface="微软雅黑" panose="020B0503020204020204" charset="-122"/>
                <a:ea typeface="微软雅黑" panose="020B0503020204020204" charset="-122"/>
                <a:sym typeface="+mn-ea"/>
              </a:rPr>
              <a:t>能力</a:t>
            </a:r>
            <a:r>
              <a:rPr kumimoji="1" lang="en-US" altLang="zh-CN" sz="1200" dirty="0">
                <a:solidFill>
                  <a:srgbClr val="BB130D"/>
                </a:solidFill>
                <a:latin typeface="微软雅黑" panose="020B0503020204020204" charset="-122"/>
                <a:ea typeface="微软雅黑" panose="020B0503020204020204" charset="-122"/>
                <a:sym typeface="+mn-ea"/>
              </a:rPr>
              <a:t>162</a:t>
            </a:r>
            <a:r>
              <a:rPr kumimoji="1" lang="zh-CN" altLang="en-US" sz="1200" dirty="0">
                <a:solidFill>
                  <a:schemeClr val="tx1"/>
                </a:solidFill>
                <a:latin typeface="微软雅黑" panose="020B0503020204020204" charset="-122"/>
                <a:ea typeface="微软雅黑" panose="020B0503020204020204" charset="-122"/>
                <a:sym typeface="+mn-ea"/>
              </a:rPr>
              <a:t>项、解决方案</a:t>
            </a:r>
            <a:r>
              <a:rPr kumimoji="1" lang="en-US" altLang="zh-CN" sz="1200" dirty="0">
                <a:solidFill>
                  <a:srgbClr val="BB130D"/>
                </a:solidFill>
                <a:latin typeface="微软雅黑" panose="020B0503020204020204" charset="-122"/>
                <a:ea typeface="微软雅黑" panose="020B0503020204020204" charset="-122"/>
                <a:sym typeface="+mn-ea"/>
              </a:rPr>
              <a:t>17</a:t>
            </a:r>
            <a:r>
              <a:rPr kumimoji="1" lang="zh-CN" altLang="en-US" sz="1200" dirty="0">
                <a:solidFill>
                  <a:schemeClr val="tx1"/>
                </a:solidFill>
                <a:latin typeface="微软雅黑" panose="020B0503020204020204" charset="-122"/>
                <a:ea typeface="微软雅黑" panose="020B0503020204020204" charset="-122"/>
                <a:sym typeface="+mn-ea"/>
              </a:rPr>
              <a:t>项，赋能业务</a:t>
            </a:r>
            <a:r>
              <a:rPr kumimoji="1" lang="en-US" altLang="zh-CN" sz="1200" dirty="0">
                <a:solidFill>
                  <a:srgbClr val="BB130D"/>
                </a:solidFill>
                <a:latin typeface="微软雅黑" panose="020B0503020204020204" charset="-122"/>
                <a:ea typeface="微软雅黑" panose="020B0503020204020204" charset="-122"/>
                <a:sym typeface="+mn-ea"/>
              </a:rPr>
              <a:t>284</a:t>
            </a:r>
            <a:r>
              <a:rPr kumimoji="1" lang="zh-CN" altLang="en-US" sz="1200" dirty="0">
                <a:solidFill>
                  <a:schemeClr val="tx1"/>
                </a:solidFill>
                <a:latin typeface="微软雅黑" panose="020B0503020204020204" charset="-122"/>
                <a:ea typeface="微软雅黑" panose="020B0503020204020204" charset="-122"/>
                <a:sym typeface="+mn-ea"/>
              </a:rPr>
              <a:t>项，订阅调用量达</a:t>
            </a:r>
            <a:r>
              <a:rPr kumimoji="1" lang="en-US" altLang="zh-CN" sz="1200" dirty="0">
                <a:solidFill>
                  <a:srgbClr val="BB130D"/>
                </a:solidFill>
                <a:latin typeface="微软雅黑" panose="020B0503020204020204" charset="-122"/>
                <a:ea typeface="微软雅黑" panose="020B0503020204020204" charset="-122"/>
                <a:sym typeface="+mn-ea"/>
              </a:rPr>
              <a:t>13.31亿次</a:t>
            </a:r>
            <a:r>
              <a:rPr kumimoji="1" lang="zh-CN" altLang="en-US" sz="1200" dirty="0">
                <a:solidFill>
                  <a:schemeClr val="tx1"/>
                </a:solidFill>
                <a:latin typeface="微软雅黑" panose="020B0503020204020204" charset="-122"/>
                <a:ea typeface="微软雅黑" panose="020B0503020204020204" charset="-122"/>
                <a:sym typeface="+mn-ea"/>
              </a:rPr>
              <a:t>。</a:t>
            </a:r>
            <a:endParaRPr kumimoji="1" lang="zh-CN" altLang="en-US" sz="1200" dirty="0">
              <a:solidFill>
                <a:schemeClr val="tx1"/>
              </a:solidFill>
              <a:latin typeface="微软雅黑" panose="020B0503020204020204" charset="-122"/>
              <a:ea typeface="微软雅黑" panose="020B0503020204020204" charset="-122"/>
              <a:sym typeface="+mn-ea"/>
            </a:endParaRPr>
          </a:p>
        </p:txBody>
      </p:sp>
      <p:grpSp>
        <p:nvGrpSpPr>
          <p:cNvPr id="84" name="组合 83"/>
          <p:cNvGrpSpPr/>
          <p:nvPr/>
        </p:nvGrpSpPr>
        <p:grpSpPr>
          <a:xfrm>
            <a:off x="3470910" y="2023110"/>
            <a:ext cx="5348605" cy="1124585"/>
            <a:chOff x="9048" y="3057"/>
            <a:chExt cx="9420" cy="1771"/>
          </a:xfrm>
        </p:grpSpPr>
        <p:sp>
          <p:nvSpPr>
            <p:cNvPr id="90" name="圆角矩形 89"/>
            <p:cNvSpPr/>
            <p:nvPr/>
          </p:nvSpPr>
          <p:spPr>
            <a:xfrm>
              <a:off x="9048" y="3057"/>
              <a:ext cx="9420" cy="567"/>
            </a:xfrm>
            <a:prstGeom prst="roundRect">
              <a:avLst>
                <a:gd name="adj" fmla="val 18009"/>
              </a:avLst>
            </a:prstGeom>
            <a:solidFill>
              <a:srgbClr val="00B0F0">
                <a:alpha val="8000"/>
              </a:srgbClr>
            </a:solidFill>
            <a:ln>
              <a:gradFill>
                <a:gsLst>
                  <a:gs pos="0">
                    <a:srgbClr val="00B0F0">
                      <a:alpha val="0"/>
                    </a:srgbClr>
                  </a:gs>
                  <a:gs pos="100000">
                    <a:srgbClr val="00B0F0">
                      <a:alpha val="70000"/>
                    </a:srgbClr>
                  </a:gs>
                </a:gsLst>
                <a:lin ang="5400000" scaled="1"/>
              </a:gradFill>
            </a:ln>
          </p:spPr>
          <p:txBody>
            <a:bodyPr anchor="ctr"/>
            <a:p>
              <a:pPr>
                <a:lnSpc>
                  <a:spcPct val="130000"/>
                </a:lnSpc>
              </a:pPr>
              <a:r>
                <a:rPr lang="en-US" altLang="zh-CN" sz="1200" b="1" dirty="0">
                  <a:latin typeface="微软雅黑" panose="020B0503020204020204" charset="-122"/>
                  <a:ea typeface="微软雅黑" panose="020B0503020204020204" charset="-122"/>
                  <a:sym typeface="Times New Roman" panose="02020603050405020304" pitchFamily="18" charset="0"/>
                </a:rPr>
                <a:t>AI</a:t>
              </a:r>
              <a:r>
                <a:rPr lang="zh-CN" altLang="en-US" sz="1200" b="1" dirty="0">
                  <a:latin typeface="微软雅黑" panose="020B0503020204020204" charset="-122"/>
                  <a:ea typeface="微软雅黑" panose="020B0503020204020204" charset="-122"/>
                  <a:sym typeface="Times New Roman" panose="02020603050405020304" pitchFamily="18" charset="0"/>
                </a:rPr>
                <a:t>算力编排</a:t>
              </a:r>
              <a:r>
                <a:rPr lang="zh-CN" altLang="en-US" sz="1200" b="1" dirty="0">
                  <a:latin typeface="微软雅黑" panose="020B0503020204020204" charset="-122"/>
                  <a:ea typeface="微软雅黑" panose="020B0503020204020204" charset="-122"/>
                  <a:sym typeface="+mn-ea"/>
                </a:rPr>
                <a:t>：</a:t>
              </a:r>
              <a:r>
                <a:rPr lang="zh-CN" sz="1200" dirty="0">
                  <a:latin typeface="微软雅黑" panose="020B0503020204020204" charset="-122"/>
                  <a:ea typeface="微软雅黑" panose="020B0503020204020204" charset="-122"/>
                  <a:cs typeface="微软雅黑" panose="020B0503020204020204" charset="-122"/>
                  <a:sym typeface="+mn-ea"/>
                </a:rPr>
                <a:t> 提供从算力需求评估、画像分析到部署优化的一体化管理。</a:t>
              </a:r>
              <a:endParaRPr kumimoji="1" lang="zh-CN" altLang="en-US" sz="1200" dirty="0"/>
            </a:p>
          </p:txBody>
        </p:sp>
        <p:sp>
          <p:nvSpPr>
            <p:cNvPr id="94" name="圆角矩形 93"/>
            <p:cNvSpPr/>
            <p:nvPr/>
          </p:nvSpPr>
          <p:spPr>
            <a:xfrm>
              <a:off x="9048" y="3660"/>
              <a:ext cx="9420" cy="566"/>
            </a:xfrm>
            <a:prstGeom prst="roundRect">
              <a:avLst>
                <a:gd name="adj" fmla="val 18009"/>
              </a:avLst>
            </a:prstGeom>
            <a:solidFill>
              <a:srgbClr val="00B0F0">
                <a:alpha val="8000"/>
              </a:srgbClr>
            </a:solidFill>
            <a:ln>
              <a:gradFill>
                <a:gsLst>
                  <a:gs pos="0">
                    <a:srgbClr val="00B0F0">
                      <a:alpha val="0"/>
                    </a:srgbClr>
                  </a:gs>
                  <a:gs pos="100000">
                    <a:srgbClr val="00B0F0">
                      <a:alpha val="70000"/>
                    </a:srgbClr>
                  </a:gs>
                </a:gsLst>
                <a:lin ang="5400000" scaled="1"/>
              </a:gradFill>
            </a:ln>
          </p:spPr>
          <p:txBody>
            <a:bodyPr anchor="ctr"/>
            <a:p>
              <a:pPr>
                <a:lnSpc>
                  <a:spcPct val="130000"/>
                </a:lnSpc>
              </a:pPr>
              <a:r>
                <a:rPr lang="en-US" altLang="zh-CN" sz="1200" b="1" dirty="0">
                  <a:latin typeface="微软雅黑" panose="020B0503020204020204" charset="-122"/>
                  <a:ea typeface="微软雅黑" panose="020B0503020204020204" charset="-122"/>
                  <a:sym typeface="+mn-ea"/>
                </a:rPr>
                <a:t>AI</a:t>
              </a:r>
              <a:r>
                <a:rPr lang="zh-CN" altLang="en-US" sz="1200" b="1" dirty="0">
                  <a:latin typeface="微软雅黑" panose="020B0503020204020204" charset="-122"/>
                  <a:ea typeface="微软雅黑" panose="020B0503020204020204" charset="-122"/>
                  <a:sym typeface="+mn-ea"/>
                </a:rPr>
                <a:t>应用开发：</a:t>
              </a:r>
              <a:r>
                <a:rPr lang="zh-CN" sz="1200" dirty="0">
                  <a:latin typeface="微软雅黑" panose="020B0503020204020204" charset="-122"/>
                  <a:ea typeface="微软雅黑" panose="020B0503020204020204" charset="-122"/>
                  <a:cs typeface="微软雅黑" panose="020B0503020204020204" charset="-122"/>
                  <a:sym typeface="+mn-ea"/>
                </a:rPr>
                <a:t>提供一站式AI开发平台，加速AI应用开发和应用落地。</a:t>
              </a:r>
              <a:endParaRPr kumimoji="1" lang="zh-CN" altLang="en-US" sz="1200" dirty="0"/>
            </a:p>
          </p:txBody>
        </p:sp>
        <p:sp>
          <p:nvSpPr>
            <p:cNvPr id="95" name="圆角矩形 94"/>
            <p:cNvSpPr/>
            <p:nvPr/>
          </p:nvSpPr>
          <p:spPr>
            <a:xfrm>
              <a:off x="9048" y="4262"/>
              <a:ext cx="9420" cy="566"/>
            </a:xfrm>
            <a:prstGeom prst="roundRect">
              <a:avLst>
                <a:gd name="adj" fmla="val 18009"/>
              </a:avLst>
            </a:prstGeom>
            <a:solidFill>
              <a:srgbClr val="00B0F0">
                <a:alpha val="8000"/>
              </a:srgbClr>
            </a:solidFill>
            <a:ln>
              <a:gradFill>
                <a:gsLst>
                  <a:gs pos="0">
                    <a:srgbClr val="00B0F0">
                      <a:alpha val="0"/>
                    </a:srgbClr>
                  </a:gs>
                  <a:gs pos="100000">
                    <a:srgbClr val="00B0F0">
                      <a:alpha val="70000"/>
                    </a:srgbClr>
                  </a:gs>
                </a:gsLst>
                <a:lin ang="5400000" scaled="1"/>
              </a:gradFill>
            </a:ln>
          </p:spPr>
          <p:txBody>
            <a:bodyPr anchor="ctr"/>
            <a:p>
              <a:pPr>
                <a:lnSpc>
                  <a:spcPct val="130000"/>
                </a:lnSpc>
              </a:pPr>
              <a:r>
                <a:rPr lang="en-US" altLang="zh-CN" sz="1200" b="1" dirty="0">
                  <a:latin typeface="微软雅黑" panose="020B0503020204020204" charset="-122"/>
                  <a:ea typeface="微软雅黑" panose="020B0503020204020204" charset="-122"/>
                  <a:sym typeface="+mn-ea"/>
                </a:rPr>
                <a:t>大模型</a:t>
              </a:r>
              <a:r>
                <a:rPr lang="zh-CN" altLang="en-US" sz="1200" b="1" dirty="0">
                  <a:latin typeface="微软雅黑" panose="020B0503020204020204" charset="-122"/>
                  <a:ea typeface="微软雅黑" panose="020B0503020204020204" charset="-122"/>
                  <a:sym typeface="+mn-ea"/>
                </a:rPr>
                <a:t>训推</a:t>
              </a:r>
              <a:r>
                <a:rPr lang="zh-CN" altLang="en-US" sz="1200" b="1" dirty="0">
                  <a:latin typeface="微软雅黑" panose="020B0503020204020204" charset="-122"/>
                  <a:ea typeface="微软雅黑" panose="020B0503020204020204" charset="-122"/>
                  <a:sym typeface="+mn-ea"/>
                </a:rPr>
                <a:t>：</a:t>
              </a:r>
              <a:r>
                <a:rPr lang="zh-CN" sz="1200" dirty="0">
                  <a:latin typeface="微软雅黑" panose="020B0503020204020204" charset="-122"/>
                  <a:ea typeface="微软雅黑" panose="020B0503020204020204" charset="-122"/>
                  <a:cs typeface="微软雅黑" panose="020B0503020204020204" charset="-122"/>
                  <a:sym typeface="+mn-ea"/>
                </a:rPr>
                <a:t>提供大模型训练、评测和推理服务，助力企业构建大模型应用。</a:t>
              </a:r>
              <a:endParaRPr lang="zh-CN" sz="1200" dirty="0">
                <a:latin typeface="微软雅黑" panose="020B0503020204020204" charset="-122"/>
                <a:ea typeface="微软雅黑" panose="020B0503020204020204" charset="-122"/>
                <a:cs typeface="微软雅黑" panose="020B0503020204020204" charset="-122"/>
                <a:sym typeface="+mn-ea"/>
              </a:endParaRPr>
            </a:p>
          </p:txBody>
        </p:sp>
      </p:grpSp>
      <p:grpSp>
        <p:nvGrpSpPr>
          <p:cNvPr id="97" name="组合 96"/>
          <p:cNvGrpSpPr/>
          <p:nvPr/>
        </p:nvGrpSpPr>
        <p:grpSpPr>
          <a:xfrm rot="0">
            <a:off x="3282950" y="3191510"/>
            <a:ext cx="3038624" cy="709930"/>
            <a:chOff x="4699" y="6622"/>
            <a:chExt cx="5273" cy="1118"/>
          </a:xfrm>
        </p:grpSpPr>
        <p:sp>
          <p:nvSpPr>
            <p:cNvPr id="98" name="文本框 97"/>
            <p:cNvSpPr txBox="1"/>
            <p:nvPr/>
          </p:nvSpPr>
          <p:spPr>
            <a:xfrm>
              <a:off x="5506" y="6622"/>
              <a:ext cx="4466" cy="1118"/>
            </a:xfrm>
            <a:prstGeom prst="rect">
              <a:avLst/>
            </a:prstGeom>
            <a:noFill/>
          </p:spPr>
          <p:txBody>
            <a:bodyPr wrap="square" rtlCol="0">
              <a:noAutofit/>
            </a:bodyPr>
            <a:p>
              <a:pPr lvl="0" indent="0" algn="l" defTabSz="163195" fontAlgn="auto">
                <a:lnSpc>
                  <a:spcPct val="120000"/>
                </a:lnSpc>
                <a:buClrTx/>
                <a:buSzTx/>
                <a:buFontTx/>
                <a:defRPr/>
              </a:pPr>
              <a:r>
                <a:rPr lang="zh-CN" altLang="en-US" sz="1200" b="1" dirty="0">
                  <a:solidFill>
                    <a:srgbClr val="0070BF"/>
                  </a:solidFill>
                  <a:latin typeface="微软雅黑" panose="020B0503020204020204" charset="-122"/>
                  <a:ea typeface="微软雅黑" panose="020B0503020204020204" charset="-122"/>
                  <a:sym typeface="Arial" panose="020B0604020202020204" pitchFamily="34" charset="0"/>
                </a:rPr>
                <a:t>全功能</a:t>
              </a:r>
              <a:r>
                <a:rPr lang="en-US" altLang="zh-CN" sz="1200" b="1" dirty="0">
                  <a:solidFill>
                    <a:srgbClr val="0070BF"/>
                  </a:solidFill>
                  <a:latin typeface="微软雅黑" panose="020B0503020204020204" charset="-122"/>
                  <a:ea typeface="微软雅黑" panose="020B0503020204020204" charset="-122"/>
                  <a:sym typeface="Arial" panose="020B0604020202020204" pitchFamily="34" charset="0"/>
                </a:rPr>
                <a:t>AI</a:t>
              </a:r>
              <a:r>
                <a:rPr lang="zh-CN" altLang="en-US" sz="1200" b="1" dirty="0">
                  <a:solidFill>
                    <a:srgbClr val="0070BF"/>
                  </a:solidFill>
                  <a:latin typeface="微软雅黑" panose="020B0503020204020204" charset="-122"/>
                  <a:ea typeface="微软雅黑" panose="020B0503020204020204" charset="-122"/>
                  <a:sym typeface="Arial" panose="020B0604020202020204" pitchFamily="34" charset="0"/>
                </a:rPr>
                <a:t>开发</a:t>
              </a:r>
              <a:endPar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lvl="0" indent="0" algn="l" defTabSz="163195" fontAlgn="auto">
                <a:lnSpc>
                  <a:spcPct val="120000"/>
                </a:lnSpc>
                <a:buClrTx/>
                <a:buSzTx/>
                <a:buFontTx/>
                <a:defRPr/>
              </a:pPr>
              <a:r>
                <a:rPr lang="zh-CN" sz="1100" dirty="0">
                  <a:latin typeface="微软雅黑" panose="020B0503020204020204" charset="-122"/>
                  <a:ea typeface="微软雅黑" panose="020B0503020204020204" charset="-122"/>
                  <a:cs typeface="微软雅黑" panose="020B0503020204020204" charset="-122"/>
                  <a:sym typeface="+mn-ea"/>
                </a:rPr>
                <a:t>提供数据管理、数据标注、模型训练和推理服务，支持端到端AI开发</a:t>
              </a:r>
              <a:r>
                <a:rPr lang="zh-CN" altLang="en-US" sz="1100" dirty="0">
                  <a:latin typeface="微软雅黑" panose="020B0503020204020204" charset="-122"/>
                  <a:ea typeface="微软雅黑" panose="020B0503020204020204" charset="-122"/>
                  <a:cs typeface="微软雅黑" panose="020B0503020204020204" charset="-122"/>
                  <a:sym typeface="+mn-ea"/>
                </a:rPr>
                <a:t>。</a:t>
              </a:r>
              <a:endParaRPr lang="zh-CN" altLang="en-US" sz="1100" dirty="0">
                <a:solidFill>
                  <a:schemeClr val="tx1"/>
                </a:solidFill>
                <a:latin typeface="微软雅黑" panose="020B0503020204020204" charset="-122"/>
                <a:ea typeface="微软雅黑" panose="020B0503020204020204" charset="-122"/>
                <a:cs typeface="Arial" panose="020B0604020202020204" pitchFamily="34" charset="0"/>
                <a:sym typeface="+mn-ea"/>
              </a:endParaRPr>
            </a:p>
          </p:txBody>
        </p:sp>
        <p:pic>
          <p:nvPicPr>
            <p:cNvPr id="99" name="图片 98"/>
            <p:cNvPicPr>
              <a:picLocks noChangeAspect="1"/>
            </p:cNvPicPr>
            <p:nvPr>
              <p:custDataLst>
                <p:tags r:id="rId9"/>
              </p:custDataLst>
            </p:nvPr>
          </p:nvPicPr>
          <p:blipFill>
            <a:blip r:embed="rId10"/>
            <a:stretch>
              <a:fillRect/>
            </a:stretch>
          </p:blipFill>
          <p:spPr>
            <a:xfrm>
              <a:off x="4699" y="6774"/>
              <a:ext cx="708" cy="344"/>
            </a:xfrm>
            <a:prstGeom prst="rect">
              <a:avLst/>
            </a:prstGeom>
          </p:spPr>
        </p:pic>
      </p:grpSp>
      <p:grpSp>
        <p:nvGrpSpPr>
          <p:cNvPr id="100" name="组合 99"/>
          <p:cNvGrpSpPr/>
          <p:nvPr/>
        </p:nvGrpSpPr>
        <p:grpSpPr>
          <a:xfrm rot="0">
            <a:off x="3282950" y="3804285"/>
            <a:ext cx="3038624" cy="596265"/>
            <a:chOff x="4699" y="6622"/>
            <a:chExt cx="5273" cy="939"/>
          </a:xfrm>
        </p:grpSpPr>
        <p:sp>
          <p:nvSpPr>
            <p:cNvPr id="101" name="文本框 100"/>
            <p:cNvSpPr txBox="1"/>
            <p:nvPr/>
          </p:nvSpPr>
          <p:spPr>
            <a:xfrm>
              <a:off x="5506" y="6622"/>
              <a:ext cx="4466" cy="939"/>
            </a:xfrm>
            <a:prstGeom prst="rect">
              <a:avLst/>
            </a:prstGeom>
            <a:noFill/>
          </p:spPr>
          <p:txBody>
            <a:bodyPr wrap="square" rtlCol="0">
              <a:noAutofit/>
            </a:bodyPr>
            <a:p>
              <a:pPr lvl="0" indent="0" algn="l" defTabSz="163195" fontAlgn="auto">
                <a:lnSpc>
                  <a:spcPct val="150000"/>
                </a:lnSpc>
                <a:buClrTx/>
                <a:buSzTx/>
                <a:buFontTx/>
                <a:defRPr/>
              </a:pPr>
              <a:r>
                <a:rPr lang="zh-CN" sz="1200" b="1" dirty="0">
                  <a:solidFill>
                    <a:srgbClr val="0070BF"/>
                  </a:solidFill>
                  <a:latin typeface="微软雅黑" panose="020B0503020204020204" charset="-122"/>
                  <a:ea typeface="微软雅黑" panose="020B0503020204020204" charset="-122"/>
                  <a:cs typeface="微软雅黑" panose="020B0503020204020204" charset="-122"/>
                  <a:sym typeface="+mn-ea"/>
                </a:rPr>
                <a:t>多样化开发建模</a:t>
              </a:r>
              <a:endPar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lvl="0" indent="0" algn="l" defTabSz="163195" fontAlgn="auto">
                <a:lnSpc>
                  <a:spcPct val="120000"/>
                </a:lnSpc>
                <a:buClrTx/>
                <a:buSzTx/>
                <a:buFontTx/>
                <a:defRPr/>
              </a:pPr>
              <a:r>
                <a:rPr lang="zh-CN" sz="1100" dirty="0">
                  <a:latin typeface="微软雅黑" panose="020B0503020204020204" charset="-122"/>
                  <a:ea typeface="微软雅黑" panose="020B0503020204020204" charset="-122"/>
                  <a:cs typeface="微软雅黑" panose="020B0503020204020204" charset="-122"/>
                  <a:sym typeface="+mn-ea"/>
                </a:rPr>
                <a:t>支持多种训练环境及框架，支持国产化训练及推理服务</a:t>
              </a:r>
              <a:r>
                <a:rPr lang="zh-CN" sz="1100" dirty="0">
                  <a:latin typeface="微软雅黑" panose="020B0503020204020204" charset="-122"/>
                  <a:ea typeface="微软雅黑" panose="020B0503020204020204" charset="-122"/>
                  <a:cs typeface="微软雅黑" panose="020B0503020204020204" charset="-122"/>
                  <a:sym typeface="+mn-ea"/>
                </a:rPr>
                <a:t>。</a:t>
              </a:r>
              <a:endParaRPr lang="zh-CN" sz="11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102" name="图片 101"/>
            <p:cNvPicPr>
              <a:picLocks noChangeAspect="1"/>
            </p:cNvPicPr>
            <p:nvPr>
              <p:custDataLst>
                <p:tags r:id="rId11"/>
              </p:custDataLst>
            </p:nvPr>
          </p:nvPicPr>
          <p:blipFill>
            <a:blip r:embed="rId10"/>
            <a:stretch>
              <a:fillRect/>
            </a:stretch>
          </p:blipFill>
          <p:spPr>
            <a:xfrm>
              <a:off x="4699" y="6774"/>
              <a:ext cx="708" cy="344"/>
            </a:xfrm>
            <a:prstGeom prst="rect">
              <a:avLst/>
            </a:prstGeom>
          </p:spPr>
        </p:pic>
      </p:grpSp>
      <p:grpSp>
        <p:nvGrpSpPr>
          <p:cNvPr id="103" name="组合 102"/>
          <p:cNvGrpSpPr/>
          <p:nvPr/>
        </p:nvGrpSpPr>
        <p:grpSpPr>
          <a:xfrm rot="0">
            <a:off x="3282950" y="4417060"/>
            <a:ext cx="3039201" cy="596265"/>
            <a:chOff x="4699" y="6622"/>
            <a:chExt cx="5274" cy="939"/>
          </a:xfrm>
        </p:grpSpPr>
        <p:sp>
          <p:nvSpPr>
            <p:cNvPr id="104" name="文本框 103"/>
            <p:cNvSpPr txBox="1"/>
            <p:nvPr/>
          </p:nvSpPr>
          <p:spPr>
            <a:xfrm>
              <a:off x="5506" y="6622"/>
              <a:ext cx="4467" cy="939"/>
            </a:xfrm>
            <a:prstGeom prst="rect">
              <a:avLst/>
            </a:prstGeom>
            <a:noFill/>
          </p:spPr>
          <p:txBody>
            <a:bodyPr wrap="square" rtlCol="0">
              <a:noAutofit/>
            </a:bodyPr>
            <a:p>
              <a:pPr lvl="0" indent="0" algn="l" defTabSz="163195" fontAlgn="auto">
                <a:lnSpc>
                  <a:spcPct val="150000"/>
                </a:lnSpc>
                <a:buClrTx/>
                <a:buSzTx/>
                <a:buFontTx/>
                <a:defRPr/>
              </a:pPr>
              <a:r>
                <a:rPr lang="zh-CN" sz="1200" b="1" dirty="0">
                  <a:solidFill>
                    <a:srgbClr val="0070BF"/>
                  </a:solidFill>
                  <a:latin typeface="微软雅黑" panose="020B0503020204020204" charset="-122"/>
                  <a:ea typeface="微软雅黑" panose="020B0503020204020204" charset="-122"/>
                  <a:cs typeface="微软雅黑" panose="020B0503020204020204" charset="-122"/>
                  <a:sym typeface="+mn-ea"/>
                </a:rPr>
                <a:t>一站式大模型服务</a:t>
              </a:r>
              <a:endPar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lvl="0" indent="0" algn="l" defTabSz="163195" fontAlgn="auto">
                <a:lnSpc>
                  <a:spcPct val="120000"/>
                </a:lnSpc>
                <a:buClrTx/>
                <a:buSzTx/>
                <a:buFontTx/>
                <a:defRPr/>
              </a:pPr>
              <a:r>
                <a:rPr lang="zh-CN" sz="1100" dirty="0">
                  <a:latin typeface="微软雅黑" panose="020B0503020204020204" charset="-122"/>
                  <a:ea typeface="微软雅黑" panose="020B0503020204020204" charset="-122"/>
                  <a:cs typeface="微软雅黑" panose="020B0503020204020204" charset="-122"/>
                  <a:sym typeface="+mn-ea"/>
                </a:rPr>
                <a:t>提供多种大模型版本及生成式AI生产全流程开发工具链。</a:t>
              </a:r>
              <a:endParaRPr lang="zh-CN" sz="1100" dirty="0">
                <a:latin typeface="微软雅黑" panose="020B0503020204020204" charset="-122"/>
                <a:ea typeface="微软雅黑" panose="020B0503020204020204" charset="-122"/>
                <a:cs typeface="微软雅黑" panose="020B0503020204020204" charset="-122"/>
                <a:sym typeface="+mn-ea"/>
              </a:endParaRPr>
            </a:p>
            <a:p>
              <a:pPr lvl="0" indent="0" algn="l" defTabSz="163195" fontAlgn="auto">
                <a:lnSpc>
                  <a:spcPct val="120000"/>
                </a:lnSpc>
                <a:buClrTx/>
                <a:buSzTx/>
                <a:buFontTx/>
                <a:defRPr/>
              </a:pPr>
              <a:endParaRPr lang="zh-CN" altLang="en-US" sz="1200" dirty="0">
                <a:solidFill>
                  <a:schemeClr val="tx1"/>
                </a:solidFill>
                <a:latin typeface="微软雅黑" panose="020B0503020204020204" charset="-122"/>
                <a:ea typeface="微软雅黑" panose="020B0503020204020204" charset="-122"/>
                <a:cs typeface="Arial" panose="020B0604020202020204" pitchFamily="34" charset="0"/>
                <a:sym typeface="+mn-ea"/>
              </a:endParaRPr>
            </a:p>
          </p:txBody>
        </p:sp>
        <p:pic>
          <p:nvPicPr>
            <p:cNvPr id="105" name="图片 104"/>
            <p:cNvPicPr>
              <a:picLocks noChangeAspect="1"/>
            </p:cNvPicPr>
            <p:nvPr>
              <p:custDataLst>
                <p:tags r:id="rId12"/>
              </p:custDataLst>
            </p:nvPr>
          </p:nvPicPr>
          <p:blipFill>
            <a:blip r:embed="rId10"/>
            <a:stretch>
              <a:fillRect/>
            </a:stretch>
          </p:blipFill>
          <p:spPr>
            <a:xfrm>
              <a:off x="4699" y="6774"/>
              <a:ext cx="708" cy="344"/>
            </a:xfrm>
            <a:prstGeom prst="rect">
              <a:avLst/>
            </a:prstGeom>
          </p:spPr>
        </p:pic>
      </p:grpSp>
      <p:grpSp>
        <p:nvGrpSpPr>
          <p:cNvPr id="106" name="组合 105"/>
          <p:cNvGrpSpPr/>
          <p:nvPr/>
        </p:nvGrpSpPr>
        <p:grpSpPr>
          <a:xfrm rot="0">
            <a:off x="6239510" y="3191510"/>
            <a:ext cx="2699207" cy="596265"/>
            <a:chOff x="4699" y="6622"/>
            <a:chExt cx="4684" cy="939"/>
          </a:xfrm>
        </p:grpSpPr>
        <p:sp>
          <p:nvSpPr>
            <p:cNvPr id="107" name="文本框 106"/>
            <p:cNvSpPr txBox="1"/>
            <p:nvPr/>
          </p:nvSpPr>
          <p:spPr>
            <a:xfrm>
              <a:off x="5506" y="6622"/>
              <a:ext cx="3877" cy="939"/>
            </a:xfrm>
            <a:prstGeom prst="rect">
              <a:avLst/>
            </a:prstGeom>
            <a:noFill/>
          </p:spPr>
          <p:txBody>
            <a:bodyPr wrap="square" rtlCol="0">
              <a:noAutofit/>
            </a:bodyPr>
            <a:p>
              <a:pPr lvl="0" indent="0" algn="l" defTabSz="163195" fontAlgn="auto">
                <a:lnSpc>
                  <a:spcPct val="120000"/>
                </a:lnSpc>
                <a:buClrTx/>
                <a:buSzTx/>
                <a:buFontTx/>
                <a:defRPr/>
              </a:pPr>
              <a:r>
                <a:rPr lang="zh-CN" sz="1200" b="1" dirty="0">
                  <a:solidFill>
                    <a:srgbClr val="0070BF"/>
                  </a:solidFill>
                  <a:latin typeface="微软雅黑" panose="020B0503020204020204" charset="-122"/>
                  <a:ea typeface="微软雅黑" panose="020B0503020204020204" charset="-122"/>
                  <a:cs typeface="微软雅黑" panose="020B0503020204020204" charset="-122"/>
                  <a:sym typeface="+mn-ea"/>
                </a:rPr>
                <a:t>异构资源调度</a:t>
              </a:r>
              <a:endPar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lvl="0" indent="0" algn="l" defTabSz="163195" fontAlgn="auto">
                <a:lnSpc>
                  <a:spcPct val="120000"/>
                </a:lnSpc>
                <a:buClrTx/>
                <a:buSzTx/>
                <a:buFontTx/>
                <a:defRPr/>
              </a:pPr>
              <a:r>
                <a:rPr lang="zh-CN" sz="1100" dirty="0">
                  <a:latin typeface="微软雅黑" panose="020B0503020204020204" charset="-122"/>
                  <a:ea typeface="微软雅黑" panose="020B0503020204020204" charset="-122"/>
                  <a:cs typeface="微软雅黑" panose="020B0503020204020204" charset="-122"/>
                  <a:sym typeface="+mn-ea"/>
                </a:rPr>
                <a:t>提供GPU、NPU、MLU、CPU、内存等异构算力管理调度服务。</a:t>
              </a:r>
              <a:endParaRPr lang="zh-CN" sz="11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108" name="图片 107"/>
            <p:cNvPicPr>
              <a:picLocks noChangeAspect="1"/>
            </p:cNvPicPr>
            <p:nvPr>
              <p:custDataLst>
                <p:tags r:id="rId13"/>
              </p:custDataLst>
            </p:nvPr>
          </p:nvPicPr>
          <p:blipFill>
            <a:blip r:embed="rId10"/>
            <a:stretch>
              <a:fillRect/>
            </a:stretch>
          </p:blipFill>
          <p:spPr>
            <a:xfrm>
              <a:off x="4699" y="6774"/>
              <a:ext cx="708" cy="344"/>
            </a:xfrm>
            <a:prstGeom prst="rect">
              <a:avLst/>
            </a:prstGeom>
          </p:spPr>
        </p:pic>
      </p:grpSp>
      <p:grpSp>
        <p:nvGrpSpPr>
          <p:cNvPr id="109" name="组合 108"/>
          <p:cNvGrpSpPr/>
          <p:nvPr/>
        </p:nvGrpSpPr>
        <p:grpSpPr>
          <a:xfrm rot="0">
            <a:off x="6239510" y="3900805"/>
            <a:ext cx="2700359" cy="596265"/>
            <a:chOff x="4699" y="6622"/>
            <a:chExt cx="4686" cy="939"/>
          </a:xfrm>
        </p:grpSpPr>
        <p:sp>
          <p:nvSpPr>
            <p:cNvPr id="110" name="文本框 109"/>
            <p:cNvSpPr txBox="1"/>
            <p:nvPr/>
          </p:nvSpPr>
          <p:spPr>
            <a:xfrm>
              <a:off x="5506" y="6622"/>
              <a:ext cx="3879" cy="939"/>
            </a:xfrm>
            <a:prstGeom prst="rect">
              <a:avLst/>
            </a:prstGeom>
            <a:noFill/>
          </p:spPr>
          <p:txBody>
            <a:bodyPr wrap="square" rtlCol="0">
              <a:noAutofit/>
            </a:bodyPr>
            <a:p>
              <a:pPr lvl="0" indent="0" algn="l" defTabSz="163195" fontAlgn="auto">
                <a:lnSpc>
                  <a:spcPct val="120000"/>
                </a:lnSpc>
                <a:buClrTx/>
                <a:buSzTx/>
                <a:buFontTx/>
                <a:defRPr/>
              </a:pPr>
              <a:r>
                <a:rPr lang="zh-CN" sz="1200" b="1" dirty="0">
                  <a:solidFill>
                    <a:srgbClr val="0070BF"/>
                  </a:solidFill>
                  <a:latin typeface="微软雅黑" panose="020B0503020204020204" charset="-122"/>
                  <a:ea typeface="微软雅黑" panose="020B0503020204020204" charset="-122"/>
                  <a:cs typeface="微软雅黑" panose="020B0503020204020204" charset="-122"/>
                  <a:sym typeface="+mn-ea"/>
                </a:rPr>
                <a:t>服务多中心负载均衡</a:t>
              </a:r>
              <a:endPar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lvl="0" indent="0" algn="l" defTabSz="163195" fontAlgn="auto">
                <a:lnSpc>
                  <a:spcPct val="120000"/>
                </a:lnSpc>
                <a:buClrTx/>
                <a:buSzTx/>
                <a:buFontTx/>
                <a:defRPr/>
              </a:pPr>
              <a:r>
                <a:rPr lang="zh-CN" sz="1100" dirty="0">
                  <a:latin typeface="微软雅黑" panose="020B0503020204020204" charset="-122"/>
                  <a:ea typeface="微软雅黑" panose="020B0503020204020204" charset="-122"/>
                  <a:cs typeface="微软雅黑" panose="020B0503020204020204" charset="-122"/>
                  <a:sym typeface="+mn-ea"/>
                </a:rPr>
                <a:t>提供给高性能的模型调用服务，并发性能可靠性达99.99%。</a:t>
              </a:r>
              <a:endParaRPr lang="zh-CN" sz="11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111" name="图片 110"/>
            <p:cNvPicPr>
              <a:picLocks noChangeAspect="1"/>
            </p:cNvPicPr>
            <p:nvPr>
              <p:custDataLst>
                <p:tags r:id="rId14"/>
              </p:custDataLst>
            </p:nvPr>
          </p:nvPicPr>
          <p:blipFill>
            <a:blip r:embed="rId10"/>
            <a:stretch>
              <a:fillRect/>
            </a:stretch>
          </p:blipFill>
          <p:spPr>
            <a:xfrm>
              <a:off x="4699" y="6774"/>
              <a:ext cx="708" cy="344"/>
            </a:xfrm>
            <a:prstGeom prst="rect">
              <a:avLst/>
            </a:prstGeom>
          </p:spPr>
        </p:pic>
      </p:grpSp>
      <p:sp>
        <p:nvSpPr>
          <p:cNvPr id="9" name="文本框 8"/>
          <p:cNvSpPr txBox="1"/>
          <p:nvPr>
            <p:custDataLst>
              <p:tags r:id="rId15"/>
            </p:custDataLst>
          </p:nvPr>
        </p:nvSpPr>
        <p:spPr>
          <a:xfrm>
            <a:off x="9266873" y="2159635"/>
            <a:ext cx="2381250" cy="721995"/>
          </a:xfrm>
          <a:prstGeom prst="rect">
            <a:avLst/>
          </a:prstGeom>
          <a:noFill/>
        </p:spPr>
        <p:txBody>
          <a:bodyPr wrap="square" rtlCol="0">
            <a:noAutofit/>
          </a:bodyPr>
          <a:p>
            <a:pPr indent="0" algn="ctr" fontAlgn="auto">
              <a:lnSpc>
                <a:spcPct val="120000"/>
              </a:lnSpc>
            </a:pPr>
            <a:r>
              <a:rPr lang="zh-CN" altLang="en-US" sz="1400" b="1" dirty="0">
                <a:solidFill>
                  <a:srgbClr val="C00000"/>
                </a:solidFill>
                <a:latin typeface="微软雅黑" panose="020B0503020204020204" charset="-122"/>
                <a:ea typeface="微软雅黑" panose="020B0503020204020204" charset="-122"/>
                <a:cs typeface="微软雅黑" panose="020B0503020204020204" charset="-122"/>
              </a:rPr>
              <a:t>一站式</a:t>
            </a:r>
            <a:endParaRPr lang="zh-CN" altLang="en-US" sz="1400" b="1" dirty="0">
              <a:solidFill>
                <a:srgbClr val="C00000"/>
              </a:solidFill>
              <a:latin typeface="微软雅黑" panose="020B0503020204020204" charset="-122"/>
              <a:ea typeface="微软雅黑" panose="020B0503020204020204" charset="-122"/>
              <a:cs typeface="微软雅黑" panose="020B0503020204020204" charset="-122"/>
            </a:endParaRPr>
          </a:p>
          <a:p>
            <a:pPr indent="0" algn="ctr" fontAlgn="auto">
              <a:lnSpc>
                <a:spcPct val="120000"/>
              </a:lnSpc>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智能体构建</a:t>
            </a:r>
            <a:endParaRPr lang="en-US" altLang="zh-CN" sz="1400" b="1"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custDataLst>
              <p:tags r:id="rId16"/>
            </p:custDataLst>
          </p:nvPr>
        </p:nvSpPr>
        <p:spPr>
          <a:xfrm>
            <a:off x="9266873" y="3157855"/>
            <a:ext cx="2381250" cy="721995"/>
          </a:xfrm>
          <a:prstGeom prst="rect">
            <a:avLst/>
          </a:prstGeom>
          <a:noFill/>
        </p:spPr>
        <p:txBody>
          <a:bodyPr wrap="square" rtlCol="0">
            <a:noAutofit/>
          </a:bodyPr>
          <a:p>
            <a:pPr indent="0" algn="ctr" fontAlgn="auto">
              <a:lnSpc>
                <a:spcPct val="120000"/>
              </a:lnSpc>
            </a:pPr>
            <a:r>
              <a:rPr lang="zh-CN" altLang="en-US" sz="1400" b="1" dirty="0">
                <a:solidFill>
                  <a:srgbClr val="C00000"/>
                </a:solidFill>
                <a:latin typeface="微软雅黑" panose="020B0503020204020204" charset="-122"/>
                <a:ea typeface="微软雅黑" panose="020B0503020204020204" charset="-122"/>
                <a:cs typeface="微软雅黑" panose="020B0503020204020204" charset="-122"/>
              </a:rPr>
              <a:t>一站式</a:t>
            </a:r>
            <a:endParaRPr lang="zh-CN" altLang="en-US" sz="1400" b="1" dirty="0">
              <a:solidFill>
                <a:srgbClr val="C00000"/>
              </a:solidFill>
              <a:latin typeface="微软雅黑" panose="020B0503020204020204" charset="-122"/>
              <a:ea typeface="微软雅黑" panose="020B0503020204020204" charset="-122"/>
              <a:cs typeface="微软雅黑" panose="020B0503020204020204" charset="-122"/>
            </a:endParaRPr>
          </a:p>
          <a:p>
            <a:pPr indent="0" algn="ctr" fontAlgn="auto">
              <a:lnSpc>
                <a:spcPct val="120000"/>
              </a:lnSpc>
            </a:pPr>
            <a:r>
              <a:rPr lang="zh-CN" altLang="en-US" sz="1400" b="1" dirty="0">
                <a:solidFill>
                  <a:srgbClr val="4472C4"/>
                </a:solidFill>
                <a:latin typeface="微软雅黑" panose="020B0503020204020204" charset="-122"/>
                <a:ea typeface="微软雅黑" panose="020B0503020204020204" charset="-122"/>
                <a:sym typeface="+mn-ea"/>
              </a:rPr>
              <a:t>大模型开发及服务</a:t>
            </a:r>
            <a:endParaRPr lang="en-US" altLang="zh-CN" sz="1400" b="1"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custDataLst>
              <p:tags r:id="rId17"/>
            </p:custDataLst>
          </p:nvPr>
        </p:nvSpPr>
        <p:spPr>
          <a:xfrm>
            <a:off x="9266873" y="4156075"/>
            <a:ext cx="2381250" cy="721995"/>
          </a:xfrm>
          <a:prstGeom prst="rect">
            <a:avLst/>
          </a:prstGeom>
          <a:noFill/>
        </p:spPr>
        <p:txBody>
          <a:bodyPr wrap="square" rtlCol="0">
            <a:noAutofit/>
          </a:bodyPr>
          <a:p>
            <a:pPr indent="0" algn="ctr" fontAlgn="auto">
              <a:lnSpc>
                <a:spcPct val="120000"/>
              </a:lnSpc>
            </a:pPr>
            <a:r>
              <a:rPr lang="zh-CN" altLang="en-US" sz="1400" b="1" dirty="0">
                <a:solidFill>
                  <a:srgbClr val="4472C4"/>
                </a:solidFill>
                <a:latin typeface="微软雅黑" panose="020B0503020204020204" charset="-122"/>
                <a:ea typeface="微软雅黑" panose="020B0503020204020204" charset="-122"/>
                <a:sym typeface="+mn-ea"/>
              </a:rPr>
              <a:t>能力超市开放</a:t>
            </a:r>
            <a:endParaRPr lang="zh-CN" altLang="en-US" sz="1400" b="1" dirty="0">
              <a:solidFill>
                <a:srgbClr val="4472C4"/>
              </a:solidFill>
              <a:latin typeface="微软雅黑" panose="020B0503020204020204" charset="-122"/>
              <a:ea typeface="微软雅黑" panose="020B0503020204020204" charset="-122"/>
              <a:sym typeface="+mn-ea"/>
            </a:endParaRPr>
          </a:p>
          <a:p>
            <a:pPr indent="0" algn="ctr" fontAlgn="auto">
              <a:lnSpc>
                <a:spcPct val="120000"/>
              </a:lnSpc>
            </a:pPr>
            <a:r>
              <a:rPr lang="en-US" altLang="zh-CN" sz="1400" b="1" dirty="0">
                <a:solidFill>
                  <a:srgbClr val="C00000"/>
                </a:solidFill>
                <a:latin typeface="微软雅黑" panose="020B0503020204020204" charset="-122"/>
                <a:ea typeface="微软雅黑" panose="020B0503020204020204" charset="-122"/>
                <a:sym typeface="+mn-ea"/>
              </a:rPr>
              <a:t>162</a:t>
            </a:r>
            <a:r>
              <a:rPr lang="zh-CN" altLang="en-US" sz="1400" b="1" dirty="0">
                <a:solidFill>
                  <a:srgbClr val="C00000"/>
                </a:solidFill>
                <a:latin typeface="微软雅黑" panose="020B0503020204020204" charset="-122"/>
                <a:ea typeface="微软雅黑" panose="020B0503020204020204" charset="-122"/>
                <a:sym typeface="+mn-ea"/>
              </a:rPr>
              <a:t>项</a:t>
            </a:r>
            <a:r>
              <a:rPr lang="zh-CN" altLang="en-US" sz="1400" b="1" dirty="0">
                <a:solidFill>
                  <a:srgbClr val="4472C4"/>
                </a:solidFill>
                <a:latin typeface="微软雅黑" panose="020B0503020204020204" charset="-122"/>
                <a:ea typeface="微软雅黑" panose="020B0503020204020204" charset="-122"/>
                <a:sym typeface="+mn-ea"/>
              </a:rPr>
              <a:t>AI能力</a:t>
            </a:r>
            <a:endParaRPr lang="en-US" altLang="zh-CN" sz="1400" b="1"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18"/>
            </p:custDataLst>
          </p:nvPr>
        </p:nvSpPr>
        <p:spPr>
          <a:xfrm>
            <a:off x="661353" y="2000885"/>
            <a:ext cx="2308860" cy="718820"/>
          </a:xfrm>
          <a:prstGeom prst="rect">
            <a:avLst/>
          </a:prstGeom>
          <a:noFill/>
        </p:spPr>
        <p:txBody>
          <a:bodyPr wrap="square" rtlCol="0">
            <a:spAutoFit/>
          </a:bodyPr>
          <a:p>
            <a:pPr indent="0" algn="ctr" fontAlgn="auto">
              <a:lnSpc>
                <a:spcPct val="120000"/>
              </a:lnSpc>
            </a:pPr>
            <a:r>
              <a:rPr lang="zh-CN" sz="1400" b="1" dirty="0">
                <a:solidFill>
                  <a:schemeClr val="accent5"/>
                </a:solidFill>
                <a:latin typeface="微软雅黑" panose="020B0503020204020204" charset="-122"/>
                <a:ea typeface="微软雅黑" panose="020B0503020204020204" charset="-122"/>
                <a:cs typeface="微软雅黑" panose="020B0503020204020204" charset="-122"/>
                <a:sym typeface="+mn-ea"/>
              </a:rPr>
              <a:t>缺乏</a:t>
            </a:r>
            <a:r>
              <a:rPr lang="en-US" altLang="zh-CN" sz="1400" b="1" dirty="0">
                <a:solidFill>
                  <a:schemeClr val="accent5"/>
                </a:solidFill>
                <a:latin typeface="微软雅黑" panose="020B0503020204020204" charset="-122"/>
                <a:ea typeface="微软雅黑" panose="020B0503020204020204" charset="-122"/>
                <a:cs typeface="微软雅黑" panose="020B0503020204020204" charset="-122"/>
                <a:sym typeface="+mn-ea"/>
              </a:rPr>
              <a:t>AI</a:t>
            </a: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ea"/>
              </a:rPr>
              <a:t>需求落地路径</a:t>
            </a:r>
            <a:endParaRPr lang="zh-CN" sz="14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20000"/>
              </a:lnSpc>
            </a:pP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面对</a:t>
            </a:r>
            <a:r>
              <a:rPr lang="en-US" altLang="zh-CN" sz="10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AI</a:t>
            </a: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庞杂的技术选项与实施步骤，难以找到适合自身场景的切入点。</a:t>
            </a:r>
            <a:endPar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cxnSp>
        <p:nvCxnSpPr>
          <p:cNvPr id="7" name="直接连接符 6"/>
          <p:cNvCxnSpPr/>
          <p:nvPr/>
        </p:nvCxnSpPr>
        <p:spPr>
          <a:xfrm flipV="1">
            <a:off x="1163955" y="2740660"/>
            <a:ext cx="1303655"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1163955" y="3683635"/>
            <a:ext cx="1303655" cy="9525"/>
          </a:xfrm>
          <a:prstGeom prst="line">
            <a:avLst/>
          </a:prstGeom>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19"/>
            </p:custDataLst>
          </p:nvPr>
        </p:nvSpPr>
        <p:spPr>
          <a:xfrm>
            <a:off x="661353" y="2771140"/>
            <a:ext cx="2308860" cy="891540"/>
          </a:xfrm>
          <a:prstGeom prst="rect">
            <a:avLst/>
          </a:prstGeom>
          <a:noFill/>
        </p:spPr>
        <p:txBody>
          <a:bodyPr wrap="square" rtlCol="0">
            <a:spAutoFit/>
          </a:bodyPr>
          <a:p>
            <a:pPr indent="0" algn="ctr" fontAlgn="auto">
              <a:lnSpc>
                <a:spcPct val="100000"/>
              </a:lnSpc>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ea"/>
              </a:rPr>
              <a:t>高昂开发成本</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00000"/>
              </a:lnSpc>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ea"/>
              </a:rPr>
              <a:t>阻碍中小企业应用</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20000"/>
              </a:lnSpc>
            </a:pP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定制化</a:t>
            </a:r>
            <a:r>
              <a:rPr lang="en-US" altLang="zh-CN" sz="10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AI</a:t>
            </a: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模型需投入大量算力与人才资源，中小企业预算有限难以承担。</a:t>
            </a:r>
            <a:endPar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14" name="文本框 13"/>
          <p:cNvSpPr txBox="1"/>
          <p:nvPr>
            <p:custDataLst>
              <p:tags r:id="rId20"/>
            </p:custDataLst>
          </p:nvPr>
        </p:nvSpPr>
        <p:spPr>
          <a:xfrm>
            <a:off x="661353" y="3714115"/>
            <a:ext cx="2308860" cy="718820"/>
          </a:xfrm>
          <a:prstGeom prst="rect">
            <a:avLst/>
          </a:prstGeom>
          <a:noFill/>
        </p:spPr>
        <p:txBody>
          <a:bodyPr wrap="square" rtlCol="0">
            <a:spAutoFit/>
          </a:bodyPr>
          <a:p>
            <a:pPr indent="0" algn="ctr" fontAlgn="auto">
              <a:lnSpc>
                <a:spcPct val="120000"/>
              </a:lnSpc>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ea"/>
              </a:rPr>
              <a:t>长周期开发影响业务需求</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20000"/>
              </a:lnSpc>
            </a:pP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市场变化快，传统</a:t>
            </a:r>
            <a:r>
              <a:rPr lang="en-US" altLang="zh-CN" sz="10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AI</a:t>
            </a: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开发周期无法匹配业务需求。</a:t>
            </a:r>
            <a:endPar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cxnSp>
        <p:nvCxnSpPr>
          <p:cNvPr id="19" name="直接连接符 18"/>
          <p:cNvCxnSpPr/>
          <p:nvPr/>
        </p:nvCxnSpPr>
        <p:spPr>
          <a:xfrm flipV="1">
            <a:off x="1163955" y="4453890"/>
            <a:ext cx="1303655" cy="9525"/>
          </a:xfrm>
          <a:prstGeom prst="line">
            <a:avLst/>
          </a:prstGeom>
        </p:spPr>
        <p:style>
          <a:lnRef idx="1">
            <a:schemeClr val="accent1"/>
          </a:lnRef>
          <a:fillRef idx="0">
            <a:schemeClr val="accent1"/>
          </a:fillRef>
          <a:effectRef idx="0">
            <a:schemeClr val="accent1"/>
          </a:effectRef>
          <a:fontRef idx="minor">
            <a:schemeClr val="tx1"/>
          </a:fontRef>
        </p:style>
      </p:cxnSp>
      <p:sp>
        <p:nvSpPr>
          <p:cNvPr id="21" name="文本框 20"/>
          <p:cNvSpPr txBox="1"/>
          <p:nvPr>
            <p:custDataLst>
              <p:tags r:id="rId21"/>
            </p:custDataLst>
          </p:nvPr>
        </p:nvSpPr>
        <p:spPr>
          <a:xfrm>
            <a:off x="661353" y="4484370"/>
            <a:ext cx="2308860" cy="718820"/>
          </a:xfrm>
          <a:prstGeom prst="rect">
            <a:avLst/>
          </a:prstGeom>
          <a:noFill/>
        </p:spPr>
        <p:txBody>
          <a:bodyPr wrap="square" rtlCol="0">
            <a:spAutoFit/>
          </a:bodyPr>
          <a:p>
            <a:pPr indent="0" algn="ctr" fontAlgn="auto">
              <a:lnSpc>
                <a:spcPct val="120000"/>
              </a:lnSpc>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ea"/>
              </a:rPr>
              <a:t>即用型</a:t>
            </a:r>
            <a:r>
              <a:rPr lang="en-US" altLang="zh-CN" sz="1400" b="1" dirty="0">
                <a:solidFill>
                  <a:schemeClr val="accent5"/>
                </a:solidFill>
                <a:latin typeface="微软雅黑" panose="020B0503020204020204" charset="-122"/>
                <a:ea typeface="微软雅黑" panose="020B0503020204020204" charset="-122"/>
                <a:cs typeface="微软雅黑" panose="020B0503020204020204" charset="-122"/>
                <a:sym typeface="+mn-ea"/>
              </a:rPr>
              <a:t>AI</a:t>
            </a: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ea"/>
              </a:rPr>
              <a:t>解决方案成刚需</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20000"/>
              </a:lnSpc>
            </a:pP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即用的</a:t>
            </a:r>
            <a:r>
              <a:rPr lang="en-US" altLang="zh-CN" sz="10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API</a:t>
            </a: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、预训练模型和标准化工具包正成为企业快速获取</a:t>
            </a:r>
            <a:r>
              <a:rPr lang="en-US" altLang="zh-CN" sz="10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AI</a:t>
            </a: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能力的首选。</a:t>
            </a:r>
            <a:endPar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zh-CN" altLang="en-US" dirty="0"/>
              <a:t>高质量数据供给平台，打造高价值数据</a:t>
            </a:r>
            <a:r>
              <a:rPr kumimoji="1" lang="zh-CN" altLang="en-US" dirty="0"/>
              <a:t>要素</a:t>
            </a:r>
            <a:endParaRPr kumimoji="1" lang="zh-CN" altLang="en-US" dirty="0"/>
          </a:p>
        </p:txBody>
      </p:sp>
      <p:grpSp>
        <p:nvGrpSpPr>
          <p:cNvPr id="3" name="组合 2"/>
          <p:cNvGrpSpPr/>
          <p:nvPr/>
        </p:nvGrpSpPr>
        <p:grpSpPr>
          <a:xfrm>
            <a:off x="0" y="707390"/>
            <a:ext cx="12192635" cy="905510"/>
            <a:chOff x="0" y="1114"/>
            <a:chExt cx="19201" cy="1426"/>
          </a:xfrm>
        </p:grpSpPr>
        <p:sp>
          <p:nvSpPr>
            <p:cNvPr id="4" name="文本框 3"/>
            <p:cNvSpPr txBox="1"/>
            <p:nvPr/>
          </p:nvSpPr>
          <p:spPr>
            <a:xfrm>
              <a:off x="1" y="1114"/>
              <a:ext cx="19200" cy="1426"/>
            </a:xfrm>
            <a:prstGeom prst="rect">
              <a:avLst/>
            </a:prstGeom>
            <a:solidFill>
              <a:srgbClr val="E8EAF1"/>
            </a:solidFill>
          </p:spPr>
          <p:txBody>
            <a:bodyPr wrap="square" lIns="359964" tIns="46795" rIns="359964" bIns="46795" rtlCol="0" anchor="ctr" anchorCtr="0">
              <a:noAutofit/>
            </a:bodyPr>
            <a:lstStyle>
              <a:defPPr>
                <a:defRPr lang="en-US"/>
              </a:defPPr>
              <a:lvl1pPr indent="457200">
                <a:lnSpc>
                  <a:spcPct val="120000"/>
                </a:lnSpc>
                <a:defRPr sz="1600" b="1">
                  <a:solidFill>
                    <a:srgbClr val="0070C0"/>
                  </a:solidFill>
                  <a:latin typeface="微软雅黑" panose="020B0503020204020204" charset="-122"/>
                  <a:ea typeface="微软雅黑" panose="020B0503020204020204" charset="-122"/>
                  <a:cs typeface="+mn-ea"/>
                </a:defRPr>
              </a:lvl1pPr>
            </a:lstStyle>
            <a:p>
              <a:pPr lvl="0" algn="just" defTabSz="457200">
                <a:spcBef>
                  <a:spcPts val="0"/>
                </a:spcBef>
                <a:spcAft>
                  <a:spcPts val="0"/>
                </a:spcAft>
                <a:buClrTx/>
                <a:buSzTx/>
                <a:buFontTx/>
                <a:defRPr/>
              </a:pPr>
              <a:endParaRPr lang="zh-CN" altLang="en-US" noProof="0" dirty="0">
                <a:ln>
                  <a:noFill/>
                </a:ln>
                <a:effectLst/>
                <a:uLnTx/>
                <a:uFillTx/>
                <a:sym typeface="+mn-lt"/>
              </a:endParaRPr>
            </a:p>
          </p:txBody>
        </p:sp>
        <p:sp>
          <p:nvSpPr>
            <p:cNvPr id="5" name="文本框 4"/>
            <p:cNvSpPr txBox="1"/>
            <p:nvPr/>
          </p:nvSpPr>
          <p:spPr>
            <a:xfrm>
              <a:off x="0" y="1292"/>
              <a:ext cx="19201" cy="951"/>
            </a:xfrm>
            <a:prstGeom prst="rect">
              <a:avLst/>
            </a:prstGeom>
            <a:noFill/>
            <a:extLst>
              <a:ext uri="{909E8E84-426E-40DD-AFC4-6F175D3DCCD1}">
                <a14:hiddenFill xmlns:a14="http://schemas.microsoft.com/office/drawing/2010/main">
                  <a:solidFill>
                    <a:srgbClr val="BFE5FF">
                      <a:alpha val="36000"/>
                    </a:srgbClr>
                  </a:solidFill>
                </a14:hiddenFill>
              </a:ext>
            </a:extLst>
          </p:spPr>
          <p:txBody>
            <a:bodyPr wrap="square" lIns="180000" rIns="180000" rtlCol="0">
              <a:noAutofit/>
            </a:bodyPr>
            <a:lstStyle/>
            <a:p>
              <a:pPr marR="0" lvl="0" indent="360045" algn="just" defTabSz="457200" rtl="0" fontAlgn="auto">
                <a:lnSpc>
                  <a:spcPct val="120000"/>
                </a:lnSpc>
                <a:spcBef>
                  <a:spcPts val="0"/>
                </a:spcBef>
                <a:spcAft>
                  <a:spcPts val="0"/>
                </a:spcAft>
                <a:buClrTx/>
                <a:buSzTx/>
                <a:buFontTx/>
                <a:buNone/>
                <a:defRPr/>
              </a:pP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高质量数据供给平台是梧桐大数据的核心组成部分，项目从大数据平台拉取数据，加工处理后提供给九天训推平台、磐智训推平台训练，</a:t>
              </a:r>
              <a:r>
                <a:rPr kumimoji="1" lang="zh-CN" alt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赋能内外部大模型研发</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，采用</a:t>
              </a:r>
              <a:r>
                <a:rPr kumimoji="1" lang="en-US" altLang="zh-CN" sz="1400" b="1" dirty="0">
                  <a:solidFill>
                    <a:srgbClr val="4472C4"/>
                  </a:solidFill>
                  <a:latin typeface="微软雅黑" panose="020B0503020204020204" charset="-122"/>
                  <a:ea typeface="微软雅黑" panose="020B0503020204020204" charset="-122"/>
                  <a:cs typeface="微软雅黑" panose="020B0503020204020204" charset="-122"/>
                  <a:sym typeface="+mn-ea"/>
                </a:rPr>
                <a:t>1+N</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的架构，和集团智算中心同址部署。</a:t>
              </a: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p:txBody>
        </p:sp>
      </p:grpSp>
      <p:sp>
        <p:nvSpPr>
          <p:cNvPr id="7" name="箭头: 上 125"/>
          <p:cNvSpPr/>
          <p:nvPr/>
        </p:nvSpPr>
        <p:spPr bwMode="auto">
          <a:xfrm>
            <a:off x="6283325" y="2547620"/>
            <a:ext cx="576580" cy="178435"/>
          </a:xfrm>
          <a:prstGeom prst="upArrow">
            <a:avLst/>
          </a:prstGeom>
          <a:gradFill>
            <a:gsLst>
              <a:gs pos="0">
                <a:srgbClr val="E1F7EB">
                  <a:alpha val="5000"/>
                </a:srgbClr>
              </a:gs>
              <a:gs pos="90000">
                <a:srgbClr val="4472C4"/>
              </a:gs>
            </a:gsLst>
            <a:lin ang="16200000" scaled="0"/>
          </a:gradFill>
          <a:ln w="3175" cap="flat" cmpd="sng" algn="ctr">
            <a:noFill/>
            <a:prstDash val="solid"/>
            <a:miter lim="800000"/>
          </a:ln>
          <a:effectLst/>
        </p:spPr>
        <p:txBody>
          <a:bodyPr vert="horz" wrap="square" numCol="1" spcCol="0" rtlCol="0" fromWordArt="0" anchor="ctr" anchorCtr="0" forceAA="0" compatLnSpc="0">
            <a:noAutofit/>
          </a:bodyPr>
          <a:lstStyle/>
          <a:p>
            <a:pPr lvl="0" algn="ctr" defTabSz="457200">
              <a:spcBef>
                <a:spcPts val="0"/>
              </a:spcBef>
              <a:spcAft>
                <a:spcPts val="0"/>
              </a:spcAft>
              <a:buClrTx/>
              <a:buSzTx/>
              <a:buFontTx/>
              <a:defRPr/>
            </a:pPr>
            <a:endParaRPr kumimoji="1" lang="en-US" sz="140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8" name="箭头: 上 125"/>
          <p:cNvSpPr/>
          <p:nvPr/>
        </p:nvSpPr>
        <p:spPr bwMode="auto">
          <a:xfrm rot="5400000">
            <a:off x="5455285" y="3264535"/>
            <a:ext cx="445135" cy="356870"/>
          </a:xfrm>
          <a:prstGeom prst="upArrow">
            <a:avLst/>
          </a:prstGeom>
          <a:gradFill>
            <a:gsLst>
              <a:gs pos="0">
                <a:srgbClr val="E1F7EB">
                  <a:alpha val="5000"/>
                </a:srgbClr>
              </a:gs>
              <a:gs pos="80000">
                <a:srgbClr val="4472C4"/>
              </a:gs>
            </a:gsLst>
            <a:lin ang="16200000" scaled="0"/>
          </a:gradFill>
          <a:ln w="3175" cap="flat" cmpd="sng" algn="ctr">
            <a:noFill/>
            <a:prstDash val="solid"/>
            <a:miter lim="800000"/>
          </a:ln>
          <a:effectLst/>
        </p:spPr>
        <p:txBody>
          <a:bodyPr vert="horz" wrap="square" numCol="1" spcCol="0" rtlCol="0" fromWordArt="0" anchor="ctr" anchorCtr="0" forceAA="0" compatLnSpc="0">
            <a:noAutofit/>
          </a:bodyPr>
          <a:lstStyle/>
          <a:p>
            <a:pPr lvl="0" algn="ctr" defTabSz="457200">
              <a:spcBef>
                <a:spcPts val="0"/>
              </a:spcBef>
              <a:spcAft>
                <a:spcPts val="0"/>
              </a:spcAft>
              <a:buClrTx/>
              <a:buSzTx/>
              <a:buFontTx/>
              <a:defRPr/>
            </a:pPr>
            <a:endParaRPr kumimoji="1" lang="en-US" sz="140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9" name="箭头: 上 125"/>
          <p:cNvSpPr/>
          <p:nvPr/>
        </p:nvSpPr>
        <p:spPr bwMode="auto">
          <a:xfrm rot="16200000">
            <a:off x="5455285" y="4852035"/>
            <a:ext cx="445135" cy="356870"/>
          </a:xfrm>
          <a:prstGeom prst="upArrow">
            <a:avLst/>
          </a:prstGeom>
          <a:gradFill>
            <a:gsLst>
              <a:gs pos="0">
                <a:srgbClr val="E1F7EB">
                  <a:alpha val="5000"/>
                </a:srgbClr>
              </a:gs>
              <a:gs pos="81000">
                <a:srgbClr val="4472C4"/>
              </a:gs>
            </a:gsLst>
            <a:lin ang="16200000" scaled="0"/>
          </a:gradFill>
          <a:ln w="3175" cap="flat" cmpd="sng" algn="ctr">
            <a:noFill/>
            <a:prstDash val="solid"/>
            <a:miter lim="800000"/>
          </a:ln>
          <a:effectLst/>
        </p:spPr>
        <p:txBody>
          <a:bodyPr vert="horz" wrap="square" numCol="1" spcCol="0" rtlCol="0" fromWordArt="0" anchor="ctr" anchorCtr="0" forceAA="0" compatLnSpc="0">
            <a:noAutofit/>
          </a:bodyPr>
          <a:lstStyle/>
          <a:p>
            <a:pPr lvl="0" algn="ctr" defTabSz="457200">
              <a:spcBef>
                <a:spcPts val="0"/>
              </a:spcBef>
              <a:spcAft>
                <a:spcPts val="0"/>
              </a:spcAft>
              <a:buClrTx/>
              <a:buSzTx/>
              <a:buFontTx/>
              <a:defRPr/>
            </a:pPr>
            <a:endParaRPr kumimoji="1" lang="en-US" sz="140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11" name="同侧圆角矩形 79"/>
          <p:cNvSpPr/>
          <p:nvPr/>
        </p:nvSpPr>
        <p:spPr>
          <a:xfrm rot="16200000">
            <a:off x="-99695" y="5945505"/>
            <a:ext cx="994410" cy="445135"/>
          </a:xfrm>
          <a:prstGeom prst="round2SameRect">
            <a:avLst>
              <a:gd name="adj1" fmla="val 13370"/>
              <a:gd name="adj2" fmla="val 0"/>
            </a:avLst>
          </a:prstGeom>
          <a:solidFill>
            <a:schemeClr val="bg1">
              <a:lumMod val="65000"/>
            </a:schemeClr>
          </a:solidFill>
          <a:ln>
            <a:noFill/>
          </a:ln>
          <a:effectLst>
            <a:outerShdw blurRad="50800" dist="127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zh-CN" altLang="en-US" sz="12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部署资源</a:t>
            </a:r>
            <a:endParaRPr kumimoji="1" lang="zh-CN" altLang="en-US" sz="12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2" name="同侧圆角矩形 157"/>
          <p:cNvSpPr/>
          <p:nvPr/>
        </p:nvSpPr>
        <p:spPr>
          <a:xfrm rot="16200000">
            <a:off x="-1022985" y="3912870"/>
            <a:ext cx="2840990" cy="445135"/>
          </a:xfrm>
          <a:prstGeom prst="round2SameRect">
            <a:avLst/>
          </a:prstGeom>
          <a:solidFill>
            <a:srgbClr val="4472C4"/>
          </a:solidFill>
          <a:ln>
            <a:noFill/>
          </a:ln>
          <a:effectLst>
            <a:outerShdw blurRad="50800" dist="127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zh-CN" altLang="en-US" sz="1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高质量数供给和管理平台</a:t>
            </a:r>
            <a:endParaRPr kumimoji="1" lang="zh-CN" altLang="en-US" sz="1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nvGrpSpPr>
          <p:cNvPr id="14" name="组合 13"/>
          <p:cNvGrpSpPr/>
          <p:nvPr/>
        </p:nvGrpSpPr>
        <p:grpSpPr>
          <a:xfrm>
            <a:off x="175260" y="1720850"/>
            <a:ext cx="7112000" cy="827405"/>
            <a:chOff x="1438" y="2581"/>
            <a:chExt cx="16144" cy="1362"/>
          </a:xfrm>
        </p:grpSpPr>
        <p:sp>
          <p:nvSpPr>
            <p:cNvPr id="44" name="圆角矩形 16"/>
            <p:cNvSpPr/>
            <p:nvPr>
              <p:custDataLst>
                <p:tags r:id="rId1"/>
              </p:custDataLst>
            </p:nvPr>
          </p:nvSpPr>
          <p:spPr>
            <a:xfrm>
              <a:off x="2300" y="2581"/>
              <a:ext cx="15282" cy="1362"/>
            </a:xfrm>
            <a:prstGeom prst="roundRect">
              <a:avLst>
                <a:gd name="adj" fmla="val 7136"/>
              </a:avLst>
            </a:prstGeom>
            <a:solidFill>
              <a:srgbClr val="EEF8FF"/>
            </a:solidFill>
            <a:ln w="9525" cap="flat" cmpd="sng" algn="ctr">
              <a:solidFill>
                <a:schemeClr val="accent1"/>
              </a:solidFill>
              <a:prstDash val="sysDot"/>
              <a:miter lim="800000"/>
            </a:ln>
            <a:effectLst/>
          </p:spPr>
          <p:txBody>
            <a:bodyPr lIns="64796" tIns="64796" rIns="64796" bIns="64796" rtlCol="0" anchor="t" anchorCtr="0">
              <a:noAutofit/>
            </a:bodyPr>
            <a:lstStyle/>
            <a:p>
              <a:pPr lvl="0" algn="ctr">
                <a:buClrTx/>
                <a:buSzTx/>
                <a:buFontTx/>
              </a:pPr>
              <a:r>
                <a:rPr lang="zh-CN" altLang="en-US" sz="1440" b="1" kern="0" dirty="0">
                  <a:solidFill>
                    <a:srgbClr val="000000"/>
                  </a:solidFill>
                  <a:latin typeface="微软雅黑" panose="020B0503020204020204" charset="-122"/>
                  <a:ea typeface="微软雅黑" panose="020B0503020204020204" charset="-122"/>
                  <a:cs typeface="微软雅黑" panose="020B0503020204020204" charset="-122"/>
                  <a:sym typeface="+mn-ea"/>
                </a:rPr>
                <a:t>大模型</a:t>
              </a:r>
              <a:endParaRPr lang="zh-CN" altLang="en-US" sz="1440" b="1" kern="0" dirty="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45" name="同侧圆角矩形 15"/>
            <p:cNvSpPr/>
            <p:nvPr/>
          </p:nvSpPr>
          <p:spPr>
            <a:xfrm rot="16200000">
              <a:off x="1190" y="2829"/>
              <a:ext cx="1361" cy="865"/>
            </a:xfrm>
            <a:prstGeom prst="round2SameRect">
              <a:avLst/>
            </a:prstGeom>
            <a:solidFill>
              <a:schemeClr val="bg1">
                <a:lumMod val="65000"/>
              </a:schemeClr>
            </a:solidFill>
            <a:ln>
              <a:noFill/>
            </a:ln>
            <a:effectLst>
              <a:outerShdw blurRad="50800" dist="127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eaVert" wrap="square" numCol="1" spcCol="0" rtlCol="0" fromWordArt="0" anchor="ctr" anchorCtr="0" forceAA="0" compatLnSpc="1">
              <a:noAutofit/>
            </a:bodyPr>
            <a:lstStyle/>
            <a:p>
              <a:pPr lvl="0" algn="ctr">
                <a:buClrTx/>
                <a:buSzTx/>
                <a:buFontTx/>
              </a:pPr>
              <a:r>
                <a:rPr kumimoji="1" lang="zh-CN" altLang="en-US" sz="12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数据</a:t>
              </a:r>
              <a:endParaRPr kumimoji="1" lang="zh-CN" altLang="en-US" sz="12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a:p>
              <a:pPr lvl="0" algn="ctr">
                <a:buClrTx/>
                <a:buSzTx/>
                <a:buFontTx/>
              </a:pPr>
              <a:r>
                <a:rPr kumimoji="1" lang="zh-CN" altLang="en-US" sz="12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应用</a:t>
              </a:r>
              <a:endParaRPr kumimoji="1" lang="zh-CN" altLang="en-US" sz="12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46" name="圆角矩形 45"/>
            <p:cNvSpPr/>
            <p:nvPr>
              <p:custDataLst>
                <p:tags r:id="rId2"/>
              </p:custDataLst>
            </p:nvPr>
          </p:nvSpPr>
          <p:spPr bwMode="auto">
            <a:xfrm>
              <a:off x="2836" y="3189"/>
              <a:ext cx="1988" cy="534"/>
            </a:xfrm>
            <a:prstGeom prst="roundRect">
              <a:avLst>
                <a:gd name="adj" fmla="val 0"/>
              </a:avLst>
            </a:prstGeom>
            <a:solidFill>
              <a:schemeClr val="bg1"/>
            </a:solidFill>
            <a:ln w="9525" cap="flat" cmpd="sng" algn="ctr">
              <a:solidFill>
                <a:schemeClr val="accent1"/>
              </a:solidFill>
              <a:prstDash val="sysDot"/>
              <a:miter lim="800000"/>
            </a:ln>
            <a:effectLst/>
          </p:spPr>
          <p:txBody>
            <a:bodyPr vert="horz" wrap="square" lIns="64796" tIns="64796" rIns="64796" bIns="64796" numCol="1" spcCol="0" rtlCol="0" fromWordArt="0" anchor="ctr" anchorCtr="0" forceAA="0" compatLnSpc="0">
              <a:noAutofit/>
            </a:bodyPr>
            <a:lstStyle>
              <a:defPPr>
                <a:defRPr lang="zh-CN"/>
              </a:defPPr>
              <a:lvl1pPr lvl="0" algn="ctr" defTabSz="972185">
                <a:buClrTx/>
                <a:buSzTx/>
                <a:buFontTx/>
                <a:defRPr sz="800" b="0" kern="0">
                  <a:solidFill>
                    <a:schemeClr val="tx1"/>
                  </a:solidFill>
                  <a:latin typeface="微软雅黑" panose="020B0503020204020204" charset="-122"/>
                  <a:ea typeface="微软雅黑" panose="020B0503020204020204" charset="-122"/>
                </a:defRPr>
              </a:lvl1pPr>
            </a:lstStyle>
            <a:p>
              <a:pPr defTabSz="1097280"/>
              <a:r>
                <a:rPr lang="zh-CN" altLang="en-US" sz="960" b="1" dirty="0" err="1">
                  <a:solidFill>
                    <a:srgbClr val="000000"/>
                  </a:solidFill>
                  <a:sym typeface="+mn-ea"/>
                </a:rPr>
                <a:t>九天大模型</a:t>
              </a:r>
              <a:endParaRPr lang="zh-CN" altLang="en-US" sz="960" b="1" dirty="0" err="1">
                <a:solidFill>
                  <a:srgbClr val="000000"/>
                </a:solidFill>
                <a:sym typeface="+mn-ea"/>
              </a:endParaRPr>
            </a:p>
          </p:txBody>
        </p:sp>
        <p:sp>
          <p:nvSpPr>
            <p:cNvPr id="47" name="圆角矩形 22"/>
            <p:cNvSpPr/>
            <p:nvPr>
              <p:custDataLst>
                <p:tags r:id="rId3"/>
              </p:custDataLst>
            </p:nvPr>
          </p:nvSpPr>
          <p:spPr bwMode="auto">
            <a:xfrm>
              <a:off x="5138" y="3189"/>
              <a:ext cx="1752" cy="534"/>
            </a:xfrm>
            <a:prstGeom prst="roundRect">
              <a:avLst>
                <a:gd name="adj" fmla="val 0"/>
              </a:avLst>
            </a:prstGeom>
            <a:solidFill>
              <a:schemeClr val="bg1"/>
            </a:solidFill>
            <a:ln w="9525" cap="flat" cmpd="sng" algn="ctr">
              <a:solidFill>
                <a:schemeClr val="accent1"/>
              </a:solidFill>
              <a:prstDash val="sysDot"/>
              <a:miter lim="800000"/>
            </a:ln>
            <a:effectLst/>
          </p:spPr>
          <p:txBody>
            <a:bodyPr vert="horz" wrap="square" lIns="64796" tIns="64796" rIns="64796" bIns="64796" numCol="1" spcCol="0" rtlCol="0" fromWordArt="0" anchor="ctr" anchorCtr="0" forceAA="0" compatLnSpc="0">
              <a:noAutofit/>
            </a:bodyPr>
            <a:lstStyle>
              <a:defPPr>
                <a:defRPr lang="zh-CN"/>
              </a:defPPr>
              <a:lvl1pPr lvl="0" algn="ctr" defTabSz="972185">
                <a:buClrTx/>
                <a:buSzTx/>
                <a:buFontTx/>
                <a:defRPr sz="800" b="0" kern="0">
                  <a:solidFill>
                    <a:schemeClr val="tx1"/>
                  </a:solidFill>
                  <a:latin typeface="微软雅黑" panose="020B0503020204020204" charset="-122"/>
                  <a:ea typeface="微软雅黑" panose="020B0503020204020204" charset="-122"/>
                </a:defRPr>
              </a:lvl1pPr>
            </a:lstStyle>
            <a:p>
              <a:pPr defTabSz="1097280"/>
              <a:r>
                <a:rPr lang="zh-CN" altLang="en-US" sz="960" b="1" dirty="0" err="1">
                  <a:solidFill>
                    <a:srgbClr val="000000"/>
                  </a:solidFill>
                  <a:sym typeface="+mn-ea"/>
                </a:rPr>
                <a:t>办公大模型</a:t>
              </a:r>
              <a:endParaRPr lang="zh-CN" altLang="en-US" sz="960" b="1" dirty="0" err="1">
                <a:solidFill>
                  <a:srgbClr val="000000"/>
                </a:solidFill>
                <a:sym typeface="+mn-ea"/>
              </a:endParaRPr>
            </a:p>
          </p:txBody>
        </p:sp>
        <p:sp>
          <p:nvSpPr>
            <p:cNvPr id="48" name="圆角矩形 23"/>
            <p:cNvSpPr/>
            <p:nvPr>
              <p:custDataLst>
                <p:tags r:id="rId4"/>
              </p:custDataLst>
            </p:nvPr>
          </p:nvSpPr>
          <p:spPr bwMode="auto">
            <a:xfrm>
              <a:off x="7204" y="3189"/>
              <a:ext cx="1752" cy="534"/>
            </a:xfrm>
            <a:prstGeom prst="roundRect">
              <a:avLst>
                <a:gd name="adj" fmla="val 0"/>
              </a:avLst>
            </a:prstGeom>
            <a:solidFill>
              <a:schemeClr val="bg1"/>
            </a:solidFill>
            <a:ln w="9525" cap="flat" cmpd="sng" algn="ctr">
              <a:solidFill>
                <a:schemeClr val="accent1"/>
              </a:solidFill>
              <a:prstDash val="sysDot"/>
              <a:miter lim="800000"/>
            </a:ln>
            <a:effectLst/>
          </p:spPr>
          <p:txBody>
            <a:bodyPr vert="horz" wrap="square" lIns="64796" tIns="64796" rIns="64796" bIns="64796" numCol="1" spcCol="0" rtlCol="0" fromWordArt="0" anchor="ctr" anchorCtr="0" forceAA="0" compatLnSpc="0">
              <a:noAutofit/>
            </a:bodyPr>
            <a:lstStyle>
              <a:defPPr>
                <a:defRPr lang="zh-CN"/>
              </a:defPPr>
              <a:lvl1pPr lvl="0" algn="ctr" defTabSz="972185">
                <a:buClrTx/>
                <a:buSzTx/>
                <a:buFontTx/>
                <a:defRPr sz="800" b="0" kern="0">
                  <a:solidFill>
                    <a:schemeClr val="tx1"/>
                  </a:solidFill>
                  <a:latin typeface="微软雅黑" panose="020B0503020204020204" charset="-122"/>
                  <a:ea typeface="微软雅黑" panose="020B0503020204020204" charset="-122"/>
                </a:defRPr>
              </a:lvl1pPr>
            </a:lstStyle>
            <a:p>
              <a:pPr defTabSz="1097280"/>
              <a:r>
                <a:rPr lang="zh-CN" altLang="en-US" sz="960" b="1" dirty="0" err="1">
                  <a:solidFill>
                    <a:srgbClr val="000000"/>
                  </a:solidFill>
                  <a:sym typeface="+mn-ea"/>
                </a:rPr>
                <a:t>川流大模型</a:t>
              </a:r>
              <a:endParaRPr lang="zh-CN" altLang="en-US" sz="960" b="1" dirty="0" err="1">
                <a:solidFill>
                  <a:srgbClr val="000000"/>
                </a:solidFill>
                <a:sym typeface="+mn-ea"/>
              </a:endParaRPr>
            </a:p>
          </p:txBody>
        </p:sp>
        <p:sp>
          <p:nvSpPr>
            <p:cNvPr id="49" name="圆角矩形 24"/>
            <p:cNvSpPr/>
            <p:nvPr>
              <p:custDataLst>
                <p:tags r:id="rId5"/>
              </p:custDataLst>
            </p:nvPr>
          </p:nvSpPr>
          <p:spPr bwMode="auto">
            <a:xfrm>
              <a:off x="9270" y="3189"/>
              <a:ext cx="1752" cy="534"/>
            </a:xfrm>
            <a:prstGeom prst="roundRect">
              <a:avLst>
                <a:gd name="adj" fmla="val 0"/>
              </a:avLst>
            </a:prstGeom>
            <a:solidFill>
              <a:schemeClr val="bg1"/>
            </a:solidFill>
            <a:ln w="9525" cap="flat" cmpd="sng" algn="ctr">
              <a:solidFill>
                <a:schemeClr val="accent1"/>
              </a:solidFill>
              <a:prstDash val="sysDot"/>
              <a:miter lim="800000"/>
            </a:ln>
            <a:effectLst/>
          </p:spPr>
          <p:txBody>
            <a:bodyPr vert="horz" wrap="square" lIns="64796" tIns="64796" rIns="64796" bIns="64796" numCol="1" spcCol="0" rtlCol="0" fromWordArt="0" anchor="ctr" anchorCtr="0" forceAA="0" compatLnSpc="0">
              <a:noAutofit/>
            </a:bodyPr>
            <a:lstStyle>
              <a:defPPr>
                <a:defRPr lang="zh-CN"/>
              </a:defPPr>
              <a:lvl1pPr lvl="0" algn="ctr" defTabSz="972185">
                <a:buClrTx/>
                <a:buSzTx/>
                <a:buFontTx/>
                <a:defRPr sz="800" b="0" kern="0">
                  <a:solidFill>
                    <a:schemeClr val="tx1"/>
                  </a:solidFill>
                  <a:latin typeface="微软雅黑" panose="020B0503020204020204" charset="-122"/>
                  <a:ea typeface="微软雅黑" panose="020B0503020204020204" charset="-122"/>
                </a:defRPr>
              </a:lvl1pPr>
            </a:lstStyle>
            <a:p>
              <a:pPr defTabSz="1097280"/>
              <a:r>
                <a:rPr lang="zh-CN" altLang="en-US" sz="960" b="1" dirty="0" err="1">
                  <a:solidFill>
                    <a:srgbClr val="000000"/>
                  </a:solidFill>
                  <a:sym typeface="+mn-ea"/>
                </a:rPr>
                <a:t>客服大模型</a:t>
              </a:r>
              <a:endParaRPr lang="zh-CN" altLang="en-US" sz="960" b="1" dirty="0" err="1">
                <a:solidFill>
                  <a:srgbClr val="000000"/>
                </a:solidFill>
                <a:sym typeface="+mn-ea"/>
              </a:endParaRPr>
            </a:p>
          </p:txBody>
        </p:sp>
        <p:sp>
          <p:nvSpPr>
            <p:cNvPr id="50" name="圆角矩形 28"/>
            <p:cNvSpPr/>
            <p:nvPr>
              <p:custDataLst>
                <p:tags r:id="rId6"/>
              </p:custDataLst>
            </p:nvPr>
          </p:nvSpPr>
          <p:spPr bwMode="auto">
            <a:xfrm>
              <a:off x="13401" y="3189"/>
              <a:ext cx="1752" cy="534"/>
            </a:xfrm>
            <a:prstGeom prst="roundRect">
              <a:avLst>
                <a:gd name="adj" fmla="val 0"/>
              </a:avLst>
            </a:prstGeom>
            <a:solidFill>
              <a:schemeClr val="bg1"/>
            </a:solidFill>
            <a:ln w="9525" cap="flat" cmpd="sng" algn="ctr">
              <a:solidFill>
                <a:schemeClr val="accent1"/>
              </a:solidFill>
              <a:prstDash val="sysDot"/>
              <a:miter lim="800000"/>
            </a:ln>
            <a:effectLst/>
          </p:spPr>
          <p:txBody>
            <a:bodyPr vert="horz" wrap="square" lIns="64796" tIns="64796" rIns="64796" bIns="64796" numCol="1" spcCol="0" rtlCol="0" fromWordArt="0" anchor="ctr" anchorCtr="0" forceAA="0" compatLnSpc="0">
              <a:noAutofit/>
            </a:bodyPr>
            <a:lstStyle>
              <a:defPPr>
                <a:defRPr lang="zh-CN"/>
              </a:defPPr>
              <a:lvl1pPr lvl="0" algn="ctr" defTabSz="972185">
                <a:buClrTx/>
                <a:buSzTx/>
                <a:buFontTx/>
                <a:defRPr sz="800" b="0" kern="0">
                  <a:solidFill>
                    <a:schemeClr val="tx1"/>
                  </a:solidFill>
                  <a:latin typeface="微软雅黑" panose="020B0503020204020204" charset="-122"/>
                  <a:ea typeface="微软雅黑" panose="020B0503020204020204" charset="-122"/>
                </a:defRPr>
              </a:lvl1pPr>
            </a:lstStyle>
            <a:p>
              <a:pPr defTabSz="1097280"/>
              <a:r>
                <a:rPr lang="zh-CN" altLang="en-US" sz="960" b="1" dirty="0" err="1">
                  <a:solidFill>
                    <a:srgbClr val="000000"/>
                  </a:solidFill>
                  <a:sym typeface="+mn-ea"/>
                </a:rPr>
                <a:t>运维大模型</a:t>
              </a:r>
              <a:endParaRPr lang="zh-CN" altLang="en-US" sz="960" b="1" dirty="0" err="1">
                <a:solidFill>
                  <a:srgbClr val="000000"/>
                </a:solidFill>
                <a:sym typeface="+mn-ea"/>
              </a:endParaRPr>
            </a:p>
          </p:txBody>
        </p:sp>
        <p:sp>
          <p:nvSpPr>
            <p:cNvPr id="51" name="圆角矩形 68"/>
            <p:cNvSpPr/>
            <p:nvPr>
              <p:custDataLst>
                <p:tags r:id="rId7"/>
              </p:custDataLst>
            </p:nvPr>
          </p:nvSpPr>
          <p:spPr bwMode="auto">
            <a:xfrm>
              <a:off x="11335" y="3189"/>
              <a:ext cx="1752" cy="534"/>
            </a:xfrm>
            <a:prstGeom prst="roundRect">
              <a:avLst>
                <a:gd name="adj" fmla="val 0"/>
              </a:avLst>
            </a:prstGeom>
            <a:solidFill>
              <a:schemeClr val="bg1"/>
            </a:solidFill>
            <a:ln w="9525" cap="flat" cmpd="sng" algn="ctr">
              <a:solidFill>
                <a:schemeClr val="accent1"/>
              </a:solidFill>
              <a:prstDash val="sysDot"/>
              <a:miter lim="800000"/>
            </a:ln>
            <a:effectLst/>
          </p:spPr>
          <p:txBody>
            <a:bodyPr vert="horz" wrap="square" lIns="64796" tIns="64796" rIns="64796" bIns="64796" numCol="1" spcCol="0" rtlCol="0" fromWordArt="0" anchor="ctr" anchorCtr="0" forceAA="0" compatLnSpc="0">
              <a:noAutofit/>
            </a:bodyPr>
            <a:lstStyle>
              <a:defPPr>
                <a:defRPr lang="zh-CN"/>
              </a:defPPr>
              <a:lvl1pPr lvl="0" algn="ctr" defTabSz="972185">
                <a:buClrTx/>
                <a:buSzTx/>
                <a:buFontTx/>
                <a:defRPr sz="800" b="0" kern="0">
                  <a:solidFill>
                    <a:schemeClr val="tx1"/>
                  </a:solidFill>
                  <a:latin typeface="微软雅黑" panose="020B0503020204020204" charset="-122"/>
                  <a:ea typeface="微软雅黑" panose="020B0503020204020204" charset="-122"/>
                </a:defRPr>
              </a:lvl1pPr>
            </a:lstStyle>
            <a:p>
              <a:pPr defTabSz="1097280"/>
              <a:r>
                <a:rPr lang="zh-CN" altLang="en-US" sz="960" b="1" dirty="0" err="1">
                  <a:solidFill>
                    <a:srgbClr val="000000"/>
                  </a:solidFill>
                  <a:sym typeface="+mn-ea"/>
                </a:rPr>
                <a:t>营销大模型</a:t>
              </a:r>
              <a:endParaRPr lang="zh-CN" altLang="en-US" sz="960" b="1" dirty="0" err="1">
                <a:solidFill>
                  <a:srgbClr val="000000"/>
                </a:solidFill>
                <a:sym typeface="+mn-ea"/>
              </a:endParaRPr>
            </a:p>
          </p:txBody>
        </p:sp>
        <p:sp>
          <p:nvSpPr>
            <p:cNvPr id="52" name="圆角矩形 18"/>
            <p:cNvSpPr/>
            <p:nvPr>
              <p:custDataLst>
                <p:tags r:id="rId8"/>
              </p:custDataLst>
            </p:nvPr>
          </p:nvSpPr>
          <p:spPr bwMode="auto">
            <a:xfrm>
              <a:off x="15467" y="3189"/>
              <a:ext cx="1752" cy="534"/>
            </a:xfrm>
            <a:prstGeom prst="roundRect">
              <a:avLst>
                <a:gd name="adj" fmla="val 0"/>
              </a:avLst>
            </a:prstGeom>
            <a:solidFill>
              <a:schemeClr val="bg1"/>
            </a:solidFill>
            <a:ln w="9525" cap="flat" cmpd="sng" algn="ctr">
              <a:solidFill>
                <a:schemeClr val="accent1"/>
              </a:solidFill>
              <a:prstDash val="sysDot"/>
              <a:miter lim="800000"/>
            </a:ln>
            <a:effectLst/>
          </p:spPr>
          <p:txBody>
            <a:bodyPr vert="horz" wrap="square" lIns="64796" tIns="64796" rIns="64796" bIns="64796" numCol="1" spcCol="0" rtlCol="0" fromWordArt="0" anchor="ctr" anchorCtr="0" forceAA="0" compatLnSpc="0">
              <a:noAutofit/>
            </a:bodyPr>
            <a:lstStyle>
              <a:defPPr>
                <a:defRPr lang="zh-CN"/>
              </a:defPPr>
              <a:lvl1pPr lvl="0" algn="ctr" defTabSz="972185">
                <a:buClrTx/>
                <a:buSzTx/>
                <a:buFontTx/>
                <a:defRPr sz="800" b="0" kern="0">
                  <a:solidFill>
                    <a:schemeClr val="tx1"/>
                  </a:solidFill>
                  <a:latin typeface="微软雅黑" panose="020B0503020204020204" charset="-122"/>
                  <a:ea typeface="微软雅黑" panose="020B0503020204020204" charset="-122"/>
                </a:defRPr>
              </a:lvl1pPr>
            </a:lstStyle>
            <a:p>
              <a:pPr defTabSz="1097280"/>
              <a:r>
                <a:rPr lang="zh-CN" altLang="en-US" sz="960" b="1" dirty="0" err="1">
                  <a:solidFill>
                    <a:srgbClr val="000000"/>
                  </a:solidFill>
                  <a:sym typeface="+mn-ea"/>
                </a:rPr>
                <a:t>其他大模型</a:t>
              </a:r>
              <a:endParaRPr lang="zh-CN" altLang="en-US" sz="960" b="1" dirty="0" err="1">
                <a:solidFill>
                  <a:srgbClr val="000000"/>
                </a:solidFill>
                <a:sym typeface="+mn-ea"/>
              </a:endParaRPr>
            </a:p>
          </p:txBody>
        </p:sp>
      </p:grpSp>
      <p:sp>
        <p:nvSpPr>
          <p:cNvPr id="10" name="圆角矩形 8"/>
          <p:cNvSpPr/>
          <p:nvPr>
            <p:custDataLst>
              <p:tags r:id="rId9"/>
            </p:custDataLst>
          </p:nvPr>
        </p:nvSpPr>
        <p:spPr>
          <a:xfrm>
            <a:off x="618490" y="5675630"/>
            <a:ext cx="6669405" cy="994410"/>
          </a:xfrm>
          <a:prstGeom prst="roundRect">
            <a:avLst>
              <a:gd name="adj" fmla="val 5689"/>
            </a:avLst>
          </a:prstGeom>
          <a:solidFill>
            <a:srgbClr val="EEF8FF"/>
          </a:solidFill>
          <a:ln w="9525" cap="flat" cmpd="sng" algn="ctr">
            <a:solidFill>
              <a:schemeClr val="accent1"/>
            </a:solidFill>
            <a:prstDash val="sysDot"/>
            <a:miter lim="800000"/>
          </a:ln>
          <a:effectLst/>
        </p:spPr>
        <p:txBody>
          <a:bodyPr lIns="64796" tIns="64796" rIns="64796" bIns="64796" rtlCol="0" anchor="t" anchorCtr="0">
            <a:noAutofit/>
          </a:bodyPr>
          <a:lstStyle/>
          <a:p>
            <a:pPr lvl="0" algn="ctr">
              <a:buClrTx/>
              <a:buSzTx/>
              <a:buFontTx/>
            </a:pPr>
            <a:endParaRPr lang="zh-CN" altLang="en-US" sz="1440" b="1" kern="0" dirty="0" err="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86" name="组合 85"/>
          <p:cNvGrpSpPr/>
          <p:nvPr/>
        </p:nvGrpSpPr>
        <p:grpSpPr>
          <a:xfrm>
            <a:off x="808673" y="5759450"/>
            <a:ext cx="6289040" cy="826770"/>
            <a:chOff x="1320" y="9060"/>
            <a:chExt cx="9904" cy="1302"/>
          </a:xfrm>
        </p:grpSpPr>
        <p:grpSp>
          <p:nvGrpSpPr>
            <p:cNvPr id="85" name="组合 84"/>
            <p:cNvGrpSpPr/>
            <p:nvPr/>
          </p:nvGrpSpPr>
          <p:grpSpPr>
            <a:xfrm>
              <a:off x="1320" y="9060"/>
              <a:ext cx="4818" cy="1302"/>
              <a:chOff x="1320" y="9060"/>
              <a:chExt cx="4818" cy="1302"/>
            </a:xfrm>
          </p:grpSpPr>
          <p:sp>
            <p:nvSpPr>
              <p:cNvPr id="24" name="圆角矩形 42"/>
              <p:cNvSpPr/>
              <p:nvPr>
                <p:custDataLst>
                  <p:tags r:id="rId10"/>
                </p:custDataLst>
              </p:nvPr>
            </p:nvSpPr>
            <p:spPr>
              <a:xfrm>
                <a:off x="1320" y="9060"/>
                <a:ext cx="4819" cy="1302"/>
              </a:xfrm>
              <a:prstGeom prst="roundRect">
                <a:avLst>
                  <a:gd name="adj" fmla="val 3856"/>
                </a:avLst>
              </a:prstGeom>
              <a:solidFill>
                <a:schemeClr val="bg1"/>
              </a:solidFill>
              <a:ln w="9525" cap="flat" cmpd="sng" algn="ctr">
                <a:solidFill>
                  <a:schemeClr val="accent1"/>
                </a:solidFill>
                <a:prstDash val="sysDot"/>
                <a:miter lim="800000"/>
              </a:ln>
              <a:effectLst/>
            </p:spPr>
            <p:txBody>
              <a:bodyPr lIns="64796" tIns="64796" rIns="64796" bIns="64796" rtlCol="0" anchor="t" anchorCtr="0">
                <a:noAutofit/>
              </a:bodyPr>
              <a:lstStyle/>
              <a:p>
                <a:pPr lvl="0" algn="ctr">
                  <a:buClrTx/>
                  <a:buSzTx/>
                  <a:buFontTx/>
                </a:pPr>
                <a:r>
                  <a:rPr lang="zh-CN" altLang="en-US" sz="1200" b="1" kern="0" dirty="0" err="1">
                    <a:solidFill>
                      <a:srgbClr val="000000"/>
                    </a:solidFill>
                    <a:latin typeface="微软雅黑" panose="020B0503020204020204" charset="-122"/>
                    <a:ea typeface="微软雅黑" panose="020B0503020204020204" charset="-122"/>
                    <a:sym typeface="+mn-ea"/>
                  </a:rPr>
                  <a:t>集团级集群</a:t>
                </a:r>
                <a:endParaRPr lang="zh-CN" altLang="en-US" sz="1200" b="1" kern="0" dirty="0" err="1">
                  <a:solidFill>
                    <a:srgbClr val="000000"/>
                  </a:solidFill>
                  <a:latin typeface="微软雅黑" panose="020B0503020204020204" charset="-122"/>
                  <a:ea typeface="微软雅黑" panose="020B0503020204020204" charset="-122"/>
                  <a:sym typeface="+mn-ea"/>
                </a:endParaRPr>
              </a:p>
            </p:txBody>
          </p:sp>
          <p:grpSp>
            <p:nvGrpSpPr>
              <p:cNvPr id="25" name="组合 24"/>
              <p:cNvGrpSpPr/>
              <p:nvPr/>
            </p:nvGrpSpPr>
            <p:grpSpPr>
              <a:xfrm>
                <a:off x="1403" y="9463"/>
                <a:ext cx="4653" cy="741"/>
                <a:chOff x="2984" y="8079"/>
                <a:chExt cx="3764" cy="645"/>
              </a:xfrm>
            </p:grpSpPr>
            <p:pic>
              <p:nvPicPr>
                <p:cNvPr id="40" name="图片 39" descr="集群"/>
                <p:cNvPicPr>
                  <a:picLocks noChangeAspect="1"/>
                </p:cNvPicPr>
                <p:nvPr/>
              </p:nvPicPr>
              <p:blipFill>
                <a:blip r:embed="rId11"/>
                <a:stretch>
                  <a:fillRect/>
                </a:stretch>
              </p:blipFill>
              <p:spPr>
                <a:xfrm>
                  <a:off x="2984" y="8079"/>
                  <a:ext cx="644" cy="644"/>
                </a:xfrm>
                <a:prstGeom prst="rect">
                  <a:avLst/>
                </a:prstGeom>
              </p:spPr>
            </p:pic>
            <p:pic>
              <p:nvPicPr>
                <p:cNvPr id="41" name="图片 40" descr="集群"/>
                <p:cNvPicPr>
                  <a:picLocks noChangeAspect="1"/>
                </p:cNvPicPr>
                <p:nvPr/>
              </p:nvPicPr>
              <p:blipFill>
                <a:blip r:embed="rId11"/>
                <a:stretch>
                  <a:fillRect/>
                </a:stretch>
              </p:blipFill>
              <p:spPr>
                <a:xfrm>
                  <a:off x="4798" y="8080"/>
                  <a:ext cx="644" cy="644"/>
                </a:xfrm>
                <a:prstGeom prst="rect">
                  <a:avLst/>
                </a:prstGeom>
              </p:spPr>
            </p:pic>
            <p:sp>
              <p:nvSpPr>
                <p:cNvPr id="42" name="文本框 41"/>
                <p:cNvSpPr txBox="1"/>
                <p:nvPr/>
              </p:nvSpPr>
              <p:spPr>
                <a:xfrm>
                  <a:off x="3578" y="8129"/>
                  <a:ext cx="1088" cy="555"/>
                </a:xfrm>
                <a:prstGeom prst="rect">
                  <a:avLst/>
                </a:prstGeom>
                <a:noFill/>
              </p:spPr>
              <p:txBody>
                <a:bodyPr wrap="square" rtlCol="0" anchor="t">
                  <a:spAutoFit/>
                </a:bodyPr>
                <a:lstStyle/>
                <a:p>
                  <a:pPr lvl="0" algn="ctr">
                    <a:buClrTx/>
                    <a:buSzTx/>
                    <a:buFontTx/>
                  </a:pPr>
                  <a:r>
                    <a:rPr lang="en-US" altLang="zh-CN" sz="1080" b="1" kern="0" dirty="0" err="1">
                      <a:solidFill>
                        <a:srgbClr val="000000"/>
                      </a:solidFill>
                      <a:latin typeface="微软雅黑" panose="020B0503020204020204" charset="-122"/>
                      <a:ea typeface="微软雅黑" panose="020B0503020204020204" charset="-122"/>
                      <a:cs typeface="微软雅黑" panose="020B0503020204020204" charset="-122"/>
                      <a:sym typeface="+mn-ea"/>
                    </a:rPr>
                    <a:t>IT</a:t>
                  </a:r>
                  <a:r>
                    <a:rPr lang="zh-CN" altLang="en-US" sz="1080" b="1" kern="0" dirty="0" err="1">
                      <a:solidFill>
                        <a:srgbClr val="000000"/>
                      </a:solidFill>
                      <a:latin typeface="微软雅黑" panose="020B0503020204020204" charset="-122"/>
                      <a:ea typeface="微软雅黑" panose="020B0503020204020204" charset="-122"/>
                      <a:cs typeface="微软雅黑" panose="020B0503020204020204" charset="-122"/>
                      <a:sym typeface="+mn-ea"/>
                    </a:rPr>
                    <a:t>云</a:t>
                  </a:r>
                  <a:endParaRPr lang="zh-CN" altLang="en-US" sz="1080" b="1" kern="0" dirty="0" err="1">
                    <a:solidFill>
                      <a:srgbClr val="000000"/>
                    </a:solidFill>
                    <a:latin typeface="微软雅黑" panose="020B0503020204020204" charset="-122"/>
                    <a:ea typeface="微软雅黑" panose="020B0503020204020204" charset="-122"/>
                    <a:cs typeface="微软雅黑" panose="020B0503020204020204" charset="-122"/>
                    <a:sym typeface="+mn-ea"/>
                  </a:endParaRPr>
                </a:p>
                <a:p>
                  <a:pPr lvl="0" algn="ctr">
                    <a:buClrTx/>
                    <a:buSzTx/>
                    <a:buFontTx/>
                  </a:pPr>
                  <a:r>
                    <a:rPr lang="zh-CN" altLang="en-US" sz="960" kern="0" dirty="0" err="1">
                      <a:solidFill>
                        <a:srgbClr val="000000"/>
                      </a:solidFill>
                      <a:latin typeface="微软雅黑" panose="020B0503020204020204" charset="-122"/>
                      <a:ea typeface="微软雅黑" panose="020B0503020204020204" charset="-122"/>
                      <a:cs typeface="微软雅黑" panose="020B0503020204020204" charset="-122"/>
                      <a:sym typeface="+mn-ea"/>
                    </a:rPr>
                    <a:t>（梧桐环境）</a:t>
                  </a:r>
                  <a:endParaRPr lang="zh-CN" altLang="en-US" sz="960" kern="0" dirty="0" err="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43" name="文本框 42"/>
                <p:cNvSpPr txBox="1"/>
                <p:nvPr/>
              </p:nvSpPr>
              <p:spPr>
                <a:xfrm>
                  <a:off x="5279" y="8168"/>
                  <a:ext cx="1469" cy="555"/>
                </a:xfrm>
                <a:prstGeom prst="rect">
                  <a:avLst/>
                </a:prstGeom>
                <a:noFill/>
              </p:spPr>
              <p:txBody>
                <a:bodyPr wrap="square" rtlCol="0" anchor="t">
                  <a:spAutoFit/>
                </a:bodyPr>
                <a:lstStyle/>
                <a:p>
                  <a:pPr lvl="0" algn="ctr">
                    <a:buClrTx/>
                    <a:buSzTx/>
                    <a:buFontTx/>
                  </a:pPr>
                  <a:r>
                    <a:rPr lang="zh-CN" altLang="en-US" sz="1080" b="1" kern="0" dirty="0" err="1">
                      <a:solidFill>
                        <a:srgbClr val="000000"/>
                      </a:solidFill>
                      <a:latin typeface="微软雅黑" panose="020B0503020204020204" charset="-122"/>
                      <a:ea typeface="微软雅黑" panose="020B0503020204020204" charset="-122"/>
                      <a:cs typeface="微软雅黑" panose="020B0503020204020204" charset="-122"/>
                      <a:sym typeface="+mn-ea"/>
                    </a:rPr>
                    <a:t>移动云</a:t>
                  </a:r>
                  <a:endParaRPr lang="zh-CN" altLang="en-US" sz="1080" b="1" kern="0" dirty="0" err="1">
                    <a:solidFill>
                      <a:srgbClr val="000000"/>
                    </a:solidFill>
                    <a:latin typeface="微软雅黑" panose="020B0503020204020204" charset="-122"/>
                    <a:ea typeface="微软雅黑" panose="020B0503020204020204" charset="-122"/>
                    <a:cs typeface="微软雅黑" panose="020B0503020204020204" charset="-122"/>
                    <a:sym typeface="+mn-ea"/>
                  </a:endParaRPr>
                </a:p>
                <a:p>
                  <a:pPr lvl="0" algn="ctr">
                    <a:buClrTx/>
                    <a:buSzTx/>
                    <a:buFontTx/>
                  </a:pPr>
                  <a:r>
                    <a:rPr lang="zh-CN" altLang="en-US" sz="960" kern="0" dirty="0" err="1">
                      <a:solidFill>
                        <a:srgbClr val="000000"/>
                      </a:solidFill>
                      <a:latin typeface="微软雅黑" panose="020B0503020204020204" charset="-122"/>
                      <a:ea typeface="微软雅黑" panose="020B0503020204020204" charset="-122"/>
                      <a:cs typeface="微软雅黑" panose="020B0503020204020204" charset="-122"/>
                      <a:sym typeface="+mn-ea"/>
                    </a:rPr>
                    <a:t>（智算中心环境）</a:t>
                  </a:r>
                  <a:endParaRPr lang="zh-CN" altLang="en-US" sz="960" kern="0" dirty="0" err="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grpSp>
        </p:grpSp>
        <p:grpSp>
          <p:nvGrpSpPr>
            <p:cNvPr id="84" name="组合 83"/>
            <p:cNvGrpSpPr/>
            <p:nvPr/>
          </p:nvGrpSpPr>
          <p:grpSpPr>
            <a:xfrm>
              <a:off x="6406" y="9060"/>
              <a:ext cx="4818" cy="1302"/>
              <a:chOff x="6784" y="9060"/>
              <a:chExt cx="4818" cy="1302"/>
            </a:xfrm>
          </p:grpSpPr>
          <p:sp>
            <p:nvSpPr>
              <p:cNvPr id="26" name="圆角矩形 48"/>
              <p:cNvSpPr/>
              <p:nvPr>
                <p:custDataLst>
                  <p:tags r:id="rId12"/>
                </p:custDataLst>
              </p:nvPr>
            </p:nvSpPr>
            <p:spPr>
              <a:xfrm>
                <a:off x="6784" y="9060"/>
                <a:ext cx="4819" cy="1302"/>
              </a:xfrm>
              <a:prstGeom prst="roundRect">
                <a:avLst>
                  <a:gd name="adj" fmla="val 3856"/>
                </a:avLst>
              </a:prstGeom>
              <a:solidFill>
                <a:schemeClr val="bg1"/>
              </a:solidFill>
              <a:ln w="9525" cap="flat" cmpd="sng" algn="ctr">
                <a:solidFill>
                  <a:schemeClr val="accent1"/>
                </a:solidFill>
                <a:prstDash val="sysDot"/>
                <a:miter lim="800000"/>
              </a:ln>
              <a:effectLst/>
            </p:spPr>
            <p:txBody>
              <a:bodyPr lIns="64796" tIns="64796" rIns="64796" bIns="64796" rtlCol="0" anchor="t" anchorCtr="0">
                <a:noAutofit/>
              </a:bodyPr>
              <a:lstStyle/>
              <a:p>
                <a:pPr lvl="0" algn="ctr">
                  <a:buClrTx/>
                  <a:buSzTx/>
                  <a:buFontTx/>
                </a:pPr>
                <a:r>
                  <a:rPr lang="zh-CN" altLang="en-US" sz="1200" b="1" kern="0" dirty="0" err="1">
                    <a:solidFill>
                      <a:srgbClr val="000000"/>
                    </a:solidFill>
                    <a:latin typeface="微软雅黑" panose="020B0503020204020204" charset="-122"/>
                    <a:ea typeface="微软雅黑" panose="020B0503020204020204" charset="-122"/>
                    <a:sym typeface="+mn-ea"/>
                  </a:rPr>
                  <a:t>省级集群</a:t>
                </a:r>
                <a:endParaRPr lang="zh-CN" altLang="en-US" sz="1200" b="1" kern="0" dirty="0" err="1">
                  <a:solidFill>
                    <a:srgbClr val="000000"/>
                  </a:solidFill>
                  <a:latin typeface="微软雅黑" panose="020B0503020204020204" charset="-122"/>
                  <a:ea typeface="微软雅黑" panose="020B0503020204020204" charset="-122"/>
                  <a:sym typeface="+mn-ea"/>
                </a:endParaRPr>
              </a:p>
            </p:txBody>
          </p:sp>
          <p:grpSp>
            <p:nvGrpSpPr>
              <p:cNvPr id="27" name="组合 26"/>
              <p:cNvGrpSpPr/>
              <p:nvPr/>
            </p:nvGrpSpPr>
            <p:grpSpPr>
              <a:xfrm>
                <a:off x="7126" y="9436"/>
                <a:ext cx="4133" cy="840"/>
                <a:chOff x="7481" y="7651"/>
                <a:chExt cx="3343" cy="731"/>
              </a:xfrm>
            </p:grpSpPr>
            <p:pic>
              <p:nvPicPr>
                <p:cNvPr id="36" name="图片 35" descr="集群"/>
                <p:cNvPicPr>
                  <a:picLocks noChangeAspect="1"/>
                </p:cNvPicPr>
                <p:nvPr/>
              </p:nvPicPr>
              <p:blipFill>
                <a:blip r:embed="rId11"/>
                <a:stretch>
                  <a:fillRect/>
                </a:stretch>
              </p:blipFill>
              <p:spPr>
                <a:xfrm>
                  <a:off x="7481" y="7675"/>
                  <a:ext cx="644" cy="644"/>
                </a:xfrm>
                <a:prstGeom prst="rect">
                  <a:avLst/>
                </a:prstGeom>
              </p:spPr>
            </p:pic>
            <p:sp>
              <p:nvSpPr>
                <p:cNvPr id="37" name="文本框 36"/>
                <p:cNvSpPr txBox="1"/>
                <p:nvPr/>
              </p:nvSpPr>
              <p:spPr>
                <a:xfrm>
                  <a:off x="8139" y="7725"/>
                  <a:ext cx="812" cy="529"/>
                </a:xfrm>
                <a:prstGeom prst="rect">
                  <a:avLst/>
                </a:prstGeom>
                <a:noFill/>
              </p:spPr>
              <p:txBody>
                <a:bodyPr wrap="square" rtlCol="0" anchor="t">
                  <a:spAutoFit/>
                </a:bodyPr>
                <a:lstStyle/>
                <a:p>
                  <a:pPr lvl="0" algn="ctr">
                    <a:buClrTx/>
                    <a:buSzTx/>
                    <a:buFontTx/>
                  </a:pPr>
                  <a:r>
                    <a:rPr lang="zh-CN" altLang="en-US" sz="960" kern="0" dirty="0" err="1">
                      <a:solidFill>
                        <a:srgbClr val="000000"/>
                      </a:solidFill>
                      <a:latin typeface="微软雅黑" panose="020B0503020204020204" charset="-122"/>
                      <a:ea typeface="微软雅黑" panose="020B0503020204020204" charset="-122"/>
                      <a:cs typeface="微软雅黑" panose="020B0503020204020204" charset="-122"/>
                      <a:sym typeface="+mn-ea"/>
                    </a:rPr>
                    <a:t>研究院</a:t>
                  </a:r>
                  <a:endParaRPr lang="zh-CN" altLang="en-US" sz="960" kern="0" dirty="0" err="1">
                    <a:solidFill>
                      <a:srgbClr val="000000"/>
                    </a:solidFill>
                    <a:latin typeface="微软雅黑" panose="020B0503020204020204" charset="-122"/>
                    <a:ea typeface="微软雅黑" panose="020B0503020204020204" charset="-122"/>
                    <a:cs typeface="微软雅黑" panose="020B0503020204020204" charset="-122"/>
                    <a:sym typeface="+mn-ea"/>
                  </a:endParaRPr>
                </a:p>
                <a:p>
                  <a:pPr lvl="0" algn="ctr">
                    <a:buClrTx/>
                    <a:buSzTx/>
                    <a:buFontTx/>
                  </a:pPr>
                  <a:r>
                    <a:rPr lang="zh-CN" altLang="en-US" sz="960" kern="0" dirty="0" err="1">
                      <a:solidFill>
                        <a:srgbClr val="000000"/>
                      </a:solidFill>
                      <a:latin typeface="微软雅黑" panose="020B0503020204020204" charset="-122"/>
                      <a:ea typeface="微软雅黑" panose="020B0503020204020204" charset="-122"/>
                      <a:cs typeface="微软雅黑" panose="020B0503020204020204" charset="-122"/>
                      <a:sym typeface="+mn-ea"/>
                    </a:rPr>
                    <a:t>网络所</a:t>
                  </a:r>
                  <a:endParaRPr lang="zh-CN" altLang="en-US" sz="960" kern="0" dirty="0" err="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pic>
              <p:nvPicPr>
                <p:cNvPr id="38" name="图片 37" descr="集群"/>
                <p:cNvPicPr>
                  <a:picLocks noChangeAspect="1"/>
                </p:cNvPicPr>
                <p:nvPr/>
              </p:nvPicPr>
              <p:blipFill>
                <a:blip r:embed="rId11"/>
                <a:stretch>
                  <a:fillRect/>
                </a:stretch>
              </p:blipFill>
              <p:spPr>
                <a:xfrm>
                  <a:off x="9134" y="7675"/>
                  <a:ext cx="644" cy="644"/>
                </a:xfrm>
                <a:prstGeom prst="rect">
                  <a:avLst/>
                </a:prstGeom>
              </p:spPr>
            </p:pic>
            <p:sp>
              <p:nvSpPr>
                <p:cNvPr id="39" name="文本框 38"/>
                <p:cNvSpPr txBox="1"/>
                <p:nvPr/>
              </p:nvSpPr>
              <p:spPr>
                <a:xfrm>
                  <a:off x="9888" y="7651"/>
                  <a:ext cx="936" cy="731"/>
                </a:xfrm>
                <a:prstGeom prst="rect">
                  <a:avLst/>
                </a:prstGeom>
                <a:noFill/>
              </p:spPr>
              <p:txBody>
                <a:bodyPr wrap="square" rtlCol="0" anchor="t">
                  <a:spAutoFit/>
                </a:bodyPr>
                <a:lstStyle/>
                <a:p>
                  <a:pPr lvl="0" algn="ctr">
                    <a:buClrTx/>
                    <a:buSzTx/>
                    <a:buFontTx/>
                  </a:pPr>
                  <a:r>
                    <a:rPr lang="zh-CN" altLang="en-US" sz="960" kern="0" dirty="0" err="1">
                      <a:solidFill>
                        <a:srgbClr val="000000"/>
                      </a:solidFill>
                      <a:latin typeface="微软雅黑" panose="020B0503020204020204" charset="-122"/>
                      <a:ea typeface="微软雅黑" panose="020B0503020204020204" charset="-122"/>
                      <a:cs typeface="微软雅黑" panose="020B0503020204020204" charset="-122"/>
                      <a:sym typeface="+mn-ea"/>
                    </a:rPr>
                    <a:t>湖北公司</a:t>
                  </a:r>
                  <a:endParaRPr lang="zh-CN" altLang="en-US" sz="960" kern="0" dirty="0" err="1">
                    <a:solidFill>
                      <a:srgbClr val="000000"/>
                    </a:solidFill>
                    <a:latin typeface="微软雅黑" panose="020B0503020204020204" charset="-122"/>
                    <a:ea typeface="微软雅黑" panose="020B0503020204020204" charset="-122"/>
                    <a:cs typeface="微软雅黑" panose="020B0503020204020204" charset="-122"/>
                    <a:sym typeface="+mn-ea"/>
                  </a:endParaRPr>
                </a:p>
                <a:p>
                  <a:pPr lvl="0" algn="ctr">
                    <a:buClrTx/>
                    <a:buSzTx/>
                    <a:buFontTx/>
                  </a:pPr>
                  <a:r>
                    <a:rPr lang="zh-CN" altLang="en-US" sz="960" kern="0" dirty="0">
                      <a:solidFill>
                        <a:srgbClr val="000000"/>
                      </a:solidFill>
                      <a:latin typeface="微软雅黑" panose="020B0503020204020204" charset="-122"/>
                      <a:ea typeface="微软雅黑" panose="020B0503020204020204" charset="-122"/>
                      <a:cs typeface="微软雅黑" panose="020B0503020204020204" charset="-122"/>
                      <a:sym typeface="+mn-ea"/>
                    </a:rPr>
                    <a:t>福建公司</a:t>
                  </a:r>
                  <a:endParaRPr lang="en-US" altLang="zh-CN" sz="960" kern="0" dirty="0">
                    <a:solidFill>
                      <a:srgbClr val="000000"/>
                    </a:solidFill>
                    <a:latin typeface="微软雅黑" panose="020B0503020204020204" charset="-122"/>
                    <a:ea typeface="微软雅黑" panose="020B0503020204020204" charset="-122"/>
                    <a:cs typeface="微软雅黑" panose="020B0503020204020204" charset="-122"/>
                    <a:sym typeface="+mn-ea"/>
                  </a:endParaRPr>
                </a:p>
                <a:p>
                  <a:pPr lvl="0" algn="ctr">
                    <a:buClrTx/>
                    <a:buSzTx/>
                    <a:buFontTx/>
                  </a:pPr>
                  <a:r>
                    <a:rPr lang="zh-CN" altLang="en-US" sz="960" kern="0" dirty="0">
                      <a:solidFill>
                        <a:srgbClr val="000000"/>
                      </a:solidFill>
                      <a:latin typeface="微软雅黑" panose="020B0503020204020204" charset="-122"/>
                      <a:ea typeface="微软雅黑" panose="020B0503020204020204" charset="-122"/>
                      <a:cs typeface="微软雅黑" panose="020B0503020204020204" charset="-122"/>
                      <a:sym typeface="+mn-ea"/>
                    </a:rPr>
                    <a:t>其他公司</a:t>
                  </a:r>
                  <a:endParaRPr lang="zh-CN" altLang="en-US" sz="960" kern="0" dirty="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grpSp>
        </p:grpSp>
      </p:grpSp>
      <p:grpSp>
        <p:nvGrpSpPr>
          <p:cNvPr id="79" name="组合 78"/>
          <p:cNvGrpSpPr/>
          <p:nvPr/>
        </p:nvGrpSpPr>
        <p:grpSpPr>
          <a:xfrm>
            <a:off x="618490" y="2725420"/>
            <a:ext cx="4894580" cy="2813050"/>
            <a:chOff x="974" y="4292"/>
            <a:chExt cx="8248" cy="4430"/>
          </a:xfrm>
        </p:grpSpPr>
        <p:sp>
          <p:nvSpPr>
            <p:cNvPr id="13" name="圆角矩形 17"/>
            <p:cNvSpPr/>
            <p:nvPr>
              <p:custDataLst>
                <p:tags r:id="rId13"/>
              </p:custDataLst>
            </p:nvPr>
          </p:nvSpPr>
          <p:spPr>
            <a:xfrm>
              <a:off x="974" y="4292"/>
              <a:ext cx="8248" cy="4431"/>
            </a:xfrm>
            <a:prstGeom prst="roundRect">
              <a:avLst>
                <a:gd name="adj" fmla="val 1857"/>
              </a:avLst>
            </a:prstGeom>
            <a:solidFill>
              <a:srgbClr val="EEF8FF"/>
            </a:solidFill>
            <a:ln w="9525" cap="flat" cmpd="sng" algn="ctr">
              <a:solidFill>
                <a:schemeClr val="accent1"/>
              </a:solidFill>
              <a:prstDash val="sysDot"/>
              <a:miter lim="800000"/>
            </a:ln>
            <a:effectLst/>
          </p:spPr>
          <p:txBody>
            <a:bodyPr lIns="64796" tIns="64796" rIns="64796" bIns="64796" rtlCol="0" anchor="t" anchorCtr="0">
              <a:noAutofit/>
            </a:bodyPr>
            <a:lstStyle/>
            <a:p>
              <a:pPr lvl="0" algn="ctr">
                <a:buClrTx/>
                <a:buSzTx/>
                <a:buFontTx/>
              </a:pPr>
              <a:endParaRPr lang="zh-CN" altLang="en-US" sz="1440" b="1" kern="0" dirty="0" err="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15" name="圆角矩形 26"/>
            <p:cNvSpPr/>
            <p:nvPr>
              <p:custDataLst>
                <p:tags r:id="rId14"/>
              </p:custDataLst>
            </p:nvPr>
          </p:nvSpPr>
          <p:spPr>
            <a:xfrm>
              <a:off x="1197" y="7765"/>
              <a:ext cx="7789" cy="781"/>
            </a:xfrm>
            <a:prstGeom prst="roundRect">
              <a:avLst>
                <a:gd name="adj" fmla="val 3856"/>
              </a:avLst>
            </a:prstGeom>
            <a:solidFill>
              <a:schemeClr val="bg1"/>
            </a:solidFill>
            <a:ln w="9525" cap="flat" cmpd="sng" algn="ctr">
              <a:solidFill>
                <a:schemeClr val="accent1"/>
              </a:solidFill>
              <a:prstDash val="sysDot"/>
              <a:miter lim="800000"/>
            </a:ln>
            <a:effectLst/>
          </p:spPr>
          <p:txBody>
            <a:bodyPr lIns="64796" tIns="64796" rIns="64796" bIns="64796" rtlCol="0" anchor="ctr" anchorCtr="0">
              <a:noAutofit/>
            </a:bodyPr>
            <a:lstStyle/>
            <a:p>
              <a:pPr lvl="0" algn="ctr">
                <a:buClrTx/>
                <a:buSzTx/>
                <a:buFontTx/>
              </a:pPr>
              <a:r>
                <a:rPr lang="zh-CN" altLang="en-US" sz="1200" b="1" kern="0" dirty="0">
                  <a:solidFill>
                    <a:srgbClr val="000000"/>
                  </a:solidFill>
                  <a:latin typeface="微软雅黑" panose="020B0503020204020204" charset="-122"/>
                  <a:ea typeface="微软雅黑" panose="020B0503020204020204" charset="-122"/>
                  <a:sym typeface="+mn-ea"/>
                </a:rPr>
                <a:t>大模型数据采集集成</a:t>
              </a:r>
              <a:endParaRPr lang="zh-CN" altLang="en-US" sz="1200" b="1" kern="0" dirty="0">
                <a:solidFill>
                  <a:srgbClr val="000000"/>
                </a:solidFill>
                <a:latin typeface="微软雅黑" panose="020B0503020204020204" charset="-122"/>
                <a:ea typeface="微软雅黑" panose="020B0503020204020204" charset="-122"/>
                <a:sym typeface="+mn-ea"/>
              </a:endParaRPr>
            </a:p>
            <a:p>
              <a:pPr lvl="0" algn="ctr">
                <a:buClrTx/>
                <a:buSzTx/>
                <a:buFontTx/>
              </a:pPr>
              <a:r>
                <a:rPr lang="zh-CN" altLang="en-US" sz="960" kern="0" dirty="0" err="1">
                  <a:solidFill>
                    <a:srgbClr val="000000"/>
                  </a:solidFill>
                  <a:latin typeface="微软雅黑" panose="020B0503020204020204" charset="-122"/>
                  <a:ea typeface="微软雅黑" panose="020B0503020204020204" charset="-122"/>
                  <a:sym typeface="+mn-ea"/>
                </a:rPr>
                <a:t>（移动各单位数据、数商数据、互联网等数据）</a:t>
              </a:r>
              <a:endParaRPr lang="zh-CN" altLang="en-US" sz="960" kern="0" dirty="0" err="1">
                <a:solidFill>
                  <a:srgbClr val="000000"/>
                </a:solidFill>
                <a:latin typeface="微软雅黑" panose="020B0503020204020204" charset="-122"/>
                <a:ea typeface="微软雅黑" panose="020B0503020204020204" charset="-122"/>
                <a:sym typeface="+mn-ea"/>
              </a:endParaRPr>
            </a:p>
          </p:txBody>
        </p:sp>
        <p:sp>
          <p:nvSpPr>
            <p:cNvPr id="16" name="圆角矩形 27"/>
            <p:cNvSpPr/>
            <p:nvPr>
              <p:custDataLst>
                <p:tags r:id="rId15"/>
              </p:custDataLst>
            </p:nvPr>
          </p:nvSpPr>
          <p:spPr>
            <a:xfrm>
              <a:off x="5144" y="6933"/>
              <a:ext cx="3854" cy="781"/>
            </a:xfrm>
            <a:prstGeom prst="roundRect">
              <a:avLst>
                <a:gd name="adj" fmla="val 3856"/>
              </a:avLst>
            </a:prstGeom>
            <a:solidFill>
              <a:schemeClr val="bg1"/>
            </a:solidFill>
            <a:ln w="9525" cap="flat" cmpd="sng" algn="ctr">
              <a:solidFill>
                <a:schemeClr val="accent1"/>
              </a:solidFill>
              <a:prstDash val="sysDot"/>
              <a:miter lim="800000"/>
            </a:ln>
            <a:effectLst/>
          </p:spPr>
          <p:txBody>
            <a:bodyPr lIns="64796" tIns="64796" rIns="64796" bIns="64796" rtlCol="0" anchor="ctr" anchorCtr="0">
              <a:noAutofit/>
            </a:bodyPr>
            <a:lstStyle/>
            <a:p>
              <a:pPr lvl="0" algn="ctr">
                <a:buClrTx/>
                <a:buSzTx/>
                <a:buFontTx/>
              </a:pPr>
              <a:r>
                <a:rPr lang="zh-CN" altLang="en-US" sz="1200" b="1" kern="0" dirty="0">
                  <a:solidFill>
                    <a:srgbClr val="000000"/>
                  </a:solidFill>
                  <a:latin typeface="微软雅黑" panose="020B0503020204020204" charset="-122"/>
                  <a:ea typeface="微软雅黑" panose="020B0503020204020204" charset="-122"/>
                  <a:sym typeface="+mn-ea"/>
                </a:rPr>
                <a:t>大模型数据处理</a:t>
              </a:r>
              <a:endParaRPr lang="zh-CN" altLang="en-US" sz="1200" b="1" kern="0" dirty="0">
                <a:solidFill>
                  <a:srgbClr val="000000"/>
                </a:solidFill>
                <a:latin typeface="微软雅黑" panose="020B0503020204020204" charset="-122"/>
                <a:ea typeface="微软雅黑" panose="020B0503020204020204" charset="-122"/>
                <a:sym typeface="+mn-ea"/>
              </a:endParaRPr>
            </a:p>
            <a:p>
              <a:pPr lvl="0" algn="ctr">
                <a:buClrTx/>
                <a:buSzTx/>
                <a:buFontTx/>
              </a:pPr>
              <a:r>
                <a:rPr lang="zh-CN" altLang="en-US" sz="960" kern="0" dirty="0" err="1">
                  <a:solidFill>
                    <a:srgbClr val="000000"/>
                  </a:solidFill>
                  <a:latin typeface="微软雅黑" panose="020B0503020204020204" charset="-122"/>
                  <a:ea typeface="微软雅黑" panose="020B0503020204020204" charset="-122"/>
                  <a:sym typeface="+mn-ea"/>
                </a:rPr>
                <a:t>（数据清洗、脱敏、增强、合成等）</a:t>
              </a:r>
              <a:endParaRPr lang="zh-CN" altLang="en-US" sz="960" b="1" kern="0" dirty="0" err="1">
                <a:solidFill>
                  <a:srgbClr val="000000"/>
                </a:solidFill>
                <a:latin typeface="微软雅黑" panose="020B0503020204020204" charset="-122"/>
                <a:ea typeface="微软雅黑" panose="020B0503020204020204" charset="-122"/>
                <a:sym typeface="+mn-ea"/>
              </a:endParaRPr>
            </a:p>
          </p:txBody>
        </p:sp>
        <p:sp>
          <p:nvSpPr>
            <p:cNvPr id="17" name="圆角矩形 29"/>
            <p:cNvSpPr/>
            <p:nvPr>
              <p:custDataLst>
                <p:tags r:id="rId16"/>
              </p:custDataLst>
            </p:nvPr>
          </p:nvSpPr>
          <p:spPr>
            <a:xfrm>
              <a:off x="1197" y="6102"/>
              <a:ext cx="3818" cy="781"/>
            </a:xfrm>
            <a:prstGeom prst="roundRect">
              <a:avLst>
                <a:gd name="adj" fmla="val 3856"/>
              </a:avLst>
            </a:prstGeom>
            <a:solidFill>
              <a:schemeClr val="bg1"/>
            </a:solidFill>
            <a:ln w="9525" cap="flat" cmpd="sng" algn="ctr">
              <a:solidFill>
                <a:schemeClr val="accent1"/>
              </a:solidFill>
              <a:prstDash val="sysDot"/>
              <a:miter lim="800000"/>
            </a:ln>
            <a:effectLst/>
          </p:spPr>
          <p:txBody>
            <a:bodyPr lIns="64796" tIns="64796" rIns="64796" bIns="64796" rtlCol="0" anchor="ctr" anchorCtr="0">
              <a:noAutofit/>
            </a:bodyPr>
            <a:lstStyle/>
            <a:p>
              <a:pPr lvl="0" algn="ctr">
                <a:buClrTx/>
                <a:buSzTx/>
                <a:buFontTx/>
              </a:pPr>
              <a:r>
                <a:rPr lang="zh-CN" altLang="en-US" sz="1200" b="1" kern="0" dirty="0">
                  <a:solidFill>
                    <a:srgbClr val="000000"/>
                  </a:solidFill>
                  <a:latin typeface="微软雅黑" panose="020B0503020204020204" charset="-122"/>
                  <a:ea typeface="微软雅黑" panose="020B0503020204020204" charset="-122"/>
                  <a:sym typeface="+mn-ea"/>
                </a:rPr>
                <a:t>大模型数据标注</a:t>
              </a:r>
              <a:endParaRPr lang="zh-CN" altLang="en-US" sz="1200" b="1" kern="0" dirty="0">
                <a:solidFill>
                  <a:srgbClr val="000000"/>
                </a:solidFill>
                <a:latin typeface="微软雅黑" panose="020B0503020204020204" charset="-122"/>
                <a:ea typeface="微软雅黑" panose="020B0503020204020204" charset="-122"/>
                <a:sym typeface="+mn-ea"/>
              </a:endParaRPr>
            </a:p>
            <a:p>
              <a:pPr lvl="0" algn="ctr">
                <a:buClrTx/>
                <a:buSzTx/>
                <a:buFontTx/>
              </a:pPr>
              <a:r>
                <a:rPr lang="zh-CN" altLang="en-US" sz="960" kern="0" dirty="0" err="1">
                  <a:solidFill>
                    <a:srgbClr val="000000"/>
                  </a:solidFill>
                  <a:latin typeface="微软雅黑" panose="020B0503020204020204" charset="-122"/>
                  <a:ea typeface="微软雅黑" panose="020B0503020204020204" charset="-122"/>
                  <a:sym typeface="+mn-ea"/>
                </a:rPr>
                <a:t>（在线、团队、智能标注与质检）</a:t>
              </a:r>
              <a:endParaRPr lang="zh-CN" altLang="en-US" sz="1440" b="1" kern="0" dirty="0" err="1">
                <a:solidFill>
                  <a:srgbClr val="000000"/>
                </a:solidFill>
                <a:latin typeface="微软雅黑" panose="020B0503020204020204" charset="-122"/>
                <a:ea typeface="微软雅黑" panose="020B0503020204020204" charset="-122"/>
                <a:sym typeface="+mn-ea"/>
              </a:endParaRPr>
            </a:p>
          </p:txBody>
        </p:sp>
        <p:sp>
          <p:nvSpPr>
            <p:cNvPr id="18" name="圆角矩形 30"/>
            <p:cNvSpPr/>
            <p:nvPr>
              <p:custDataLst>
                <p:tags r:id="rId17"/>
              </p:custDataLst>
            </p:nvPr>
          </p:nvSpPr>
          <p:spPr>
            <a:xfrm>
              <a:off x="5144" y="6101"/>
              <a:ext cx="3840" cy="781"/>
            </a:xfrm>
            <a:prstGeom prst="roundRect">
              <a:avLst>
                <a:gd name="adj" fmla="val 3856"/>
              </a:avLst>
            </a:prstGeom>
            <a:solidFill>
              <a:schemeClr val="bg1"/>
            </a:solidFill>
            <a:ln w="9525" cap="flat" cmpd="sng" algn="ctr">
              <a:solidFill>
                <a:schemeClr val="accent1"/>
              </a:solidFill>
              <a:prstDash val="sysDot"/>
              <a:miter lim="800000"/>
            </a:ln>
            <a:effectLst/>
          </p:spPr>
          <p:txBody>
            <a:bodyPr lIns="64796" tIns="64796" rIns="64796" bIns="64796" rtlCol="0" anchor="ctr" anchorCtr="0">
              <a:noAutofit/>
            </a:bodyPr>
            <a:lstStyle/>
            <a:p>
              <a:pPr lvl="0" algn="ctr">
                <a:buClrTx/>
                <a:buSzTx/>
                <a:buFontTx/>
              </a:pPr>
              <a:r>
                <a:rPr lang="zh-CN" altLang="en-US" sz="1200" b="1" kern="0" dirty="0">
                  <a:solidFill>
                    <a:srgbClr val="000000"/>
                  </a:solidFill>
                  <a:latin typeface="微软雅黑" panose="020B0503020204020204" charset="-122"/>
                  <a:ea typeface="微软雅黑" panose="020B0503020204020204" charset="-122"/>
                  <a:sym typeface="+mn-ea"/>
                </a:rPr>
                <a:t>大模型数据评估</a:t>
              </a:r>
              <a:endParaRPr lang="zh-CN" altLang="en-US" sz="1200" b="1" kern="0" dirty="0">
                <a:solidFill>
                  <a:srgbClr val="000000"/>
                </a:solidFill>
                <a:latin typeface="微软雅黑" panose="020B0503020204020204" charset="-122"/>
                <a:ea typeface="微软雅黑" panose="020B0503020204020204" charset="-122"/>
                <a:sym typeface="+mn-ea"/>
              </a:endParaRPr>
            </a:p>
            <a:p>
              <a:pPr lvl="0" algn="ctr">
                <a:buClrTx/>
                <a:buSzTx/>
                <a:buFontTx/>
              </a:pPr>
              <a:r>
                <a:rPr lang="zh-CN" altLang="en-US" sz="960" kern="0" dirty="0" err="1">
                  <a:solidFill>
                    <a:srgbClr val="000000"/>
                  </a:solidFill>
                  <a:latin typeface="微软雅黑" panose="020B0503020204020204" charset="-122"/>
                  <a:ea typeface="微软雅黑" panose="020B0503020204020204" charset="-122"/>
                  <a:sym typeface="+mn-ea"/>
                </a:rPr>
                <a:t>（数据评估与测试）</a:t>
              </a:r>
              <a:endParaRPr lang="zh-CN" altLang="en-US" sz="960" b="1" kern="0" dirty="0" err="1">
                <a:solidFill>
                  <a:srgbClr val="000000"/>
                </a:solidFill>
                <a:latin typeface="微软雅黑" panose="020B0503020204020204" charset="-122"/>
                <a:ea typeface="微软雅黑" panose="020B0503020204020204" charset="-122"/>
                <a:sym typeface="+mn-ea"/>
              </a:endParaRPr>
            </a:p>
          </p:txBody>
        </p:sp>
        <p:sp>
          <p:nvSpPr>
            <p:cNvPr id="19" name="圆角矩形 33"/>
            <p:cNvSpPr/>
            <p:nvPr>
              <p:custDataLst>
                <p:tags r:id="rId18"/>
              </p:custDataLst>
            </p:nvPr>
          </p:nvSpPr>
          <p:spPr>
            <a:xfrm>
              <a:off x="1209" y="5257"/>
              <a:ext cx="7789" cy="781"/>
            </a:xfrm>
            <a:prstGeom prst="roundRect">
              <a:avLst>
                <a:gd name="adj" fmla="val 3856"/>
              </a:avLst>
            </a:prstGeom>
            <a:solidFill>
              <a:schemeClr val="bg1"/>
            </a:solidFill>
            <a:ln w="9525" cap="flat" cmpd="sng" algn="ctr">
              <a:solidFill>
                <a:schemeClr val="accent1"/>
              </a:solidFill>
              <a:prstDash val="sysDot"/>
              <a:miter lim="800000"/>
            </a:ln>
            <a:effectLst/>
          </p:spPr>
          <p:txBody>
            <a:bodyPr lIns="64796" tIns="64796" rIns="64796" bIns="64796" rtlCol="0" anchor="ctr" anchorCtr="0">
              <a:noAutofit/>
            </a:bodyPr>
            <a:lstStyle/>
            <a:p>
              <a:pPr lvl="0" algn="ctr">
                <a:buClrTx/>
                <a:buSzTx/>
                <a:buFontTx/>
              </a:pPr>
              <a:r>
                <a:rPr lang="zh-CN" altLang="en-US" sz="1200" b="1" kern="0" dirty="0">
                  <a:solidFill>
                    <a:srgbClr val="000000"/>
                  </a:solidFill>
                  <a:latin typeface="微软雅黑" panose="020B0503020204020204" charset="-122"/>
                  <a:ea typeface="微软雅黑" panose="020B0503020204020204" charset="-122"/>
                  <a:sym typeface="+mn-ea"/>
                </a:rPr>
                <a:t>大模型数据标注众包中心</a:t>
              </a:r>
              <a:endParaRPr lang="zh-CN" altLang="en-US" sz="1200" b="1" kern="0" dirty="0">
                <a:solidFill>
                  <a:srgbClr val="000000"/>
                </a:solidFill>
                <a:latin typeface="微软雅黑" panose="020B0503020204020204" charset="-122"/>
                <a:ea typeface="微软雅黑" panose="020B0503020204020204" charset="-122"/>
                <a:sym typeface="+mn-ea"/>
              </a:endParaRPr>
            </a:p>
            <a:p>
              <a:pPr lvl="0" algn="ctr">
                <a:buClrTx/>
                <a:buSzTx/>
                <a:buFontTx/>
              </a:pPr>
              <a:r>
                <a:rPr lang="zh-CN" altLang="en-US" sz="960" kern="0" dirty="0" err="1">
                  <a:solidFill>
                    <a:srgbClr val="000000"/>
                  </a:solidFill>
                  <a:latin typeface="微软雅黑" panose="020B0503020204020204" charset="-122"/>
                  <a:ea typeface="微软雅黑" panose="020B0503020204020204" charset="-122"/>
                  <a:sym typeface="+mn-ea"/>
                </a:rPr>
                <a:t>（形成面向大模型数据标注众包）</a:t>
              </a:r>
              <a:endParaRPr lang="zh-CN" altLang="en-US" sz="1440" b="1" kern="0" dirty="0" err="1">
                <a:solidFill>
                  <a:srgbClr val="000000"/>
                </a:solidFill>
                <a:latin typeface="微软雅黑" panose="020B0503020204020204" charset="-122"/>
                <a:ea typeface="微软雅黑" panose="020B0503020204020204" charset="-122"/>
                <a:sym typeface="+mn-ea"/>
              </a:endParaRPr>
            </a:p>
          </p:txBody>
        </p:sp>
        <p:sp>
          <p:nvSpPr>
            <p:cNvPr id="20" name="圆角矩形 34"/>
            <p:cNvSpPr/>
            <p:nvPr>
              <p:custDataLst>
                <p:tags r:id="rId19"/>
              </p:custDataLst>
            </p:nvPr>
          </p:nvSpPr>
          <p:spPr>
            <a:xfrm>
              <a:off x="1197" y="4439"/>
              <a:ext cx="3811" cy="781"/>
            </a:xfrm>
            <a:prstGeom prst="roundRect">
              <a:avLst>
                <a:gd name="adj" fmla="val 3856"/>
              </a:avLst>
            </a:prstGeom>
            <a:solidFill>
              <a:schemeClr val="bg1"/>
            </a:solidFill>
            <a:ln w="9525" cap="flat" cmpd="sng" algn="ctr">
              <a:solidFill>
                <a:schemeClr val="accent1"/>
              </a:solidFill>
              <a:prstDash val="sysDot"/>
              <a:miter lim="800000"/>
            </a:ln>
            <a:effectLst/>
          </p:spPr>
          <p:txBody>
            <a:bodyPr lIns="64796" tIns="64796" rIns="64796" bIns="64796" rtlCol="0" anchor="ctr" anchorCtr="0">
              <a:noAutofit/>
            </a:bodyPr>
            <a:lstStyle/>
            <a:p>
              <a:pPr lvl="0" algn="ctr">
                <a:buClrTx/>
                <a:buSzTx/>
                <a:buFontTx/>
              </a:pPr>
              <a:r>
                <a:rPr lang="zh-CN" altLang="en-US" sz="1200" b="1" kern="0" dirty="0">
                  <a:solidFill>
                    <a:srgbClr val="000000"/>
                  </a:solidFill>
                  <a:latin typeface="微软雅黑" panose="020B0503020204020204" charset="-122"/>
                  <a:ea typeface="微软雅黑" panose="020B0503020204020204" charset="-122"/>
                  <a:sym typeface="+mn-ea"/>
                </a:rPr>
                <a:t>大模型数据服务与运营</a:t>
              </a:r>
              <a:endParaRPr lang="zh-CN" altLang="en-US" sz="1200" b="1" kern="0" dirty="0">
                <a:solidFill>
                  <a:srgbClr val="000000"/>
                </a:solidFill>
                <a:latin typeface="微软雅黑" panose="020B0503020204020204" charset="-122"/>
                <a:ea typeface="微软雅黑" panose="020B0503020204020204" charset="-122"/>
                <a:sym typeface="+mn-ea"/>
              </a:endParaRPr>
            </a:p>
            <a:p>
              <a:pPr lvl="0" algn="ctr">
                <a:buClrTx/>
                <a:buSzTx/>
                <a:buFontTx/>
              </a:pPr>
              <a:r>
                <a:rPr lang="zh-CN" altLang="en-US" sz="960" kern="0" dirty="0" err="1">
                  <a:solidFill>
                    <a:srgbClr val="000000"/>
                  </a:solidFill>
                  <a:latin typeface="微软雅黑" panose="020B0503020204020204" charset="-122"/>
                  <a:ea typeface="微软雅黑" panose="020B0503020204020204" charset="-122"/>
                  <a:sym typeface="+mn-ea"/>
                </a:rPr>
                <a:t>（打造数据集市，提供面向数据用户的运营支撑服务）</a:t>
              </a:r>
              <a:endParaRPr lang="zh-CN" altLang="en-US" sz="1440" b="1" kern="0" dirty="0" err="1">
                <a:solidFill>
                  <a:srgbClr val="000000"/>
                </a:solidFill>
                <a:latin typeface="微软雅黑" panose="020B0503020204020204" charset="-122"/>
                <a:ea typeface="微软雅黑" panose="020B0503020204020204" charset="-122"/>
                <a:sym typeface="+mn-ea"/>
              </a:endParaRPr>
            </a:p>
          </p:txBody>
        </p:sp>
        <p:sp>
          <p:nvSpPr>
            <p:cNvPr id="33" name="圆角矩形 67"/>
            <p:cNvSpPr/>
            <p:nvPr>
              <p:custDataLst>
                <p:tags r:id="rId20"/>
              </p:custDataLst>
            </p:nvPr>
          </p:nvSpPr>
          <p:spPr>
            <a:xfrm>
              <a:off x="1197" y="6933"/>
              <a:ext cx="3817" cy="781"/>
            </a:xfrm>
            <a:prstGeom prst="roundRect">
              <a:avLst>
                <a:gd name="adj" fmla="val 3856"/>
              </a:avLst>
            </a:prstGeom>
            <a:solidFill>
              <a:schemeClr val="bg1"/>
            </a:solidFill>
            <a:ln w="9525" cap="flat" cmpd="sng" algn="ctr">
              <a:solidFill>
                <a:schemeClr val="accent1"/>
              </a:solidFill>
              <a:prstDash val="sysDot"/>
              <a:miter lim="800000"/>
            </a:ln>
            <a:effectLst/>
          </p:spPr>
          <p:txBody>
            <a:bodyPr lIns="64796" tIns="64796" rIns="64796" bIns="64796" rtlCol="0" anchor="ctr" anchorCtr="0">
              <a:noAutofit/>
            </a:bodyPr>
            <a:lstStyle/>
            <a:p>
              <a:pPr lvl="0" algn="ctr">
                <a:buClrTx/>
                <a:buSzTx/>
                <a:buFontTx/>
              </a:pPr>
              <a:r>
                <a:rPr lang="zh-CN" altLang="en-US" sz="1200" b="1" kern="0" dirty="0">
                  <a:solidFill>
                    <a:srgbClr val="000000"/>
                  </a:solidFill>
                  <a:latin typeface="微软雅黑" panose="020B0503020204020204" charset="-122"/>
                  <a:ea typeface="微软雅黑" panose="020B0503020204020204" charset="-122"/>
                  <a:sym typeface="+mn-ea"/>
                </a:rPr>
                <a:t>大模型数据管理</a:t>
              </a:r>
              <a:endParaRPr lang="zh-CN" altLang="en-US" sz="1200" b="1" kern="0" dirty="0">
                <a:solidFill>
                  <a:srgbClr val="000000"/>
                </a:solidFill>
                <a:latin typeface="微软雅黑" panose="020B0503020204020204" charset="-122"/>
                <a:ea typeface="微软雅黑" panose="020B0503020204020204" charset="-122"/>
                <a:sym typeface="+mn-ea"/>
              </a:endParaRPr>
            </a:p>
            <a:p>
              <a:pPr lvl="0" algn="ctr">
                <a:buClrTx/>
                <a:buSzTx/>
                <a:buFontTx/>
              </a:pPr>
              <a:r>
                <a:rPr lang="zh-CN" altLang="en-US" sz="960" kern="0" dirty="0" err="1">
                  <a:solidFill>
                    <a:srgbClr val="000000"/>
                  </a:solidFill>
                  <a:latin typeface="微软雅黑" panose="020B0503020204020204" charset="-122"/>
                  <a:ea typeface="微软雅黑" panose="020B0503020204020204" charset="-122"/>
                  <a:sym typeface="+mn-ea"/>
                </a:rPr>
                <a:t>（数据存储、安全、授权、监控等）</a:t>
              </a:r>
              <a:endParaRPr lang="zh-CN" altLang="en-US" sz="960" b="1" kern="0" dirty="0" err="1">
                <a:solidFill>
                  <a:srgbClr val="000000"/>
                </a:solidFill>
                <a:latin typeface="微软雅黑" panose="020B0503020204020204" charset="-122"/>
                <a:ea typeface="微软雅黑" panose="020B0503020204020204" charset="-122"/>
                <a:sym typeface="+mn-ea"/>
              </a:endParaRPr>
            </a:p>
          </p:txBody>
        </p:sp>
        <p:sp>
          <p:nvSpPr>
            <p:cNvPr id="34" name="圆角矩形 4"/>
            <p:cNvSpPr/>
            <p:nvPr>
              <p:custDataLst>
                <p:tags r:id="rId21"/>
              </p:custDataLst>
            </p:nvPr>
          </p:nvSpPr>
          <p:spPr>
            <a:xfrm>
              <a:off x="5145" y="4438"/>
              <a:ext cx="3839" cy="781"/>
            </a:xfrm>
            <a:prstGeom prst="roundRect">
              <a:avLst>
                <a:gd name="adj" fmla="val 3856"/>
              </a:avLst>
            </a:prstGeom>
            <a:solidFill>
              <a:schemeClr val="bg1"/>
            </a:solidFill>
            <a:ln w="9525" cap="flat" cmpd="sng" algn="ctr">
              <a:solidFill>
                <a:schemeClr val="accent1"/>
              </a:solidFill>
              <a:prstDash val="sysDot"/>
              <a:miter lim="800000"/>
            </a:ln>
            <a:effectLst/>
          </p:spPr>
          <p:txBody>
            <a:bodyPr lIns="64796" tIns="64796" rIns="64796" bIns="64796" rtlCol="0" anchor="ctr" anchorCtr="0">
              <a:noAutofit/>
            </a:bodyPr>
            <a:lstStyle/>
            <a:p>
              <a:pPr lvl="0" algn="ctr">
                <a:buClrTx/>
                <a:buSzTx/>
                <a:buFontTx/>
              </a:pPr>
              <a:r>
                <a:rPr lang="zh-CN" altLang="en-US" sz="1200" b="1" kern="0" dirty="0">
                  <a:solidFill>
                    <a:srgbClr val="000000"/>
                  </a:solidFill>
                  <a:latin typeface="微软雅黑" panose="020B0503020204020204" charset="-122"/>
                  <a:ea typeface="微软雅黑" panose="020B0503020204020204" charset="-122"/>
                  <a:sym typeface="+mn-ea"/>
                </a:rPr>
                <a:t>大模型数据资产集市</a:t>
              </a:r>
              <a:endParaRPr lang="zh-CN" altLang="en-US" sz="1200" b="1" kern="0" dirty="0">
                <a:solidFill>
                  <a:srgbClr val="000000"/>
                </a:solidFill>
                <a:latin typeface="微软雅黑" panose="020B0503020204020204" charset="-122"/>
                <a:ea typeface="微软雅黑" panose="020B0503020204020204" charset="-122"/>
                <a:sym typeface="+mn-ea"/>
              </a:endParaRPr>
            </a:p>
            <a:p>
              <a:pPr lvl="0" algn="ctr">
                <a:buClrTx/>
                <a:buSzTx/>
                <a:buFontTx/>
              </a:pPr>
              <a:r>
                <a:rPr lang="zh-CN" altLang="en-US" sz="960" kern="0" dirty="0" err="1">
                  <a:solidFill>
                    <a:srgbClr val="000000"/>
                  </a:solidFill>
                  <a:latin typeface="微软雅黑" panose="020B0503020204020204" charset="-122"/>
                  <a:ea typeface="微软雅黑" panose="020B0503020204020204" charset="-122"/>
                  <a:sym typeface="+mn-ea"/>
                </a:rPr>
                <a:t>（形成面向大模型训练与应用的高质量数据集）</a:t>
              </a:r>
              <a:endParaRPr lang="zh-CN" altLang="en-US" sz="960" kern="0" dirty="0" err="1">
                <a:solidFill>
                  <a:srgbClr val="000000"/>
                </a:solidFill>
                <a:latin typeface="微软雅黑" panose="020B0503020204020204" charset="-122"/>
                <a:ea typeface="微软雅黑" panose="020B0503020204020204" charset="-122"/>
                <a:sym typeface="+mn-ea"/>
              </a:endParaRPr>
            </a:p>
          </p:txBody>
        </p:sp>
      </p:grpSp>
      <p:sp>
        <p:nvSpPr>
          <p:cNvPr id="23" name="同侧圆角矩形 38"/>
          <p:cNvSpPr/>
          <p:nvPr/>
        </p:nvSpPr>
        <p:spPr>
          <a:xfrm rot="5400000">
            <a:off x="6497320" y="4740910"/>
            <a:ext cx="1225550" cy="355600"/>
          </a:xfrm>
          <a:prstGeom prst="round2SameRect">
            <a:avLst/>
          </a:prstGeom>
          <a:solidFill>
            <a:schemeClr val="bg1">
              <a:lumMod val="65000"/>
            </a:schemeClr>
          </a:solidFill>
          <a:ln>
            <a:noFill/>
          </a:ln>
          <a:effectLst>
            <a:outerShdw blurRad="50800" dist="127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vert270" wrap="square" numCol="1" spcCol="0" rtlCol="0" fromWordArt="0" anchor="ctr" anchorCtr="0" forceAA="0" compatLnSpc="1">
            <a:noAutofit/>
          </a:bodyPr>
          <a:lstStyle/>
          <a:p>
            <a:pPr lvl="0" algn="ctr">
              <a:buClrTx/>
              <a:buSzTx/>
              <a:buFontTx/>
            </a:pPr>
            <a:r>
              <a:rPr kumimoji="1" lang="zh-CN" altLang="en-US" sz="144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大数据平台</a:t>
            </a:r>
            <a:endParaRPr kumimoji="1" lang="zh-CN" altLang="en-US" sz="144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22" name="圆角矩形 39"/>
          <p:cNvSpPr/>
          <p:nvPr>
            <p:custDataLst>
              <p:tags r:id="rId22"/>
            </p:custDataLst>
          </p:nvPr>
        </p:nvSpPr>
        <p:spPr>
          <a:xfrm>
            <a:off x="5856605" y="4305935"/>
            <a:ext cx="1075690" cy="1231265"/>
          </a:xfrm>
          <a:prstGeom prst="roundRect">
            <a:avLst>
              <a:gd name="adj" fmla="val 2847"/>
            </a:avLst>
          </a:prstGeom>
          <a:solidFill>
            <a:srgbClr val="EEF8FF"/>
          </a:solidFill>
          <a:ln w="9525" cap="flat" cmpd="sng" algn="ctr">
            <a:solidFill>
              <a:schemeClr val="accent1"/>
            </a:solidFill>
            <a:prstDash val="sysDot"/>
            <a:miter lim="800000"/>
          </a:ln>
          <a:effectLst/>
        </p:spPr>
        <p:txBody>
          <a:bodyPr lIns="64796" tIns="64796" rIns="64796" bIns="64796" rtlCol="0" anchor="t" anchorCtr="0">
            <a:noAutofit/>
          </a:bodyPr>
          <a:lstStyle/>
          <a:p>
            <a:pPr lvl="0" algn="ctr">
              <a:buClrTx/>
              <a:buSzTx/>
              <a:buFontTx/>
            </a:pPr>
            <a:endParaRPr lang="zh-CN" altLang="en-US" sz="1440" b="1" kern="0" dirty="0" err="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82" name="组合 81"/>
          <p:cNvGrpSpPr/>
          <p:nvPr/>
        </p:nvGrpSpPr>
        <p:grpSpPr>
          <a:xfrm>
            <a:off x="5855970" y="2715895"/>
            <a:ext cx="1431290" cy="1454150"/>
            <a:chOff x="24564" y="4277"/>
            <a:chExt cx="2254" cy="2290"/>
          </a:xfrm>
        </p:grpSpPr>
        <p:sp>
          <p:nvSpPr>
            <p:cNvPr id="28" name="同侧圆角矩形 27"/>
            <p:cNvSpPr/>
            <p:nvPr/>
          </p:nvSpPr>
          <p:spPr>
            <a:xfrm rot="5400000">
              <a:off x="25393" y="5142"/>
              <a:ext cx="2291" cy="560"/>
            </a:xfrm>
            <a:prstGeom prst="round2SameRect">
              <a:avLst/>
            </a:prstGeom>
            <a:solidFill>
              <a:schemeClr val="bg1">
                <a:lumMod val="65000"/>
              </a:schemeClr>
            </a:solidFill>
            <a:ln>
              <a:noFill/>
            </a:ln>
            <a:effectLst>
              <a:outerShdw blurRad="50800" dist="127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vert270" wrap="square" numCol="1" spcCol="0" rtlCol="0" fromWordArt="0" anchor="ctr" anchorCtr="0" forceAA="0" compatLnSpc="1">
              <a:noAutofit/>
            </a:bodyPr>
            <a:lstStyle/>
            <a:p>
              <a:pPr lvl="0" algn="ctr">
                <a:buClrTx/>
                <a:buSzTx/>
                <a:buFontTx/>
              </a:pPr>
              <a:r>
                <a:rPr kumimoji="1" lang="zh-CN" altLang="en-US" sz="1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大模型训练平台</a:t>
              </a:r>
              <a:endParaRPr kumimoji="1" lang="zh-CN" altLang="en-US" sz="1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21" name="圆角矩形 35"/>
            <p:cNvSpPr/>
            <p:nvPr>
              <p:custDataLst>
                <p:tags r:id="rId23"/>
              </p:custDataLst>
            </p:nvPr>
          </p:nvSpPr>
          <p:spPr>
            <a:xfrm>
              <a:off x="24564" y="4292"/>
              <a:ext cx="1696" cy="2274"/>
            </a:xfrm>
            <a:prstGeom prst="roundRect">
              <a:avLst>
                <a:gd name="adj" fmla="val 2877"/>
              </a:avLst>
            </a:prstGeom>
            <a:solidFill>
              <a:srgbClr val="EEF8FF"/>
            </a:solidFill>
            <a:ln w="9525" cap="flat" cmpd="sng" algn="ctr">
              <a:solidFill>
                <a:schemeClr val="accent1"/>
              </a:solidFill>
              <a:prstDash val="sysDot"/>
              <a:miter lim="800000"/>
            </a:ln>
            <a:effectLst/>
          </p:spPr>
          <p:txBody>
            <a:bodyPr lIns="64796" tIns="64796" rIns="64796" bIns="64796" rtlCol="0" anchor="t" anchorCtr="0">
              <a:noAutofit/>
            </a:bodyPr>
            <a:lstStyle/>
            <a:p>
              <a:pPr lvl="0" algn="ctr">
                <a:buClrTx/>
                <a:buSzTx/>
                <a:buFontTx/>
              </a:pPr>
              <a:endParaRPr lang="zh-CN" altLang="en-US" sz="1440" b="1" kern="0" dirty="0" err="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29" name="圆角矩形 59"/>
            <p:cNvSpPr/>
            <p:nvPr>
              <p:custDataLst>
                <p:tags r:id="rId24"/>
              </p:custDataLst>
            </p:nvPr>
          </p:nvSpPr>
          <p:spPr>
            <a:xfrm>
              <a:off x="24664" y="5883"/>
              <a:ext cx="1497" cy="563"/>
            </a:xfrm>
            <a:prstGeom prst="roundRect">
              <a:avLst>
                <a:gd name="adj" fmla="val 3856"/>
              </a:avLst>
            </a:prstGeom>
            <a:solidFill>
              <a:schemeClr val="bg1"/>
            </a:solidFill>
            <a:ln w="9525" cap="flat" cmpd="sng" algn="ctr">
              <a:solidFill>
                <a:schemeClr val="accent1"/>
              </a:solidFill>
              <a:prstDash val="sysDot"/>
              <a:miter lim="800000"/>
            </a:ln>
            <a:effectLst/>
          </p:spPr>
          <p:txBody>
            <a:bodyPr lIns="64796" tIns="64796" rIns="64796" bIns="64796" rtlCol="0" anchor="ctr" anchorCtr="0">
              <a:noAutofit/>
            </a:bodyPr>
            <a:lstStyle/>
            <a:p>
              <a:pPr lvl="0" algn="ctr">
                <a:buClrTx/>
                <a:buSzTx/>
                <a:buFontTx/>
              </a:pPr>
              <a:r>
                <a:rPr lang="en-US" altLang="zh-CN" sz="1080" b="1" kern="0" dirty="0" err="1">
                  <a:solidFill>
                    <a:srgbClr val="000000"/>
                  </a:solidFill>
                  <a:latin typeface="微软雅黑" panose="020B0503020204020204" charset="-122"/>
                  <a:ea typeface="微软雅黑" panose="020B0503020204020204" charset="-122"/>
                  <a:sym typeface="+mn-ea"/>
                </a:rPr>
                <a:t>DeepSeek</a:t>
              </a:r>
              <a:endParaRPr lang="en-US" altLang="zh-CN" sz="1080" b="1" kern="0" dirty="0" err="1">
                <a:solidFill>
                  <a:srgbClr val="000000"/>
                </a:solidFill>
                <a:latin typeface="微软雅黑" panose="020B0503020204020204" charset="-122"/>
                <a:ea typeface="微软雅黑" panose="020B0503020204020204" charset="-122"/>
                <a:sym typeface="+mn-ea"/>
              </a:endParaRPr>
            </a:p>
          </p:txBody>
        </p:sp>
        <p:sp>
          <p:nvSpPr>
            <p:cNvPr id="30" name="圆角矩形 60"/>
            <p:cNvSpPr/>
            <p:nvPr>
              <p:custDataLst>
                <p:tags r:id="rId25"/>
              </p:custDataLst>
            </p:nvPr>
          </p:nvSpPr>
          <p:spPr>
            <a:xfrm>
              <a:off x="24664" y="5178"/>
              <a:ext cx="1497" cy="563"/>
            </a:xfrm>
            <a:prstGeom prst="roundRect">
              <a:avLst>
                <a:gd name="adj" fmla="val 3856"/>
              </a:avLst>
            </a:prstGeom>
            <a:solidFill>
              <a:schemeClr val="bg1"/>
            </a:solidFill>
            <a:ln w="9525" cap="flat" cmpd="sng" algn="ctr">
              <a:solidFill>
                <a:schemeClr val="accent1"/>
              </a:solidFill>
              <a:prstDash val="sysDot"/>
              <a:miter lim="800000"/>
            </a:ln>
            <a:effectLst/>
          </p:spPr>
          <p:txBody>
            <a:bodyPr lIns="64796" tIns="64796" rIns="64796" bIns="64796" rtlCol="0" anchor="ctr" anchorCtr="0">
              <a:noAutofit/>
            </a:bodyPr>
            <a:lstStyle/>
            <a:p>
              <a:pPr lvl="0" algn="ctr">
                <a:buClrTx/>
                <a:buSzTx/>
                <a:buFontTx/>
              </a:pPr>
              <a:r>
                <a:rPr lang="zh-CN" altLang="en-US" sz="1080" b="1" kern="0" dirty="0" err="1">
                  <a:solidFill>
                    <a:srgbClr val="000000"/>
                  </a:solidFill>
                  <a:latin typeface="微软雅黑" panose="020B0503020204020204" charset="-122"/>
                  <a:ea typeface="微软雅黑" panose="020B0503020204020204" charset="-122"/>
                  <a:sym typeface="+mn-ea"/>
                </a:rPr>
                <a:t>磐智平台</a:t>
              </a:r>
              <a:endParaRPr lang="zh-CN" altLang="en-US" sz="1080" b="1" kern="0" dirty="0" err="1">
                <a:solidFill>
                  <a:srgbClr val="000000"/>
                </a:solidFill>
                <a:latin typeface="微软雅黑" panose="020B0503020204020204" charset="-122"/>
                <a:ea typeface="微软雅黑" panose="020B0503020204020204" charset="-122"/>
                <a:sym typeface="+mn-ea"/>
              </a:endParaRPr>
            </a:p>
          </p:txBody>
        </p:sp>
        <p:sp>
          <p:nvSpPr>
            <p:cNvPr id="31" name="圆角矩形 61"/>
            <p:cNvSpPr/>
            <p:nvPr>
              <p:custDataLst>
                <p:tags r:id="rId26"/>
              </p:custDataLst>
            </p:nvPr>
          </p:nvSpPr>
          <p:spPr>
            <a:xfrm>
              <a:off x="24664" y="4471"/>
              <a:ext cx="1497" cy="563"/>
            </a:xfrm>
            <a:prstGeom prst="roundRect">
              <a:avLst>
                <a:gd name="adj" fmla="val 3856"/>
              </a:avLst>
            </a:prstGeom>
            <a:solidFill>
              <a:schemeClr val="bg1"/>
            </a:solidFill>
            <a:ln w="9525" cap="flat" cmpd="sng" algn="ctr">
              <a:solidFill>
                <a:schemeClr val="accent1"/>
              </a:solidFill>
              <a:prstDash val="sysDot"/>
              <a:miter lim="800000"/>
            </a:ln>
            <a:effectLst/>
          </p:spPr>
          <p:txBody>
            <a:bodyPr lIns="64796" tIns="64796" rIns="64796" bIns="64796" rtlCol="0" anchor="ctr" anchorCtr="0">
              <a:noAutofit/>
            </a:bodyPr>
            <a:lstStyle/>
            <a:p>
              <a:pPr lvl="0" algn="ctr">
                <a:buClrTx/>
                <a:buSzTx/>
                <a:buFontTx/>
              </a:pPr>
              <a:r>
                <a:rPr lang="zh-CN" altLang="en-US" sz="1080" b="1" kern="0" dirty="0" err="1">
                  <a:solidFill>
                    <a:srgbClr val="000000"/>
                  </a:solidFill>
                  <a:latin typeface="微软雅黑" panose="020B0503020204020204" charset="-122"/>
                  <a:ea typeface="微软雅黑" panose="020B0503020204020204" charset="-122"/>
                  <a:sym typeface="+mn-ea"/>
                </a:rPr>
                <a:t>九天平台</a:t>
              </a:r>
              <a:endParaRPr lang="zh-CN" altLang="en-US" sz="1080" b="1" kern="0" dirty="0" err="1">
                <a:solidFill>
                  <a:srgbClr val="000000"/>
                </a:solidFill>
                <a:latin typeface="微软雅黑" panose="020B0503020204020204" charset="-122"/>
                <a:ea typeface="微软雅黑" panose="020B0503020204020204" charset="-122"/>
                <a:sym typeface="+mn-ea"/>
              </a:endParaRPr>
            </a:p>
          </p:txBody>
        </p:sp>
      </p:grpSp>
      <p:sp>
        <p:nvSpPr>
          <p:cNvPr id="32" name="圆角矩形 58"/>
          <p:cNvSpPr/>
          <p:nvPr>
            <p:custDataLst>
              <p:tags r:id="rId27"/>
            </p:custDataLst>
          </p:nvPr>
        </p:nvSpPr>
        <p:spPr>
          <a:xfrm>
            <a:off x="5919470" y="5019040"/>
            <a:ext cx="950595" cy="330200"/>
          </a:xfrm>
          <a:prstGeom prst="roundRect">
            <a:avLst>
              <a:gd name="adj" fmla="val 3856"/>
            </a:avLst>
          </a:prstGeom>
          <a:solidFill>
            <a:schemeClr val="bg1"/>
          </a:solidFill>
          <a:ln w="9525" cap="flat" cmpd="sng" algn="ctr">
            <a:solidFill>
              <a:schemeClr val="accent1"/>
            </a:solidFill>
            <a:prstDash val="sysDot"/>
            <a:miter lim="800000"/>
          </a:ln>
          <a:effectLst/>
        </p:spPr>
        <p:txBody>
          <a:bodyPr lIns="64796" tIns="64796" rIns="64796" bIns="64796" rtlCol="0" anchor="ctr" anchorCtr="0">
            <a:noAutofit/>
          </a:bodyPr>
          <a:lstStyle/>
          <a:p>
            <a:pPr lvl="0" algn="ctr">
              <a:buClrTx/>
              <a:buSzTx/>
              <a:buFontTx/>
            </a:pPr>
            <a:r>
              <a:rPr lang="zh-CN" altLang="en-US" sz="1080" b="1" kern="0" dirty="0" err="1">
                <a:solidFill>
                  <a:srgbClr val="000000"/>
                </a:solidFill>
                <a:latin typeface="微软雅黑" panose="020B0503020204020204" charset="-122"/>
                <a:ea typeface="微软雅黑" panose="020B0503020204020204" charset="-122"/>
                <a:sym typeface="+mn-ea"/>
              </a:rPr>
              <a:t>外部数据</a:t>
            </a:r>
            <a:endParaRPr lang="zh-CN" altLang="en-US" sz="1080" b="1" kern="0" dirty="0" err="1">
              <a:solidFill>
                <a:srgbClr val="000000"/>
              </a:solidFill>
              <a:latin typeface="微软雅黑" panose="020B0503020204020204" charset="-122"/>
              <a:ea typeface="微软雅黑" panose="020B0503020204020204" charset="-122"/>
              <a:sym typeface="+mn-ea"/>
            </a:endParaRPr>
          </a:p>
        </p:txBody>
      </p:sp>
      <p:sp>
        <p:nvSpPr>
          <p:cNvPr id="35" name="圆角矩形 57"/>
          <p:cNvSpPr/>
          <p:nvPr>
            <p:custDataLst>
              <p:tags r:id="rId28"/>
            </p:custDataLst>
          </p:nvPr>
        </p:nvSpPr>
        <p:spPr>
          <a:xfrm>
            <a:off x="5919470" y="4517390"/>
            <a:ext cx="950595" cy="330200"/>
          </a:xfrm>
          <a:prstGeom prst="roundRect">
            <a:avLst>
              <a:gd name="adj" fmla="val 3856"/>
            </a:avLst>
          </a:prstGeom>
          <a:solidFill>
            <a:schemeClr val="bg1"/>
          </a:solidFill>
          <a:ln w="9525" cap="flat" cmpd="sng" algn="ctr">
            <a:solidFill>
              <a:schemeClr val="accent1"/>
            </a:solidFill>
            <a:prstDash val="sysDot"/>
            <a:miter lim="800000"/>
          </a:ln>
          <a:effectLst/>
        </p:spPr>
        <p:txBody>
          <a:bodyPr lIns="64796" tIns="64796" rIns="64796" bIns="64796" rtlCol="0" anchor="ctr" anchorCtr="0">
            <a:noAutofit/>
          </a:bodyPr>
          <a:lstStyle/>
          <a:p>
            <a:pPr lvl="0" algn="ctr">
              <a:buClrTx/>
              <a:buSzTx/>
              <a:buFontTx/>
            </a:pPr>
            <a:r>
              <a:rPr lang="zh-CN" altLang="en-US" sz="1080" b="1" kern="0" dirty="0">
                <a:solidFill>
                  <a:srgbClr val="000000"/>
                </a:solidFill>
                <a:latin typeface="微软雅黑" panose="020B0503020204020204" charset="-122"/>
                <a:ea typeface="微软雅黑" panose="020B0503020204020204" charset="-122"/>
                <a:sym typeface="+mn-ea"/>
              </a:rPr>
              <a:t>内部数据</a:t>
            </a:r>
            <a:endParaRPr lang="zh-CN" altLang="en-US" sz="1080" b="1" kern="0" dirty="0">
              <a:solidFill>
                <a:srgbClr val="000000"/>
              </a:solidFill>
              <a:latin typeface="微软雅黑" panose="020B0503020204020204" charset="-122"/>
              <a:ea typeface="微软雅黑" panose="020B0503020204020204" charset="-122"/>
              <a:sym typeface="+mn-ea"/>
            </a:endParaRPr>
          </a:p>
        </p:txBody>
      </p:sp>
      <p:sp>
        <p:nvSpPr>
          <p:cNvPr id="71" name="文本框 70"/>
          <p:cNvSpPr txBox="1"/>
          <p:nvPr>
            <p:custDataLst>
              <p:tags r:id="rId29"/>
            </p:custDataLst>
          </p:nvPr>
        </p:nvSpPr>
        <p:spPr>
          <a:xfrm>
            <a:off x="7508240" y="1860550"/>
            <a:ext cx="4429125" cy="4808855"/>
          </a:xfrm>
          <a:prstGeom prst="roundRect">
            <a:avLst>
              <a:gd name="adj" fmla="val 3799"/>
            </a:avLst>
          </a:prstGeom>
          <a:noFill/>
          <a:ln w="9525">
            <a:solidFill>
              <a:schemeClr val="bg1">
                <a:lumMod val="75000"/>
              </a:scheme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t" anchorCtr="0"/>
          <a:lstStyle>
            <a:defPPr>
              <a:defRPr lang="zh-CN"/>
            </a:defPPr>
            <a:lvl1pPr marR="0" lvl="0" indent="0" algn="ctr" defTabSz="457200" fontAlgn="auto">
              <a:lnSpc>
                <a:spcPct val="100000"/>
              </a:lnSpc>
              <a:spcBef>
                <a:spcPts val="0"/>
              </a:spcBef>
              <a:spcAft>
                <a:spcPts val="0"/>
              </a:spcAft>
              <a:buClrTx/>
              <a:buSzTx/>
              <a:buFontTx/>
              <a:buNone/>
              <a:defRPr kumimoji="1" sz="1000" b="0" i="0" u="none" strike="noStrike" cap="none" spc="0" normalizeH="0" baseline="0">
                <a:ln>
                  <a:noFill/>
                </a:ln>
                <a:solidFill>
                  <a:schemeClr val="tx1"/>
                </a:solidFill>
                <a:effectLst/>
                <a:uLnTx/>
                <a:uFillTx/>
                <a:latin typeface="微软雅黑" panose="020B0503020204020204" charset="-122"/>
                <a:ea typeface="微软雅黑" panose="020B0503020204020204" charset="-122"/>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685800" rtl="0" eaLnBrk="1" fontAlgn="auto" latinLnBrk="0" hangingPunct="1">
              <a:lnSpc>
                <a:spcPct val="120000"/>
              </a:lnSpc>
              <a:spcBef>
                <a:spcPts val="0"/>
              </a:spcBef>
              <a:spcAft>
                <a:spcPts val="0"/>
              </a:spcAft>
              <a:buClrTx/>
              <a:buSzTx/>
              <a:buFont typeface="微软雅黑" panose="020B0503020204020204" charset="-122"/>
              <a:buNone/>
              <a:defRPr/>
            </a:pPr>
            <a:endParaRPr kumimoji="1" lang="zh-CN" altLang="en-US" sz="11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mn-lt"/>
            </a:endParaRPr>
          </a:p>
        </p:txBody>
      </p:sp>
      <p:grpSp>
        <p:nvGrpSpPr>
          <p:cNvPr id="54" name="组合 53"/>
          <p:cNvGrpSpPr/>
          <p:nvPr/>
        </p:nvGrpSpPr>
        <p:grpSpPr>
          <a:xfrm>
            <a:off x="7568565" y="2988310"/>
            <a:ext cx="4308475" cy="788035"/>
            <a:chOff x="332" y="3682"/>
            <a:chExt cx="9124" cy="1668"/>
          </a:xfrm>
        </p:grpSpPr>
        <p:grpSp>
          <p:nvGrpSpPr>
            <p:cNvPr id="55" name="组合 54"/>
            <p:cNvGrpSpPr/>
            <p:nvPr/>
          </p:nvGrpSpPr>
          <p:grpSpPr>
            <a:xfrm>
              <a:off x="332" y="3682"/>
              <a:ext cx="4422" cy="769"/>
              <a:chOff x="866666" y="3072872"/>
              <a:chExt cx="2808000" cy="488052"/>
            </a:xfrm>
          </p:grpSpPr>
          <p:sp>
            <p:nvSpPr>
              <p:cNvPr id="56" name="圆角矩形 43"/>
              <p:cNvSpPr/>
              <p:nvPr/>
            </p:nvSpPr>
            <p:spPr>
              <a:xfrm>
                <a:off x="866666" y="3072872"/>
                <a:ext cx="2808000" cy="488052"/>
              </a:xfrm>
              <a:prstGeom prst="roundRect">
                <a:avLst>
                  <a:gd name="adj" fmla="val 13569"/>
                </a:avLst>
              </a:prstGeom>
              <a:solidFill>
                <a:srgbClr val="556FB3"/>
              </a:solidFill>
              <a:ln w="3175" cap="flat" cmpd="sng" algn="ctr">
                <a:noFill/>
                <a:prstDash val="solid"/>
                <a:miter lim="800000"/>
              </a:ln>
            </p:spPr>
            <p:txBody>
              <a:bodyPr wrap="none" rtlCol="0" anchor="ctr">
                <a:noAutofit/>
              </a:bodyPr>
              <a:lstStyle/>
              <a:p>
                <a:pPr lvl="0" algn="ctr" defTabSz="914400">
                  <a:buClrTx/>
                  <a:buSzTx/>
                  <a:buFontTx/>
                </a:pPr>
                <a:endParaRPr lang="zh-CN" altLang="en-US" sz="1400" b="1" kern="0" dirty="0">
                  <a:solidFill>
                    <a:schemeClr val="bg1"/>
                  </a:solidFill>
                  <a:latin typeface="微软雅黑" panose="020B0503020204020204" charset="-122"/>
                  <a:ea typeface="微软雅黑" panose="020B0503020204020204" charset="-122"/>
                  <a:sym typeface="+mn-ea"/>
                </a:endParaRPr>
              </a:p>
            </p:txBody>
          </p:sp>
          <p:sp>
            <p:nvSpPr>
              <p:cNvPr id="57" name="图形 14"/>
              <p:cNvSpPr>
                <a:spLocks noChangeAspect="1"/>
              </p:cNvSpPr>
              <p:nvPr/>
            </p:nvSpPr>
            <p:spPr>
              <a:xfrm>
                <a:off x="995279" y="3181592"/>
                <a:ext cx="296804" cy="270612"/>
              </a:xfrm>
              <a:custGeom>
                <a:avLst/>
                <a:gdLst>
                  <a:gd name="connsiteX0" fmla="*/ 160528 w 1819348"/>
                  <a:gd name="connsiteY0" fmla="*/ 1444758 h 1658797"/>
                  <a:gd name="connsiteX1" fmla="*/ 321054 w 1819348"/>
                  <a:gd name="connsiteY1" fmla="*/ 1284232 h 1658797"/>
                  <a:gd name="connsiteX2" fmla="*/ 321054 w 1819348"/>
                  <a:gd name="connsiteY2" fmla="*/ 374567 h 1658797"/>
                  <a:gd name="connsiteX3" fmla="*/ 160528 w 1819348"/>
                  <a:gd name="connsiteY3" fmla="*/ 214039 h 1658797"/>
                  <a:gd name="connsiteX4" fmla="*/ 0 w 1819348"/>
                  <a:gd name="connsiteY4" fmla="*/ 374567 h 1658797"/>
                  <a:gd name="connsiteX5" fmla="*/ 0 w 1819348"/>
                  <a:gd name="connsiteY5" fmla="*/ 1284232 h 1658797"/>
                  <a:gd name="connsiteX6" fmla="*/ 160528 w 1819348"/>
                  <a:gd name="connsiteY6" fmla="*/ 1444758 h 1658797"/>
                  <a:gd name="connsiteX7" fmla="*/ 107013 w 1819348"/>
                  <a:gd name="connsiteY7" fmla="*/ 374567 h 1658797"/>
                  <a:gd name="connsiteX8" fmla="*/ 160526 w 1819348"/>
                  <a:gd name="connsiteY8" fmla="*/ 321060 h 1658797"/>
                  <a:gd name="connsiteX9" fmla="*/ 214032 w 1819348"/>
                  <a:gd name="connsiteY9" fmla="*/ 374567 h 1658797"/>
                  <a:gd name="connsiteX10" fmla="*/ 214032 w 1819348"/>
                  <a:gd name="connsiteY10" fmla="*/ 1284232 h 1658797"/>
                  <a:gd name="connsiteX11" fmla="*/ 160526 w 1819348"/>
                  <a:gd name="connsiteY11" fmla="*/ 1337740 h 1658797"/>
                  <a:gd name="connsiteX12" fmla="*/ 107013 w 1819348"/>
                  <a:gd name="connsiteY12" fmla="*/ 1284232 h 1658797"/>
                  <a:gd name="connsiteX13" fmla="*/ 107013 w 1819348"/>
                  <a:gd name="connsiteY13" fmla="*/ 374567 h 1658797"/>
                  <a:gd name="connsiteX14" fmla="*/ 642114 w 1819348"/>
                  <a:gd name="connsiteY14" fmla="*/ 1444758 h 1658797"/>
                  <a:gd name="connsiteX15" fmla="*/ 802640 w 1819348"/>
                  <a:gd name="connsiteY15" fmla="*/ 1284232 h 1658797"/>
                  <a:gd name="connsiteX16" fmla="*/ 802640 w 1819348"/>
                  <a:gd name="connsiteY16" fmla="*/ 802644 h 1658797"/>
                  <a:gd name="connsiteX17" fmla="*/ 642114 w 1819348"/>
                  <a:gd name="connsiteY17" fmla="*/ 642114 h 1658797"/>
                  <a:gd name="connsiteX18" fmla="*/ 481580 w 1819348"/>
                  <a:gd name="connsiteY18" fmla="*/ 802644 h 1658797"/>
                  <a:gd name="connsiteX19" fmla="*/ 481580 w 1819348"/>
                  <a:gd name="connsiteY19" fmla="*/ 1284232 h 1658797"/>
                  <a:gd name="connsiteX20" fmla="*/ 642114 w 1819348"/>
                  <a:gd name="connsiteY20" fmla="*/ 1444758 h 1658797"/>
                  <a:gd name="connsiteX21" fmla="*/ 588601 w 1819348"/>
                  <a:gd name="connsiteY21" fmla="*/ 802644 h 1658797"/>
                  <a:gd name="connsiteX22" fmla="*/ 642114 w 1819348"/>
                  <a:gd name="connsiteY22" fmla="*/ 749135 h 1658797"/>
                  <a:gd name="connsiteX23" fmla="*/ 695620 w 1819348"/>
                  <a:gd name="connsiteY23" fmla="*/ 802644 h 1658797"/>
                  <a:gd name="connsiteX24" fmla="*/ 695620 w 1819348"/>
                  <a:gd name="connsiteY24" fmla="*/ 1284232 h 1658797"/>
                  <a:gd name="connsiteX25" fmla="*/ 642114 w 1819348"/>
                  <a:gd name="connsiteY25" fmla="*/ 1337740 h 1658797"/>
                  <a:gd name="connsiteX26" fmla="*/ 588601 w 1819348"/>
                  <a:gd name="connsiteY26" fmla="*/ 1284232 h 1658797"/>
                  <a:gd name="connsiteX27" fmla="*/ 588601 w 1819348"/>
                  <a:gd name="connsiteY27" fmla="*/ 802644 h 1658797"/>
                  <a:gd name="connsiteX28" fmla="*/ 1605311 w 1819348"/>
                  <a:gd name="connsiteY28" fmla="*/ 1444758 h 1658797"/>
                  <a:gd name="connsiteX29" fmla="*/ 1765839 w 1819348"/>
                  <a:gd name="connsiteY29" fmla="*/ 1284232 h 1658797"/>
                  <a:gd name="connsiteX30" fmla="*/ 1765839 w 1819348"/>
                  <a:gd name="connsiteY30" fmla="*/ 963176 h 1658797"/>
                  <a:gd name="connsiteX31" fmla="*/ 1605311 w 1819348"/>
                  <a:gd name="connsiteY31" fmla="*/ 802644 h 1658797"/>
                  <a:gd name="connsiteX32" fmla="*/ 1444779 w 1819348"/>
                  <a:gd name="connsiteY32" fmla="*/ 963176 h 1658797"/>
                  <a:gd name="connsiteX33" fmla="*/ 1444779 w 1819348"/>
                  <a:gd name="connsiteY33" fmla="*/ 1284232 h 1658797"/>
                  <a:gd name="connsiteX34" fmla="*/ 1605311 w 1819348"/>
                  <a:gd name="connsiteY34" fmla="*/ 1444758 h 1658797"/>
                  <a:gd name="connsiteX35" fmla="*/ 1551802 w 1819348"/>
                  <a:gd name="connsiteY35" fmla="*/ 963176 h 1658797"/>
                  <a:gd name="connsiteX36" fmla="*/ 1605311 w 1819348"/>
                  <a:gd name="connsiteY36" fmla="*/ 909665 h 1658797"/>
                  <a:gd name="connsiteX37" fmla="*/ 1658821 w 1819348"/>
                  <a:gd name="connsiteY37" fmla="*/ 963176 h 1658797"/>
                  <a:gd name="connsiteX38" fmla="*/ 1658821 w 1819348"/>
                  <a:gd name="connsiteY38" fmla="*/ 1284232 h 1658797"/>
                  <a:gd name="connsiteX39" fmla="*/ 1605311 w 1819348"/>
                  <a:gd name="connsiteY39" fmla="*/ 1337740 h 1658797"/>
                  <a:gd name="connsiteX40" fmla="*/ 1551802 w 1819348"/>
                  <a:gd name="connsiteY40" fmla="*/ 1284232 h 1658797"/>
                  <a:gd name="connsiteX41" fmla="*/ 1551802 w 1819348"/>
                  <a:gd name="connsiteY41" fmla="*/ 963176 h 1658797"/>
                  <a:gd name="connsiteX42" fmla="*/ 1123727 w 1819348"/>
                  <a:gd name="connsiteY42" fmla="*/ 1444758 h 1658797"/>
                  <a:gd name="connsiteX43" fmla="*/ 1284253 w 1819348"/>
                  <a:gd name="connsiteY43" fmla="*/ 1284232 h 1658797"/>
                  <a:gd name="connsiteX44" fmla="*/ 1284253 w 1819348"/>
                  <a:gd name="connsiteY44" fmla="*/ 160530 h 1658797"/>
                  <a:gd name="connsiteX45" fmla="*/ 1123727 w 1819348"/>
                  <a:gd name="connsiteY45" fmla="*/ 0 h 1658797"/>
                  <a:gd name="connsiteX46" fmla="*/ 963199 w 1819348"/>
                  <a:gd name="connsiteY46" fmla="*/ 160530 h 1658797"/>
                  <a:gd name="connsiteX47" fmla="*/ 963199 w 1819348"/>
                  <a:gd name="connsiteY47" fmla="*/ 1284232 h 1658797"/>
                  <a:gd name="connsiteX48" fmla="*/ 1123727 w 1819348"/>
                  <a:gd name="connsiteY48" fmla="*/ 1444758 h 1658797"/>
                  <a:gd name="connsiteX49" fmla="*/ 1070214 w 1819348"/>
                  <a:gd name="connsiteY49" fmla="*/ 160530 h 1658797"/>
                  <a:gd name="connsiteX50" fmla="*/ 1123725 w 1819348"/>
                  <a:gd name="connsiteY50" fmla="*/ 107021 h 1658797"/>
                  <a:gd name="connsiteX51" fmla="*/ 1177231 w 1819348"/>
                  <a:gd name="connsiteY51" fmla="*/ 160530 h 1658797"/>
                  <a:gd name="connsiteX52" fmla="*/ 1177231 w 1819348"/>
                  <a:gd name="connsiteY52" fmla="*/ 1284232 h 1658797"/>
                  <a:gd name="connsiteX53" fmla="*/ 1123725 w 1819348"/>
                  <a:gd name="connsiteY53" fmla="*/ 1337740 h 1658797"/>
                  <a:gd name="connsiteX54" fmla="*/ 1070214 w 1819348"/>
                  <a:gd name="connsiteY54" fmla="*/ 1284232 h 1658797"/>
                  <a:gd name="connsiteX55" fmla="*/ 1070214 w 1819348"/>
                  <a:gd name="connsiteY55" fmla="*/ 160530 h 1658797"/>
                  <a:gd name="connsiteX56" fmla="*/ 0 w 1819348"/>
                  <a:gd name="connsiteY56" fmla="*/ 1551779 h 1658797"/>
                  <a:gd name="connsiteX57" fmla="*/ 1819349 w 1819348"/>
                  <a:gd name="connsiteY57" fmla="*/ 1551779 h 1658797"/>
                  <a:gd name="connsiteX58" fmla="*/ 1819349 w 1819348"/>
                  <a:gd name="connsiteY58" fmla="*/ 1658798 h 1658797"/>
                  <a:gd name="connsiteX59" fmla="*/ 0 w 1819348"/>
                  <a:gd name="connsiteY59" fmla="*/ 1658798 h 165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819348" h="1658797">
                    <a:moveTo>
                      <a:pt x="160528" y="1444758"/>
                    </a:moveTo>
                    <a:cubicBezTo>
                      <a:pt x="249048" y="1444758"/>
                      <a:pt x="321054" y="1372751"/>
                      <a:pt x="321054" y="1284232"/>
                    </a:cubicBezTo>
                    <a:lnTo>
                      <a:pt x="321054" y="374567"/>
                    </a:lnTo>
                    <a:cubicBezTo>
                      <a:pt x="321054" y="286047"/>
                      <a:pt x="249048" y="214039"/>
                      <a:pt x="160528" y="214039"/>
                    </a:cubicBezTo>
                    <a:cubicBezTo>
                      <a:pt x="72006" y="214039"/>
                      <a:pt x="0" y="286047"/>
                      <a:pt x="0" y="374567"/>
                    </a:cubicBezTo>
                    <a:lnTo>
                      <a:pt x="0" y="1284232"/>
                    </a:lnTo>
                    <a:cubicBezTo>
                      <a:pt x="0" y="1372751"/>
                      <a:pt x="72006" y="1444758"/>
                      <a:pt x="160528" y="1444758"/>
                    </a:cubicBezTo>
                    <a:close/>
                    <a:moveTo>
                      <a:pt x="107013" y="374567"/>
                    </a:moveTo>
                    <a:cubicBezTo>
                      <a:pt x="107013" y="345043"/>
                      <a:pt x="131000" y="321060"/>
                      <a:pt x="160526" y="321060"/>
                    </a:cubicBezTo>
                    <a:cubicBezTo>
                      <a:pt x="190049" y="321060"/>
                      <a:pt x="214032" y="345043"/>
                      <a:pt x="214032" y="374567"/>
                    </a:cubicBezTo>
                    <a:lnTo>
                      <a:pt x="214032" y="1284232"/>
                    </a:lnTo>
                    <a:cubicBezTo>
                      <a:pt x="214032" y="1313755"/>
                      <a:pt x="190047" y="1337740"/>
                      <a:pt x="160526" y="1337740"/>
                    </a:cubicBezTo>
                    <a:cubicBezTo>
                      <a:pt x="130998" y="1337740"/>
                      <a:pt x="107013" y="1313753"/>
                      <a:pt x="107013" y="1284232"/>
                    </a:cubicBezTo>
                    <a:lnTo>
                      <a:pt x="107013" y="374567"/>
                    </a:lnTo>
                    <a:close/>
                    <a:moveTo>
                      <a:pt x="642114" y="1444758"/>
                    </a:moveTo>
                    <a:cubicBezTo>
                      <a:pt x="730635" y="1444758"/>
                      <a:pt x="802640" y="1372751"/>
                      <a:pt x="802640" y="1284232"/>
                    </a:cubicBezTo>
                    <a:lnTo>
                      <a:pt x="802640" y="802644"/>
                    </a:lnTo>
                    <a:cubicBezTo>
                      <a:pt x="802640" y="714124"/>
                      <a:pt x="730635" y="642114"/>
                      <a:pt x="642114" y="642114"/>
                    </a:cubicBezTo>
                    <a:cubicBezTo>
                      <a:pt x="553592" y="642114"/>
                      <a:pt x="481580" y="714124"/>
                      <a:pt x="481580" y="802644"/>
                    </a:cubicBezTo>
                    <a:lnTo>
                      <a:pt x="481580" y="1284232"/>
                    </a:lnTo>
                    <a:cubicBezTo>
                      <a:pt x="481580" y="1372751"/>
                      <a:pt x="553592" y="1444758"/>
                      <a:pt x="642114" y="1444758"/>
                    </a:cubicBezTo>
                    <a:close/>
                    <a:moveTo>
                      <a:pt x="588601" y="802644"/>
                    </a:moveTo>
                    <a:cubicBezTo>
                      <a:pt x="588601" y="773120"/>
                      <a:pt x="612588" y="749135"/>
                      <a:pt x="642114" y="749135"/>
                    </a:cubicBezTo>
                    <a:cubicBezTo>
                      <a:pt x="671635" y="749135"/>
                      <a:pt x="695620" y="773120"/>
                      <a:pt x="695620" y="802644"/>
                    </a:cubicBezTo>
                    <a:lnTo>
                      <a:pt x="695620" y="1284232"/>
                    </a:lnTo>
                    <a:cubicBezTo>
                      <a:pt x="695620" y="1313755"/>
                      <a:pt x="671633" y="1337740"/>
                      <a:pt x="642114" y="1337740"/>
                    </a:cubicBezTo>
                    <a:cubicBezTo>
                      <a:pt x="612586" y="1337740"/>
                      <a:pt x="588601" y="1313753"/>
                      <a:pt x="588601" y="1284232"/>
                    </a:cubicBezTo>
                    <a:lnTo>
                      <a:pt x="588601" y="802644"/>
                    </a:lnTo>
                    <a:close/>
                    <a:moveTo>
                      <a:pt x="1605311" y="1444758"/>
                    </a:moveTo>
                    <a:cubicBezTo>
                      <a:pt x="1693828" y="1444758"/>
                      <a:pt x="1765839" y="1372751"/>
                      <a:pt x="1765839" y="1284232"/>
                    </a:cubicBezTo>
                    <a:lnTo>
                      <a:pt x="1765839" y="963176"/>
                    </a:lnTo>
                    <a:cubicBezTo>
                      <a:pt x="1765839" y="874654"/>
                      <a:pt x="1693828" y="802644"/>
                      <a:pt x="1605311" y="802644"/>
                    </a:cubicBezTo>
                    <a:cubicBezTo>
                      <a:pt x="1516791" y="802644"/>
                      <a:pt x="1444779" y="874654"/>
                      <a:pt x="1444779" y="963176"/>
                    </a:cubicBezTo>
                    <a:lnTo>
                      <a:pt x="1444779" y="1284232"/>
                    </a:lnTo>
                    <a:cubicBezTo>
                      <a:pt x="1444779" y="1372751"/>
                      <a:pt x="1516791" y="1444758"/>
                      <a:pt x="1605311" y="1444758"/>
                    </a:cubicBezTo>
                    <a:close/>
                    <a:moveTo>
                      <a:pt x="1551802" y="963176"/>
                    </a:moveTo>
                    <a:cubicBezTo>
                      <a:pt x="1551802" y="933701"/>
                      <a:pt x="1575733" y="909665"/>
                      <a:pt x="1605311" y="909665"/>
                    </a:cubicBezTo>
                    <a:cubicBezTo>
                      <a:pt x="1634784" y="909665"/>
                      <a:pt x="1658821" y="933701"/>
                      <a:pt x="1658821" y="963176"/>
                    </a:cubicBezTo>
                    <a:lnTo>
                      <a:pt x="1658821" y="1284232"/>
                    </a:lnTo>
                    <a:cubicBezTo>
                      <a:pt x="1658821" y="1313755"/>
                      <a:pt x="1634784" y="1337740"/>
                      <a:pt x="1605311" y="1337740"/>
                    </a:cubicBezTo>
                    <a:cubicBezTo>
                      <a:pt x="1575733" y="1337740"/>
                      <a:pt x="1551802" y="1313753"/>
                      <a:pt x="1551802" y="1284232"/>
                    </a:cubicBezTo>
                    <a:lnTo>
                      <a:pt x="1551802" y="963176"/>
                    </a:lnTo>
                    <a:close/>
                    <a:moveTo>
                      <a:pt x="1123727" y="1444758"/>
                    </a:moveTo>
                    <a:cubicBezTo>
                      <a:pt x="1212247" y="1444758"/>
                      <a:pt x="1284253" y="1372751"/>
                      <a:pt x="1284253" y="1284232"/>
                    </a:cubicBezTo>
                    <a:lnTo>
                      <a:pt x="1284253" y="160530"/>
                    </a:lnTo>
                    <a:cubicBezTo>
                      <a:pt x="1284253" y="72008"/>
                      <a:pt x="1212247" y="0"/>
                      <a:pt x="1123727" y="0"/>
                    </a:cubicBezTo>
                    <a:cubicBezTo>
                      <a:pt x="1035205" y="0"/>
                      <a:pt x="963199" y="72008"/>
                      <a:pt x="963199" y="160530"/>
                    </a:cubicBezTo>
                    <a:lnTo>
                      <a:pt x="963199" y="1284232"/>
                    </a:lnTo>
                    <a:cubicBezTo>
                      <a:pt x="963199" y="1372751"/>
                      <a:pt x="1035205" y="1444758"/>
                      <a:pt x="1123727" y="1444758"/>
                    </a:cubicBezTo>
                    <a:close/>
                    <a:moveTo>
                      <a:pt x="1070214" y="160530"/>
                    </a:moveTo>
                    <a:cubicBezTo>
                      <a:pt x="1070214" y="131057"/>
                      <a:pt x="1094149" y="107021"/>
                      <a:pt x="1123725" y="107021"/>
                    </a:cubicBezTo>
                    <a:cubicBezTo>
                      <a:pt x="1153196" y="107021"/>
                      <a:pt x="1177231" y="131057"/>
                      <a:pt x="1177231" y="160530"/>
                    </a:cubicBezTo>
                    <a:lnTo>
                      <a:pt x="1177231" y="1284232"/>
                    </a:lnTo>
                    <a:cubicBezTo>
                      <a:pt x="1177231" y="1313755"/>
                      <a:pt x="1153196" y="1337740"/>
                      <a:pt x="1123725" y="1337740"/>
                    </a:cubicBezTo>
                    <a:cubicBezTo>
                      <a:pt x="1094149" y="1337740"/>
                      <a:pt x="1070214" y="1313753"/>
                      <a:pt x="1070214" y="1284232"/>
                    </a:cubicBezTo>
                    <a:lnTo>
                      <a:pt x="1070214" y="160530"/>
                    </a:lnTo>
                    <a:close/>
                    <a:moveTo>
                      <a:pt x="0" y="1551779"/>
                    </a:moveTo>
                    <a:lnTo>
                      <a:pt x="1819349" y="1551779"/>
                    </a:lnTo>
                    <a:lnTo>
                      <a:pt x="1819349" y="1658798"/>
                    </a:lnTo>
                    <a:lnTo>
                      <a:pt x="0" y="1658798"/>
                    </a:lnTo>
                    <a:close/>
                  </a:path>
                </a:pathLst>
              </a:custGeom>
              <a:solidFill>
                <a:srgbClr val="FFFFFF"/>
              </a:solidFill>
              <a:ln w="1860"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思源黑体 CN Regular" panose="020B0500000000000000" charset="-122"/>
                </a:endParaRPr>
              </a:p>
            </p:txBody>
          </p:sp>
          <p:sp>
            <p:nvSpPr>
              <p:cNvPr id="58" name="文本框 57"/>
              <p:cNvSpPr txBox="1"/>
              <p:nvPr/>
            </p:nvSpPr>
            <p:spPr>
              <a:xfrm>
                <a:off x="1292083" y="3163010"/>
                <a:ext cx="2339102" cy="329287"/>
              </a:xfrm>
              <a:prstGeom prst="rect">
                <a:avLst/>
              </a:prstGeom>
              <a:noFill/>
            </p:spPr>
            <p:txBody>
              <a:bodyPr wrap="square" rtlCol="0">
                <a:spAutoFit/>
              </a:bodyPr>
              <a:lstStyle/>
              <a:p>
                <a:pPr defTabSz="914400">
                  <a:defRPr/>
                </a:pPr>
                <a:r>
                  <a:rPr lang="zh-CN" altLang="en-US" sz="1000" dirty="0">
                    <a:solidFill>
                      <a:srgbClr val="FFFFFF"/>
                    </a:solidFill>
                    <a:latin typeface="微软雅黑" panose="020B0503020204020204" charset="-122"/>
                    <a:ea typeface="微软雅黑" panose="020B0503020204020204" charset="-122"/>
                    <a:cs typeface="思源黑体 CN Regular" panose="020B0500000000000000" charset="-122"/>
                  </a:rPr>
                  <a:t>全集团已建设高质量数据集</a:t>
                </a:r>
                <a:endParaRPr lang="zh-CN" altLang="en-US" sz="1000" dirty="0">
                  <a:solidFill>
                    <a:srgbClr val="FFFFFF"/>
                  </a:solidFill>
                  <a:latin typeface="微软雅黑" panose="020B0503020204020204" charset="-122"/>
                  <a:ea typeface="微软雅黑" panose="020B0503020204020204" charset="-122"/>
                  <a:cs typeface="思源黑体 CN Regular" panose="020B0500000000000000" charset="-122"/>
                </a:endParaRPr>
              </a:p>
            </p:txBody>
          </p:sp>
        </p:grpSp>
        <p:sp>
          <p:nvSpPr>
            <p:cNvPr id="59" name="文本框 58"/>
            <p:cNvSpPr txBox="1"/>
            <p:nvPr/>
          </p:nvSpPr>
          <p:spPr>
            <a:xfrm>
              <a:off x="332" y="4506"/>
              <a:ext cx="4422" cy="844"/>
            </a:xfrm>
            <a:prstGeom prst="rect">
              <a:avLst/>
            </a:prstGeom>
            <a:noFill/>
          </p:spPr>
          <p:txBody>
            <a:bodyPr wrap="square" rtlCol="0">
              <a:spAutoFit/>
            </a:bodyPr>
            <a:lstStyle/>
            <a:p>
              <a:pPr algn="ctr" defTabSz="914400">
                <a:defRPr/>
              </a:pPr>
              <a:r>
                <a:rPr lang="en-US" altLang="zh-CN" sz="2000" b="1" dirty="0">
                  <a:solidFill>
                    <a:srgbClr val="556FB3"/>
                  </a:solidFill>
                  <a:latin typeface="微软雅黑" panose="020B0503020204020204" charset="-122"/>
                  <a:ea typeface="微软雅黑" panose="020B0503020204020204" charset="-122"/>
                  <a:cs typeface="思源黑体 CN Regular" panose="020B0500000000000000" charset="-122"/>
                </a:rPr>
                <a:t>241</a:t>
              </a:r>
              <a:r>
                <a:rPr lang="zh-CN" altLang="en-US" sz="1000" b="1" dirty="0">
                  <a:solidFill>
                    <a:srgbClr val="556FB3"/>
                  </a:solidFill>
                  <a:latin typeface="微软雅黑" panose="020B0503020204020204" charset="-122"/>
                  <a:ea typeface="微软雅黑" panose="020B0503020204020204" charset="-122"/>
                  <a:cs typeface="思源黑体 CN Regular" panose="020B0500000000000000" charset="-122"/>
                </a:rPr>
                <a:t>个    </a:t>
              </a:r>
              <a:r>
                <a:rPr kumimoji="0" lang="en-US" altLang="zh-CN" sz="2000" b="1" i="0" u="none" strike="noStrike" kern="1200" cap="none" spc="0" normalizeH="0" baseline="0" noProof="0" dirty="0">
                  <a:ln>
                    <a:noFill/>
                  </a:ln>
                  <a:solidFill>
                    <a:srgbClr val="556FB3"/>
                  </a:solidFill>
                  <a:effectLst/>
                  <a:uLnTx/>
                  <a:uFillTx/>
                  <a:latin typeface="微软雅黑" panose="020B0503020204020204" charset="-122"/>
                  <a:ea typeface="微软雅黑" panose="020B0503020204020204" charset="-122"/>
                  <a:cs typeface="思源黑体 CN Regular" panose="020B0500000000000000" charset="-122"/>
                </a:rPr>
                <a:t>663.4</a:t>
              </a:r>
              <a:r>
                <a:rPr lang="en-US" altLang="zh-CN" sz="1000" b="1" dirty="0">
                  <a:solidFill>
                    <a:srgbClr val="556FB3"/>
                  </a:solidFill>
                  <a:latin typeface="微软雅黑" panose="020B0503020204020204" charset="-122"/>
                  <a:ea typeface="微软雅黑" panose="020B0503020204020204" charset="-122"/>
                </a:rPr>
                <a:t>TB</a:t>
              </a:r>
              <a:endParaRPr lang="en-US" altLang="zh-CN" sz="1000" b="1" dirty="0">
                <a:solidFill>
                  <a:srgbClr val="556FB3"/>
                </a:solidFill>
                <a:latin typeface="微软雅黑" panose="020B0503020204020204" charset="-122"/>
                <a:ea typeface="微软雅黑" panose="020B0503020204020204" charset="-122"/>
              </a:endParaRPr>
            </a:p>
          </p:txBody>
        </p:sp>
        <p:grpSp>
          <p:nvGrpSpPr>
            <p:cNvPr id="60" name="组合 59"/>
            <p:cNvGrpSpPr/>
            <p:nvPr/>
          </p:nvGrpSpPr>
          <p:grpSpPr>
            <a:xfrm>
              <a:off x="5034" y="3682"/>
              <a:ext cx="4422" cy="986"/>
              <a:chOff x="3545939" y="4233667"/>
              <a:chExt cx="2808000" cy="625898"/>
            </a:xfrm>
          </p:grpSpPr>
          <p:sp>
            <p:nvSpPr>
              <p:cNvPr id="61" name="圆角矩形 43"/>
              <p:cNvSpPr/>
              <p:nvPr/>
            </p:nvSpPr>
            <p:spPr>
              <a:xfrm>
                <a:off x="3545939" y="4233667"/>
                <a:ext cx="2808000" cy="488052"/>
              </a:xfrm>
              <a:prstGeom prst="roundRect">
                <a:avLst>
                  <a:gd name="adj" fmla="val 13569"/>
                </a:avLst>
              </a:prstGeom>
              <a:solidFill>
                <a:srgbClr val="5B9BD5"/>
              </a:solidFill>
              <a:ln w="3175" cap="flat" cmpd="sng" algn="ctr">
                <a:noFill/>
                <a:prstDash val="solid"/>
                <a:miter lim="800000"/>
              </a:ln>
            </p:spPr>
            <p:txBody>
              <a:bodyPr wrap="none" rtlCol="0" anchor="ctr">
                <a:noAutofit/>
              </a:bodyPr>
              <a:lstStyle/>
              <a:p>
                <a:pPr lvl="0" algn="ctr" defTabSz="914400">
                  <a:buClrTx/>
                  <a:buSzTx/>
                  <a:buFontTx/>
                </a:pPr>
                <a:endParaRPr lang="zh-CN" altLang="en-US" sz="1400" b="1" kern="0" dirty="0">
                  <a:solidFill>
                    <a:srgbClr val="5B9BD5"/>
                  </a:solidFill>
                  <a:latin typeface="微软雅黑" panose="020B0503020204020204" charset="-122"/>
                  <a:ea typeface="微软雅黑" panose="020B0503020204020204" charset="-122"/>
                  <a:sym typeface="+mn-ea"/>
                </a:endParaRPr>
              </a:p>
            </p:txBody>
          </p:sp>
          <p:sp>
            <p:nvSpPr>
              <p:cNvPr id="62" name="图形 14"/>
              <p:cNvSpPr>
                <a:spLocks noChangeAspect="1"/>
              </p:cNvSpPr>
              <p:nvPr/>
            </p:nvSpPr>
            <p:spPr>
              <a:xfrm>
                <a:off x="3674553" y="4342387"/>
                <a:ext cx="296804" cy="270612"/>
              </a:xfrm>
              <a:custGeom>
                <a:avLst/>
                <a:gdLst>
                  <a:gd name="connsiteX0" fmla="*/ 160528 w 1819348"/>
                  <a:gd name="connsiteY0" fmla="*/ 1444758 h 1658797"/>
                  <a:gd name="connsiteX1" fmla="*/ 321054 w 1819348"/>
                  <a:gd name="connsiteY1" fmla="*/ 1284232 h 1658797"/>
                  <a:gd name="connsiteX2" fmla="*/ 321054 w 1819348"/>
                  <a:gd name="connsiteY2" fmla="*/ 374567 h 1658797"/>
                  <a:gd name="connsiteX3" fmla="*/ 160528 w 1819348"/>
                  <a:gd name="connsiteY3" fmla="*/ 214039 h 1658797"/>
                  <a:gd name="connsiteX4" fmla="*/ 0 w 1819348"/>
                  <a:gd name="connsiteY4" fmla="*/ 374567 h 1658797"/>
                  <a:gd name="connsiteX5" fmla="*/ 0 w 1819348"/>
                  <a:gd name="connsiteY5" fmla="*/ 1284232 h 1658797"/>
                  <a:gd name="connsiteX6" fmla="*/ 160528 w 1819348"/>
                  <a:gd name="connsiteY6" fmla="*/ 1444758 h 1658797"/>
                  <a:gd name="connsiteX7" fmla="*/ 107013 w 1819348"/>
                  <a:gd name="connsiteY7" fmla="*/ 374567 h 1658797"/>
                  <a:gd name="connsiteX8" fmla="*/ 160526 w 1819348"/>
                  <a:gd name="connsiteY8" fmla="*/ 321060 h 1658797"/>
                  <a:gd name="connsiteX9" fmla="*/ 214032 w 1819348"/>
                  <a:gd name="connsiteY9" fmla="*/ 374567 h 1658797"/>
                  <a:gd name="connsiteX10" fmla="*/ 214032 w 1819348"/>
                  <a:gd name="connsiteY10" fmla="*/ 1284232 h 1658797"/>
                  <a:gd name="connsiteX11" fmla="*/ 160526 w 1819348"/>
                  <a:gd name="connsiteY11" fmla="*/ 1337740 h 1658797"/>
                  <a:gd name="connsiteX12" fmla="*/ 107013 w 1819348"/>
                  <a:gd name="connsiteY12" fmla="*/ 1284232 h 1658797"/>
                  <a:gd name="connsiteX13" fmla="*/ 107013 w 1819348"/>
                  <a:gd name="connsiteY13" fmla="*/ 374567 h 1658797"/>
                  <a:gd name="connsiteX14" fmla="*/ 642114 w 1819348"/>
                  <a:gd name="connsiteY14" fmla="*/ 1444758 h 1658797"/>
                  <a:gd name="connsiteX15" fmla="*/ 802640 w 1819348"/>
                  <a:gd name="connsiteY15" fmla="*/ 1284232 h 1658797"/>
                  <a:gd name="connsiteX16" fmla="*/ 802640 w 1819348"/>
                  <a:gd name="connsiteY16" fmla="*/ 802644 h 1658797"/>
                  <a:gd name="connsiteX17" fmla="*/ 642114 w 1819348"/>
                  <a:gd name="connsiteY17" fmla="*/ 642114 h 1658797"/>
                  <a:gd name="connsiteX18" fmla="*/ 481580 w 1819348"/>
                  <a:gd name="connsiteY18" fmla="*/ 802644 h 1658797"/>
                  <a:gd name="connsiteX19" fmla="*/ 481580 w 1819348"/>
                  <a:gd name="connsiteY19" fmla="*/ 1284232 h 1658797"/>
                  <a:gd name="connsiteX20" fmla="*/ 642114 w 1819348"/>
                  <a:gd name="connsiteY20" fmla="*/ 1444758 h 1658797"/>
                  <a:gd name="connsiteX21" fmla="*/ 588601 w 1819348"/>
                  <a:gd name="connsiteY21" fmla="*/ 802644 h 1658797"/>
                  <a:gd name="connsiteX22" fmla="*/ 642114 w 1819348"/>
                  <a:gd name="connsiteY22" fmla="*/ 749135 h 1658797"/>
                  <a:gd name="connsiteX23" fmla="*/ 695620 w 1819348"/>
                  <a:gd name="connsiteY23" fmla="*/ 802644 h 1658797"/>
                  <a:gd name="connsiteX24" fmla="*/ 695620 w 1819348"/>
                  <a:gd name="connsiteY24" fmla="*/ 1284232 h 1658797"/>
                  <a:gd name="connsiteX25" fmla="*/ 642114 w 1819348"/>
                  <a:gd name="connsiteY25" fmla="*/ 1337740 h 1658797"/>
                  <a:gd name="connsiteX26" fmla="*/ 588601 w 1819348"/>
                  <a:gd name="connsiteY26" fmla="*/ 1284232 h 1658797"/>
                  <a:gd name="connsiteX27" fmla="*/ 588601 w 1819348"/>
                  <a:gd name="connsiteY27" fmla="*/ 802644 h 1658797"/>
                  <a:gd name="connsiteX28" fmla="*/ 1605311 w 1819348"/>
                  <a:gd name="connsiteY28" fmla="*/ 1444758 h 1658797"/>
                  <a:gd name="connsiteX29" fmla="*/ 1765839 w 1819348"/>
                  <a:gd name="connsiteY29" fmla="*/ 1284232 h 1658797"/>
                  <a:gd name="connsiteX30" fmla="*/ 1765839 w 1819348"/>
                  <a:gd name="connsiteY30" fmla="*/ 963176 h 1658797"/>
                  <a:gd name="connsiteX31" fmla="*/ 1605311 w 1819348"/>
                  <a:gd name="connsiteY31" fmla="*/ 802644 h 1658797"/>
                  <a:gd name="connsiteX32" fmla="*/ 1444779 w 1819348"/>
                  <a:gd name="connsiteY32" fmla="*/ 963176 h 1658797"/>
                  <a:gd name="connsiteX33" fmla="*/ 1444779 w 1819348"/>
                  <a:gd name="connsiteY33" fmla="*/ 1284232 h 1658797"/>
                  <a:gd name="connsiteX34" fmla="*/ 1605311 w 1819348"/>
                  <a:gd name="connsiteY34" fmla="*/ 1444758 h 1658797"/>
                  <a:gd name="connsiteX35" fmla="*/ 1551802 w 1819348"/>
                  <a:gd name="connsiteY35" fmla="*/ 963176 h 1658797"/>
                  <a:gd name="connsiteX36" fmla="*/ 1605311 w 1819348"/>
                  <a:gd name="connsiteY36" fmla="*/ 909665 h 1658797"/>
                  <a:gd name="connsiteX37" fmla="*/ 1658821 w 1819348"/>
                  <a:gd name="connsiteY37" fmla="*/ 963176 h 1658797"/>
                  <a:gd name="connsiteX38" fmla="*/ 1658821 w 1819348"/>
                  <a:gd name="connsiteY38" fmla="*/ 1284232 h 1658797"/>
                  <a:gd name="connsiteX39" fmla="*/ 1605311 w 1819348"/>
                  <a:gd name="connsiteY39" fmla="*/ 1337740 h 1658797"/>
                  <a:gd name="connsiteX40" fmla="*/ 1551802 w 1819348"/>
                  <a:gd name="connsiteY40" fmla="*/ 1284232 h 1658797"/>
                  <a:gd name="connsiteX41" fmla="*/ 1551802 w 1819348"/>
                  <a:gd name="connsiteY41" fmla="*/ 963176 h 1658797"/>
                  <a:gd name="connsiteX42" fmla="*/ 1123727 w 1819348"/>
                  <a:gd name="connsiteY42" fmla="*/ 1444758 h 1658797"/>
                  <a:gd name="connsiteX43" fmla="*/ 1284253 w 1819348"/>
                  <a:gd name="connsiteY43" fmla="*/ 1284232 h 1658797"/>
                  <a:gd name="connsiteX44" fmla="*/ 1284253 w 1819348"/>
                  <a:gd name="connsiteY44" fmla="*/ 160530 h 1658797"/>
                  <a:gd name="connsiteX45" fmla="*/ 1123727 w 1819348"/>
                  <a:gd name="connsiteY45" fmla="*/ 0 h 1658797"/>
                  <a:gd name="connsiteX46" fmla="*/ 963199 w 1819348"/>
                  <a:gd name="connsiteY46" fmla="*/ 160530 h 1658797"/>
                  <a:gd name="connsiteX47" fmla="*/ 963199 w 1819348"/>
                  <a:gd name="connsiteY47" fmla="*/ 1284232 h 1658797"/>
                  <a:gd name="connsiteX48" fmla="*/ 1123727 w 1819348"/>
                  <a:gd name="connsiteY48" fmla="*/ 1444758 h 1658797"/>
                  <a:gd name="connsiteX49" fmla="*/ 1070214 w 1819348"/>
                  <a:gd name="connsiteY49" fmla="*/ 160530 h 1658797"/>
                  <a:gd name="connsiteX50" fmla="*/ 1123725 w 1819348"/>
                  <a:gd name="connsiteY50" fmla="*/ 107021 h 1658797"/>
                  <a:gd name="connsiteX51" fmla="*/ 1177231 w 1819348"/>
                  <a:gd name="connsiteY51" fmla="*/ 160530 h 1658797"/>
                  <a:gd name="connsiteX52" fmla="*/ 1177231 w 1819348"/>
                  <a:gd name="connsiteY52" fmla="*/ 1284232 h 1658797"/>
                  <a:gd name="connsiteX53" fmla="*/ 1123725 w 1819348"/>
                  <a:gd name="connsiteY53" fmla="*/ 1337740 h 1658797"/>
                  <a:gd name="connsiteX54" fmla="*/ 1070214 w 1819348"/>
                  <a:gd name="connsiteY54" fmla="*/ 1284232 h 1658797"/>
                  <a:gd name="connsiteX55" fmla="*/ 1070214 w 1819348"/>
                  <a:gd name="connsiteY55" fmla="*/ 160530 h 1658797"/>
                  <a:gd name="connsiteX56" fmla="*/ 0 w 1819348"/>
                  <a:gd name="connsiteY56" fmla="*/ 1551779 h 1658797"/>
                  <a:gd name="connsiteX57" fmla="*/ 1819349 w 1819348"/>
                  <a:gd name="connsiteY57" fmla="*/ 1551779 h 1658797"/>
                  <a:gd name="connsiteX58" fmla="*/ 1819349 w 1819348"/>
                  <a:gd name="connsiteY58" fmla="*/ 1658798 h 1658797"/>
                  <a:gd name="connsiteX59" fmla="*/ 0 w 1819348"/>
                  <a:gd name="connsiteY59" fmla="*/ 1658798 h 165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819348" h="1658797">
                    <a:moveTo>
                      <a:pt x="160528" y="1444758"/>
                    </a:moveTo>
                    <a:cubicBezTo>
                      <a:pt x="249048" y="1444758"/>
                      <a:pt x="321054" y="1372751"/>
                      <a:pt x="321054" y="1284232"/>
                    </a:cubicBezTo>
                    <a:lnTo>
                      <a:pt x="321054" y="374567"/>
                    </a:lnTo>
                    <a:cubicBezTo>
                      <a:pt x="321054" y="286047"/>
                      <a:pt x="249048" y="214039"/>
                      <a:pt x="160528" y="214039"/>
                    </a:cubicBezTo>
                    <a:cubicBezTo>
                      <a:pt x="72006" y="214039"/>
                      <a:pt x="0" y="286047"/>
                      <a:pt x="0" y="374567"/>
                    </a:cubicBezTo>
                    <a:lnTo>
                      <a:pt x="0" y="1284232"/>
                    </a:lnTo>
                    <a:cubicBezTo>
                      <a:pt x="0" y="1372751"/>
                      <a:pt x="72006" y="1444758"/>
                      <a:pt x="160528" y="1444758"/>
                    </a:cubicBezTo>
                    <a:close/>
                    <a:moveTo>
                      <a:pt x="107013" y="374567"/>
                    </a:moveTo>
                    <a:cubicBezTo>
                      <a:pt x="107013" y="345043"/>
                      <a:pt x="131000" y="321060"/>
                      <a:pt x="160526" y="321060"/>
                    </a:cubicBezTo>
                    <a:cubicBezTo>
                      <a:pt x="190049" y="321060"/>
                      <a:pt x="214032" y="345043"/>
                      <a:pt x="214032" y="374567"/>
                    </a:cubicBezTo>
                    <a:lnTo>
                      <a:pt x="214032" y="1284232"/>
                    </a:lnTo>
                    <a:cubicBezTo>
                      <a:pt x="214032" y="1313755"/>
                      <a:pt x="190047" y="1337740"/>
                      <a:pt x="160526" y="1337740"/>
                    </a:cubicBezTo>
                    <a:cubicBezTo>
                      <a:pt x="130998" y="1337740"/>
                      <a:pt x="107013" y="1313753"/>
                      <a:pt x="107013" y="1284232"/>
                    </a:cubicBezTo>
                    <a:lnTo>
                      <a:pt x="107013" y="374567"/>
                    </a:lnTo>
                    <a:close/>
                    <a:moveTo>
                      <a:pt x="642114" y="1444758"/>
                    </a:moveTo>
                    <a:cubicBezTo>
                      <a:pt x="730635" y="1444758"/>
                      <a:pt x="802640" y="1372751"/>
                      <a:pt x="802640" y="1284232"/>
                    </a:cubicBezTo>
                    <a:lnTo>
                      <a:pt x="802640" y="802644"/>
                    </a:lnTo>
                    <a:cubicBezTo>
                      <a:pt x="802640" y="714124"/>
                      <a:pt x="730635" y="642114"/>
                      <a:pt x="642114" y="642114"/>
                    </a:cubicBezTo>
                    <a:cubicBezTo>
                      <a:pt x="553592" y="642114"/>
                      <a:pt x="481580" y="714124"/>
                      <a:pt x="481580" y="802644"/>
                    </a:cubicBezTo>
                    <a:lnTo>
                      <a:pt x="481580" y="1284232"/>
                    </a:lnTo>
                    <a:cubicBezTo>
                      <a:pt x="481580" y="1372751"/>
                      <a:pt x="553592" y="1444758"/>
                      <a:pt x="642114" y="1444758"/>
                    </a:cubicBezTo>
                    <a:close/>
                    <a:moveTo>
                      <a:pt x="588601" y="802644"/>
                    </a:moveTo>
                    <a:cubicBezTo>
                      <a:pt x="588601" y="773120"/>
                      <a:pt x="612588" y="749135"/>
                      <a:pt x="642114" y="749135"/>
                    </a:cubicBezTo>
                    <a:cubicBezTo>
                      <a:pt x="671635" y="749135"/>
                      <a:pt x="695620" y="773120"/>
                      <a:pt x="695620" y="802644"/>
                    </a:cubicBezTo>
                    <a:lnTo>
                      <a:pt x="695620" y="1284232"/>
                    </a:lnTo>
                    <a:cubicBezTo>
                      <a:pt x="695620" y="1313755"/>
                      <a:pt x="671633" y="1337740"/>
                      <a:pt x="642114" y="1337740"/>
                    </a:cubicBezTo>
                    <a:cubicBezTo>
                      <a:pt x="612586" y="1337740"/>
                      <a:pt x="588601" y="1313753"/>
                      <a:pt x="588601" y="1284232"/>
                    </a:cubicBezTo>
                    <a:lnTo>
                      <a:pt x="588601" y="802644"/>
                    </a:lnTo>
                    <a:close/>
                    <a:moveTo>
                      <a:pt x="1605311" y="1444758"/>
                    </a:moveTo>
                    <a:cubicBezTo>
                      <a:pt x="1693828" y="1444758"/>
                      <a:pt x="1765839" y="1372751"/>
                      <a:pt x="1765839" y="1284232"/>
                    </a:cubicBezTo>
                    <a:lnTo>
                      <a:pt x="1765839" y="963176"/>
                    </a:lnTo>
                    <a:cubicBezTo>
                      <a:pt x="1765839" y="874654"/>
                      <a:pt x="1693828" y="802644"/>
                      <a:pt x="1605311" y="802644"/>
                    </a:cubicBezTo>
                    <a:cubicBezTo>
                      <a:pt x="1516791" y="802644"/>
                      <a:pt x="1444779" y="874654"/>
                      <a:pt x="1444779" y="963176"/>
                    </a:cubicBezTo>
                    <a:lnTo>
                      <a:pt x="1444779" y="1284232"/>
                    </a:lnTo>
                    <a:cubicBezTo>
                      <a:pt x="1444779" y="1372751"/>
                      <a:pt x="1516791" y="1444758"/>
                      <a:pt x="1605311" y="1444758"/>
                    </a:cubicBezTo>
                    <a:close/>
                    <a:moveTo>
                      <a:pt x="1551802" y="963176"/>
                    </a:moveTo>
                    <a:cubicBezTo>
                      <a:pt x="1551802" y="933701"/>
                      <a:pt x="1575733" y="909665"/>
                      <a:pt x="1605311" y="909665"/>
                    </a:cubicBezTo>
                    <a:cubicBezTo>
                      <a:pt x="1634784" y="909665"/>
                      <a:pt x="1658821" y="933701"/>
                      <a:pt x="1658821" y="963176"/>
                    </a:cubicBezTo>
                    <a:lnTo>
                      <a:pt x="1658821" y="1284232"/>
                    </a:lnTo>
                    <a:cubicBezTo>
                      <a:pt x="1658821" y="1313755"/>
                      <a:pt x="1634784" y="1337740"/>
                      <a:pt x="1605311" y="1337740"/>
                    </a:cubicBezTo>
                    <a:cubicBezTo>
                      <a:pt x="1575733" y="1337740"/>
                      <a:pt x="1551802" y="1313753"/>
                      <a:pt x="1551802" y="1284232"/>
                    </a:cubicBezTo>
                    <a:lnTo>
                      <a:pt x="1551802" y="963176"/>
                    </a:lnTo>
                    <a:close/>
                    <a:moveTo>
                      <a:pt x="1123727" y="1444758"/>
                    </a:moveTo>
                    <a:cubicBezTo>
                      <a:pt x="1212247" y="1444758"/>
                      <a:pt x="1284253" y="1372751"/>
                      <a:pt x="1284253" y="1284232"/>
                    </a:cubicBezTo>
                    <a:lnTo>
                      <a:pt x="1284253" y="160530"/>
                    </a:lnTo>
                    <a:cubicBezTo>
                      <a:pt x="1284253" y="72008"/>
                      <a:pt x="1212247" y="0"/>
                      <a:pt x="1123727" y="0"/>
                    </a:cubicBezTo>
                    <a:cubicBezTo>
                      <a:pt x="1035205" y="0"/>
                      <a:pt x="963199" y="72008"/>
                      <a:pt x="963199" y="160530"/>
                    </a:cubicBezTo>
                    <a:lnTo>
                      <a:pt x="963199" y="1284232"/>
                    </a:lnTo>
                    <a:cubicBezTo>
                      <a:pt x="963199" y="1372751"/>
                      <a:pt x="1035205" y="1444758"/>
                      <a:pt x="1123727" y="1444758"/>
                    </a:cubicBezTo>
                    <a:close/>
                    <a:moveTo>
                      <a:pt x="1070214" y="160530"/>
                    </a:moveTo>
                    <a:cubicBezTo>
                      <a:pt x="1070214" y="131057"/>
                      <a:pt x="1094149" y="107021"/>
                      <a:pt x="1123725" y="107021"/>
                    </a:cubicBezTo>
                    <a:cubicBezTo>
                      <a:pt x="1153196" y="107021"/>
                      <a:pt x="1177231" y="131057"/>
                      <a:pt x="1177231" y="160530"/>
                    </a:cubicBezTo>
                    <a:lnTo>
                      <a:pt x="1177231" y="1284232"/>
                    </a:lnTo>
                    <a:cubicBezTo>
                      <a:pt x="1177231" y="1313755"/>
                      <a:pt x="1153196" y="1337740"/>
                      <a:pt x="1123725" y="1337740"/>
                    </a:cubicBezTo>
                    <a:cubicBezTo>
                      <a:pt x="1094149" y="1337740"/>
                      <a:pt x="1070214" y="1313753"/>
                      <a:pt x="1070214" y="1284232"/>
                    </a:cubicBezTo>
                    <a:lnTo>
                      <a:pt x="1070214" y="160530"/>
                    </a:lnTo>
                    <a:close/>
                    <a:moveTo>
                      <a:pt x="0" y="1551779"/>
                    </a:moveTo>
                    <a:lnTo>
                      <a:pt x="1819349" y="1551779"/>
                    </a:lnTo>
                    <a:lnTo>
                      <a:pt x="1819349" y="1658798"/>
                    </a:lnTo>
                    <a:lnTo>
                      <a:pt x="0" y="1658798"/>
                    </a:lnTo>
                    <a:close/>
                  </a:path>
                </a:pathLst>
              </a:custGeom>
              <a:solidFill>
                <a:srgbClr val="FFFFFF"/>
              </a:solidFill>
              <a:ln w="1860"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思源黑体 CN Regular" panose="020B0500000000000000" charset="-122"/>
                </a:endParaRPr>
              </a:p>
            </p:txBody>
          </p:sp>
          <p:sp>
            <p:nvSpPr>
              <p:cNvPr id="63" name="文本框 62"/>
              <p:cNvSpPr txBox="1"/>
              <p:nvPr/>
            </p:nvSpPr>
            <p:spPr>
              <a:xfrm>
                <a:off x="3971357" y="4323805"/>
                <a:ext cx="2159566" cy="535760"/>
              </a:xfrm>
              <a:prstGeom prst="rect">
                <a:avLst/>
              </a:prstGeom>
              <a:noFill/>
            </p:spPr>
            <p:txBody>
              <a:bodyPr wrap="square" rtlCol="0">
                <a:spAutoFit/>
              </a:bodyPr>
              <a:lstStyle/>
              <a:p>
                <a:pPr defTabSz="914400">
                  <a:defRPr/>
                </a:pPr>
                <a:r>
                  <a:rPr lang="en-US" altLang="zh-CN" sz="1000" dirty="0">
                    <a:solidFill>
                      <a:srgbClr val="FFFFFF"/>
                    </a:solidFill>
                    <a:latin typeface="微软雅黑" panose="020B0503020204020204" charset="-122"/>
                    <a:ea typeface="微软雅黑" panose="020B0503020204020204" charset="-122"/>
                    <a:cs typeface="思源黑体 CN Regular" panose="020B0500000000000000" charset="-122"/>
                  </a:rPr>
                  <a:t>中国移动数智化部</a:t>
                </a:r>
                <a:r>
                  <a:rPr lang="zh-CN" altLang="en-US" sz="1000" dirty="0">
                    <a:solidFill>
                      <a:srgbClr val="FFFFFF"/>
                    </a:solidFill>
                    <a:latin typeface="微软雅黑" panose="020B0503020204020204" charset="-122"/>
                    <a:ea typeface="微软雅黑" panose="020B0503020204020204" charset="-122"/>
                    <a:cs typeface="思源黑体 CN Regular" panose="020B0500000000000000" charset="-122"/>
                  </a:rPr>
                  <a:t>建设高质量数据集</a:t>
                </a:r>
                <a:endParaRPr lang="zh-CN" altLang="en-US" sz="1000" dirty="0">
                  <a:solidFill>
                    <a:srgbClr val="FFFFFF"/>
                  </a:solidFill>
                  <a:latin typeface="微软雅黑" panose="020B0503020204020204" charset="-122"/>
                  <a:ea typeface="微软雅黑" panose="020B0503020204020204" charset="-122"/>
                  <a:cs typeface="思源黑体 CN Regular" panose="020B0500000000000000" charset="-122"/>
                </a:endParaRPr>
              </a:p>
            </p:txBody>
          </p:sp>
        </p:grpSp>
        <p:sp>
          <p:nvSpPr>
            <p:cNvPr id="64" name="文本框 63"/>
            <p:cNvSpPr txBox="1"/>
            <p:nvPr/>
          </p:nvSpPr>
          <p:spPr>
            <a:xfrm>
              <a:off x="5034" y="4506"/>
              <a:ext cx="4422" cy="8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5B9BD5"/>
                  </a:solidFill>
                  <a:latin typeface="微软雅黑" panose="020B0503020204020204" charset="-122"/>
                  <a:ea typeface="微软雅黑" panose="020B0503020204020204" charset="-122"/>
                  <a:cs typeface="思源黑体 CN Regular" panose="020B0500000000000000" charset="-122"/>
                </a:rPr>
                <a:t>172</a:t>
              </a:r>
              <a:r>
                <a:rPr lang="zh-CN" altLang="en-US" sz="1000" b="1" dirty="0">
                  <a:solidFill>
                    <a:srgbClr val="5B9BD5"/>
                  </a:solidFill>
                  <a:latin typeface="微软雅黑" panose="020B0503020204020204" charset="-122"/>
                  <a:ea typeface="微软雅黑" panose="020B0503020204020204" charset="-122"/>
                  <a:cs typeface="思源黑体 CN Regular" panose="020B0500000000000000" charset="-122"/>
                </a:rPr>
                <a:t>个    </a:t>
              </a:r>
              <a:r>
                <a:rPr kumimoji="0" lang="en-US" altLang="zh-CN" sz="2000" b="1" i="0" u="none" strike="noStrike" kern="1200" cap="none" spc="0" normalizeH="0" baseline="0" noProof="0" dirty="0">
                  <a:ln>
                    <a:noFill/>
                  </a:ln>
                  <a:solidFill>
                    <a:srgbClr val="5B9BD5"/>
                  </a:solidFill>
                  <a:effectLst/>
                  <a:uLnTx/>
                  <a:uFillTx/>
                  <a:latin typeface="微软雅黑" panose="020B0503020204020204" charset="-122"/>
                  <a:ea typeface="微软雅黑" panose="020B0503020204020204" charset="-122"/>
                  <a:cs typeface="思源黑体 CN Regular" panose="020B0500000000000000" charset="-122"/>
                </a:rPr>
                <a:t>566.6</a:t>
              </a:r>
              <a:r>
                <a:rPr kumimoji="0" lang="en-US" altLang="zh-CN" sz="1000" b="1" i="0" u="none" strike="noStrike" kern="1200" cap="none" spc="0" normalizeH="0" baseline="0" noProof="0" dirty="0">
                  <a:ln>
                    <a:noFill/>
                  </a:ln>
                  <a:solidFill>
                    <a:srgbClr val="5B9BD5"/>
                  </a:solidFill>
                  <a:effectLst/>
                  <a:uLnTx/>
                  <a:uFillTx/>
                  <a:latin typeface="微软雅黑" panose="020B0503020204020204" charset="-122"/>
                  <a:ea typeface="微软雅黑" panose="020B0503020204020204" charset="-122"/>
                  <a:cs typeface="思源黑体 CN Regular" panose="020B0500000000000000" charset="-122"/>
                </a:rPr>
                <a:t>TB</a:t>
              </a:r>
              <a:endParaRPr kumimoji="0" lang="en-US" altLang="zh-CN" sz="1000" b="1" i="0" u="none" strike="noStrike" kern="1200" cap="none" spc="0" normalizeH="0" baseline="0" noProof="0" dirty="0">
                <a:ln>
                  <a:noFill/>
                </a:ln>
                <a:solidFill>
                  <a:srgbClr val="5B9BD5"/>
                </a:solidFill>
                <a:effectLst/>
                <a:uLnTx/>
                <a:uFillTx/>
                <a:latin typeface="微软雅黑" panose="020B0503020204020204" charset="-122"/>
                <a:ea typeface="微软雅黑" panose="020B0503020204020204" charset="-122"/>
                <a:cs typeface="思源黑体 CN Regular" panose="020B0500000000000000" charset="-122"/>
              </a:endParaRPr>
            </a:p>
          </p:txBody>
        </p:sp>
      </p:grpSp>
      <p:grpSp>
        <p:nvGrpSpPr>
          <p:cNvPr id="77" name="组合 76"/>
          <p:cNvGrpSpPr/>
          <p:nvPr/>
        </p:nvGrpSpPr>
        <p:grpSpPr>
          <a:xfrm>
            <a:off x="7617460" y="3885565"/>
            <a:ext cx="4211955" cy="2632698"/>
            <a:chOff x="12915" y="5623"/>
            <a:chExt cx="6633" cy="4146"/>
          </a:xfrm>
        </p:grpSpPr>
        <p:pic>
          <p:nvPicPr>
            <p:cNvPr id="66" name="图片 65"/>
            <p:cNvPicPr>
              <a:picLocks noChangeAspect="1"/>
            </p:cNvPicPr>
            <p:nvPr/>
          </p:nvPicPr>
          <p:blipFill>
            <a:blip r:embed="rId30" cstate="screen"/>
            <a:stretch>
              <a:fillRect/>
            </a:stretch>
          </p:blipFill>
          <p:spPr>
            <a:xfrm>
              <a:off x="12915" y="5623"/>
              <a:ext cx="3712" cy="4136"/>
            </a:xfrm>
            <a:prstGeom prst="rect">
              <a:avLst/>
            </a:prstGeom>
            <a:effectLst>
              <a:outerShdw blurRad="50800" dist="38100" dir="2700000" algn="tl" rotWithShape="0">
                <a:prstClr val="black">
                  <a:alpha val="40000"/>
                </a:prstClr>
              </a:outerShdw>
            </a:effectLst>
          </p:spPr>
        </p:pic>
        <p:pic>
          <p:nvPicPr>
            <p:cNvPr id="67" name="图片 66"/>
            <p:cNvPicPr>
              <a:picLocks noChangeAspect="1"/>
            </p:cNvPicPr>
            <p:nvPr/>
          </p:nvPicPr>
          <p:blipFill>
            <a:blip r:embed="rId31" cstate="screen"/>
            <a:stretch>
              <a:fillRect/>
            </a:stretch>
          </p:blipFill>
          <p:spPr>
            <a:xfrm>
              <a:off x="14856" y="5623"/>
              <a:ext cx="4002" cy="4146"/>
            </a:xfrm>
            <a:prstGeom prst="rect">
              <a:avLst/>
            </a:prstGeom>
            <a:effectLst>
              <a:outerShdw blurRad="50800" dist="38100" dir="2700000" algn="tl" rotWithShape="0">
                <a:prstClr val="black">
                  <a:alpha val="40000"/>
                </a:prstClr>
              </a:outerShdw>
            </a:effectLst>
          </p:spPr>
        </p:pic>
        <p:pic>
          <p:nvPicPr>
            <p:cNvPr id="69" name="图片 68"/>
            <p:cNvPicPr>
              <a:picLocks noChangeAspect="1"/>
            </p:cNvPicPr>
            <p:nvPr/>
          </p:nvPicPr>
          <p:blipFill>
            <a:blip r:embed="rId32" cstate="screen"/>
            <a:stretch>
              <a:fillRect/>
            </a:stretch>
          </p:blipFill>
          <p:spPr>
            <a:xfrm>
              <a:off x="16533" y="5623"/>
              <a:ext cx="3015" cy="1989"/>
            </a:xfrm>
            <a:prstGeom prst="rect">
              <a:avLst/>
            </a:prstGeom>
            <a:effectLst>
              <a:outerShdw blurRad="50800" dist="38100" dir="2700000" algn="tl" rotWithShape="0">
                <a:prstClr val="black">
                  <a:alpha val="40000"/>
                </a:prstClr>
              </a:outerShdw>
            </a:effectLst>
          </p:spPr>
        </p:pic>
      </p:grpSp>
      <p:sp>
        <p:nvSpPr>
          <p:cNvPr id="72" name="圆角矩形 24"/>
          <p:cNvSpPr txBox="1"/>
          <p:nvPr/>
        </p:nvSpPr>
        <p:spPr>
          <a:xfrm>
            <a:off x="8536305" y="1691005"/>
            <a:ext cx="2372995" cy="370840"/>
          </a:xfrm>
          <a:prstGeom prst="roundRect">
            <a:avLst>
              <a:gd name="adj" fmla="val 0"/>
            </a:avLst>
          </a:prstGeom>
          <a:solidFill>
            <a:srgbClr val="4472C4"/>
          </a:solidFill>
          <a:ln>
            <a:solidFill>
              <a:sysClr val="window" lastClr="FFFFFF"/>
            </a:solidFill>
          </a:ln>
        </p:spPr>
        <p:txBody>
          <a:bodyPr vert="horz" wrap="square" lIns="91440" tIns="45720" rIns="91440" bIns="45720" numCol="1" spcCol="0" rtlCol="0" fromWordArt="0" anchor="ctr" anchorCtr="0" forceAA="0" compatLnSpc="0">
            <a:noAutofit/>
          </a:bodyPr>
          <a:lstStyle/>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rPr>
              <a:t>应用场景</a:t>
            </a:r>
            <a:endPar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73" name="文本框 72"/>
          <p:cNvSpPr txBox="1"/>
          <p:nvPr/>
        </p:nvSpPr>
        <p:spPr>
          <a:xfrm>
            <a:off x="7635875" y="2061845"/>
            <a:ext cx="4174490" cy="866140"/>
          </a:xfrm>
          <a:prstGeom prst="rect">
            <a:avLst/>
          </a:prstGeom>
          <a:noFill/>
        </p:spPr>
        <p:txBody>
          <a:bodyPr wrap="square">
            <a:spAutoFit/>
          </a:bodyPr>
          <a:lstStyle/>
          <a:p>
            <a:pPr indent="0">
              <a:lnSpc>
                <a:spcPct val="140000"/>
              </a:lnSpc>
              <a:buNone/>
            </a:pPr>
            <a:r>
              <a:rPr sz="1200" spc="-5" dirty="0">
                <a:solidFill>
                  <a:schemeClr val="tx1"/>
                </a:solidFill>
                <a:latin typeface="微软雅黑" panose="020B0503020204020204" charset="-122"/>
                <a:ea typeface="微软雅黑" panose="020B0503020204020204" charset="-122"/>
                <a:cs typeface="微软雅黑" panose="020B0503020204020204" charset="-122"/>
                <a:sym typeface="+mn-ea"/>
              </a:rPr>
              <a:t>全集团已建设高质量数据集241个（663.4TB）部分可直接对外提供，同时可根据模型业务诉求拉通内外部获取数据提供数据定制服务。</a:t>
            </a:r>
            <a:endParaRPr lang="en-US" altLang="zh-CN" sz="1200" spc="-5"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对角圆角矩形 6"/>
          <p:cNvSpPr/>
          <p:nvPr/>
        </p:nvSpPr>
        <p:spPr>
          <a:xfrm>
            <a:off x="4235306" y="3637152"/>
            <a:ext cx="5942965" cy="431800"/>
          </a:xfrm>
          <a:prstGeom prst="round2DiagRect">
            <a:avLst>
              <a:gd name="adj1" fmla="val 45975"/>
              <a:gd name="adj2" fmla="val 0"/>
            </a:avLst>
          </a:prstGeom>
          <a:noFill/>
          <a:ln>
            <a:noFill/>
          </a:ln>
          <a:extLst>
            <a:ext uri="{909E8E84-426E-40DD-AFC4-6F175D3DCCD1}">
              <a14:hiddenFill xmlns:a14="http://schemas.microsoft.com/office/drawing/2010/main">
                <a:solidFill>
                  <a:schemeClr val="bg1">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indent="-342900" algn="ctr">
              <a:buFont typeface="Arial" panose="020B0604020202020204" pitchFamily="34" charset="0"/>
              <a:buChar char="•"/>
            </a:pPr>
            <a:r>
              <a:rPr lang="en-US" sz="2200" dirty="0">
                <a:solidFill>
                  <a:srgbClr val="BFBFBF"/>
                </a:solidFill>
                <a:latin typeface="微软雅黑" panose="020B0503020204020204" charset="-122"/>
                <a:ea typeface="微软雅黑" panose="020B0503020204020204" charset="-122"/>
                <a:cs typeface="微软雅黑" panose="020B0503020204020204" charset="-122"/>
              </a:rPr>
              <a:t>AI+</a:t>
            </a:r>
            <a:r>
              <a:rPr lang="zh-CN" altLang="en-US" sz="2200" dirty="0">
                <a:solidFill>
                  <a:srgbClr val="BFBFBF"/>
                </a:solidFill>
                <a:latin typeface="微软雅黑" panose="020B0503020204020204" charset="-122"/>
                <a:ea typeface="微软雅黑" panose="020B0503020204020204" charset="-122"/>
                <a:cs typeface="微软雅黑" panose="020B0503020204020204" charset="-122"/>
              </a:rPr>
              <a:t>应用</a:t>
            </a:r>
            <a:endParaRPr lang="zh-CN" altLang="en-US" sz="2200" dirty="0">
              <a:solidFill>
                <a:srgbClr val="BFBFBF"/>
              </a:solidFill>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custDataLst>
              <p:tags r:id="rId1"/>
            </p:custDataLst>
          </p:nvPr>
        </p:nvGrpSpPr>
        <p:grpSpPr>
          <a:xfrm>
            <a:off x="3813983" y="1600707"/>
            <a:ext cx="6216650" cy="692150"/>
            <a:chOff x="3835400" y="1250315"/>
            <a:chExt cx="6216650" cy="692150"/>
          </a:xfrm>
        </p:grpSpPr>
        <p:sp>
          <p:nvSpPr>
            <p:cNvPr id="4" name="对角圆角矩形 3"/>
            <p:cNvSpPr/>
            <p:nvPr>
              <p:custDataLst>
                <p:tags r:id="rId2"/>
              </p:custDataLst>
            </p:nvPr>
          </p:nvSpPr>
          <p:spPr>
            <a:xfrm>
              <a:off x="4109085" y="1389380"/>
              <a:ext cx="5942965" cy="553085"/>
            </a:xfrm>
            <a:prstGeom prst="round2DiagRect">
              <a:avLst>
                <a:gd name="adj1" fmla="val 45975"/>
                <a:gd name="adj2" fmla="val 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200" b="1" dirty="0">
                  <a:latin typeface="微软雅黑" panose="020B0503020204020204" charset="-122"/>
                  <a:ea typeface="微软雅黑" panose="020B0503020204020204" charset="-122"/>
                  <a:cs typeface="微软雅黑" panose="020B0503020204020204" charset="-122"/>
                  <a:sym typeface="+mn-ea"/>
                </a:rPr>
                <a:t>政策背景</a:t>
              </a:r>
              <a:endParaRPr lang="zh-CN" altLang="en-US" sz="2200" b="1" dirty="0">
                <a:latin typeface="微软雅黑" panose="020B0503020204020204" charset="-122"/>
                <a:ea typeface="微软雅黑" panose="020B0503020204020204" charset="-122"/>
                <a:cs typeface="微软雅黑" panose="020B0503020204020204" charset="-122"/>
                <a:sym typeface="+mn-ea"/>
              </a:endParaRPr>
            </a:p>
          </p:txBody>
        </p:sp>
        <p:sp>
          <p:nvSpPr>
            <p:cNvPr id="5" name="圆角矩形 4"/>
            <p:cNvSpPr/>
            <p:nvPr>
              <p:custDataLst>
                <p:tags r:id="rId3"/>
              </p:custDataLst>
            </p:nvPr>
          </p:nvSpPr>
          <p:spPr>
            <a:xfrm rot="18900000">
              <a:off x="3835400" y="1250315"/>
              <a:ext cx="643255" cy="643255"/>
            </a:xfrm>
            <a:prstGeom prst="roundRect">
              <a:avLst>
                <a:gd name="adj" fmla="val 25022"/>
              </a:avLst>
            </a:prstGeom>
            <a:solidFill>
              <a:srgbClr val="BFBFBF"/>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55" name="文本框 54"/>
            <p:cNvSpPr txBox="1"/>
            <p:nvPr>
              <p:custDataLst>
                <p:tags r:id="rId4"/>
              </p:custDataLst>
            </p:nvPr>
          </p:nvSpPr>
          <p:spPr>
            <a:xfrm>
              <a:off x="3959860" y="1295400"/>
              <a:ext cx="394970" cy="553085"/>
            </a:xfrm>
            <a:prstGeom prst="rect">
              <a:avLst/>
            </a:prstGeom>
            <a:noFill/>
          </p:spPr>
          <p:txBody>
            <a:bodyPr wrap="none" rtlCol="0">
              <a:spAutoFit/>
            </a:bodyPr>
            <a:lstStyle/>
            <a:p>
              <a:r>
                <a:rPr lang="en-US" altLang="zh-CN" sz="3000" b="1">
                  <a:solidFill>
                    <a:schemeClr val="bg1"/>
                  </a:solidFill>
                  <a:latin typeface="微软雅黑" panose="020B0503020204020204" charset="-122"/>
                  <a:cs typeface="微软雅黑" panose="020B0503020204020204" charset="-122"/>
                </a:rPr>
                <a:t>1</a:t>
              </a:r>
              <a:endParaRPr lang="en-US" altLang="zh-CN" sz="3000" b="1">
                <a:solidFill>
                  <a:schemeClr val="bg1"/>
                </a:solidFill>
                <a:latin typeface="微软雅黑" panose="020B0503020204020204" charset="-122"/>
                <a:cs typeface="微软雅黑" panose="020B0503020204020204" charset="-122"/>
              </a:endParaRPr>
            </a:p>
          </p:txBody>
        </p:sp>
      </p:grpSp>
      <p:grpSp>
        <p:nvGrpSpPr>
          <p:cNvPr id="6" name="组合 5"/>
          <p:cNvGrpSpPr/>
          <p:nvPr>
            <p:custDataLst>
              <p:tags r:id="rId5"/>
            </p:custDataLst>
          </p:nvPr>
        </p:nvGrpSpPr>
        <p:grpSpPr>
          <a:xfrm>
            <a:off x="3814301" y="2961512"/>
            <a:ext cx="6216015" cy="702945"/>
            <a:chOff x="3836035" y="3839210"/>
            <a:chExt cx="6216015" cy="702945"/>
          </a:xfrm>
        </p:grpSpPr>
        <p:sp>
          <p:nvSpPr>
            <p:cNvPr id="10" name="对角圆角矩形 9"/>
            <p:cNvSpPr/>
            <p:nvPr>
              <p:custDataLst>
                <p:tags r:id="rId6"/>
              </p:custDataLst>
            </p:nvPr>
          </p:nvSpPr>
          <p:spPr>
            <a:xfrm>
              <a:off x="4109085" y="3989070"/>
              <a:ext cx="5942965" cy="553085"/>
            </a:xfrm>
            <a:prstGeom prst="round2DiagRect">
              <a:avLst>
                <a:gd name="adj1" fmla="val 45975"/>
                <a:gd name="adj2" fmla="val 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200" b="1" dirty="0">
                  <a:latin typeface="微软雅黑" panose="020B0503020204020204" charset="-122"/>
                  <a:ea typeface="微软雅黑" panose="020B0503020204020204" charset="-122"/>
                  <a:cs typeface="微软雅黑" panose="020B0503020204020204" charset="-122"/>
                  <a:sym typeface="+mn-ea"/>
                </a:rPr>
                <a:t>AI</a:t>
              </a:r>
              <a:r>
                <a:rPr lang="zh-CN" altLang="en-US" sz="2200" b="1" dirty="0">
                  <a:latin typeface="微软雅黑" panose="020B0503020204020204" charset="-122"/>
                  <a:ea typeface="微软雅黑" panose="020B0503020204020204" charset="-122"/>
                  <a:cs typeface="微软雅黑" panose="020B0503020204020204" charset="-122"/>
                  <a:sym typeface="+mn-ea"/>
                </a:rPr>
                <a:t>数智化</a:t>
              </a:r>
              <a:r>
                <a:rPr lang="zh-CN" altLang="en-US" sz="2200" b="1" dirty="0">
                  <a:latin typeface="微软雅黑" panose="020B0503020204020204" charset="-122"/>
                  <a:ea typeface="微软雅黑" panose="020B0503020204020204" charset="-122"/>
                  <a:cs typeface="微软雅黑" panose="020B0503020204020204" charset="-122"/>
                  <a:sym typeface="+mn-ea"/>
                </a:rPr>
                <a:t>产品</a:t>
              </a:r>
              <a:endParaRPr lang="zh-CN" altLang="en-US" sz="2200" b="1" dirty="0">
                <a:latin typeface="微软雅黑" panose="020B0503020204020204" charset="-122"/>
                <a:ea typeface="微软雅黑" panose="020B0503020204020204" charset="-122"/>
                <a:cs typeface="微软雅黑" panose="020B0503020204020204" charset="-122"/>
                <a:sym typeface="+mn-ea"/>
              </a:endParaRPr>
            </a:p>
          </p:txBody>
        </p:sp>
        <p:sp>
          <p:nvSpPr>
            <p:cNvPr id="11" name="圆角矩形 10"/>
            <p:cNvSpPr/>
            <p:nvPr>
              <p:custDataLst>
                <p:tags r:id="rId7"/>
              </p:custDataLst>
            </p:nvPr>
          </p:nvSpPr>
          <p:spPr>
            <a:xfrm rot="18900000">
              <a:off x="3836035" y="3839210"/>
              <a:ext cx="643255" cy="643255"/>
            </a:xfrm>
            <a:prstGeom prst="roundRect">
              <a:avLst>
                <a:gd name="adj" fmla="val 25022"/>
              </a:avLst>
            </a:prstGeom>
            <a:solidFill>
              <a:srgbClr val="BFBFBF"/>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12" name="文本框 11"/>
            <p:cNvSpPr txBox="1"/>
            <p:nvPr>
              <p:custDataLst>
                <p:tags r:id="rId8"/>
              </p:custDataLst>
            </p:nvPr>
          </p:nvSpPr>
          <p:spPr>
            <a:xfrm>
              <a:off x="3959860" y="3884295"/>
              <a:ext cx="394970" cy="553085"/>
            </a:xfrm>
            <a:prstGeom prst="rect">
              <a:avLst/>
            </a:prstGeom>
            <a:noFill/>
          </p:spPr>
          <p:txBody>
            <a:bodyPr wrap="none" rtlCol="0">
              <a:spAutoFit/>
            </a:bodyPr>
            <a:p>
              <a:r>
                <a:rPr lang="en-US" altLang="zh-CN" sz="3000" b="1">
                  <a:solidFill>
                    <a:schemeClr val="bg1"/>
                  </a:solidFill>
                  <a:latin typeface="微软雅黑" panose="020B0503020204020204" charset="-122"/>
                  <a:cs typeface="微软雅黑" panose="020B0503020204020204" charset="-122"/>
                </a:rPr>
                <a:t>2</a:t>
              </a:r>
              <a:endParaRPr lang="en-US" altLang="zh-CN" sz="3000" b="1">
                <a:solidFill>
                  <a:schemeClr val="bg1"/>
                </a:solidFill>
                <a:latin typeface="微软雅黑" panose="020B0503020204020204" charset="-122"/>
                <a:cs typeface="微软雅黑" panose="020B0503020204020204" charset="-122"/>
              </a:endParaRPr>
            </a:p>
          </p:txBody>
        </p:sp>
      </p:grpSp>
      <p:sp>
        <p:nvSpPr>
          <p:cNvPr id="8" name="对角圆角矩形 7"/>
          <p:cNvSpPr/>
          <p:nvPr/>
        </p:nvSpPr>
        <p:spPr>
          <a:xfrm>
            <a:off x="4235306" y="4051172"/>
            <a:ext cx="5942965" cy="431800"/>
          </a:xfrm>
          <a:prstGeom prst="round2DiagRect">
            <a:avLst>
              <a:gd name="adj1" fmla="val 45975"/>
              <a:gd name="adj2" fmla="val 0"/>
            </a:avLst>
          </a:prstGeom>
          <a:noFill/>
          <a:ln>
            <a:noFill/>
          </a:ln>
          <a:extLst>
            <a:ext uri="{909E8E84-426E-40DD-AFC4-6F175D3DCCD1}">
              <a14:hiddenFill xmlns:a14="http://schemas.microsoft.com/office/drawing/2010/main">
                <a:solidFill>
                  <a:schemeClr val="bg1">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indent="-342900" algn="ctr">
              <a:buFont typeface="Arial" panose="020B0604020202020204" pitchFamily="34" charset="0"/>
              <a:buChar char="•"/>
            </a:pPr>
            <a:r>
              <a:rPr lang="en-US" sz="2200" dirty="0">
                <a:solidFill>
                  <a:srgbClr val="BFBFBF"/>
                </a:solidFill>
                <a:latin typeface="微软雅黑" panose="020B0503020204020204" charset="-122"/>
                <a:ea typeface="微软雅黑" panose="020B0503020204020204" charset="-122"/>
                <a:cs typeface="微软雅黑" panose="020B0503020204020204" charset="-122"/>
              </a:rPr>
              <a:t>AI+</a:t>
            </a:r>
            <a:r>
              <a:rPr lang="zh-CN" altLang="en-US" sz="2200" dirty="0">
                <a:solidFill>
                  <a:srgbClr val="BFBFBF"/>
                </a:solidFill>
                <a:latin typeface="微软雅黑" panose="020B0503020204020204" charset="-122"/>
                <a:ea typeface="微软雅黑" panose="020B0503020204020204" charset="-122"/>
                <a:cs typeface="微软雅黑" panose="020B0503020204020204" charset="-122"/>
              </a:rPr>
              <a:t>平台</a:t>
            </a:r>
            <a:endParaRPr lang="zh-CN" altLang="en-US" sz="2200" dirty="0">
              <a:solidFill>
                <a:srgbClr val="BFBFBF"/>
              </a:solidFill>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custDataLst>
              <p:tags r:id="rId9"/>
            </p:custDataLst>
          </p:nvPr>
        </p:nvGrpSpPr>
        <p:grpSpPr>
          <a:xfrm>
            <a:off x="3814301" y="4333112"/>
            <a:ext cx="6216015" cy="702945"/>
            <a:chOff x="3836035" y="3839210"/>
            <a:chExt cx="6216015" cy="702945"/>
          </a:xfrm>
        </p:grpSpPr>
        <p:sp>
          <p:nvSpPr>
            <p:cNvPr id="9" name="对角圆角矩形 8"/>
            <p:cNvSpPr/>
            <p:nvPr>
              <p:custDataLst>
                <p:tags r:id="rId10"/>
              </p:custDataLst>
            </p:nvPr>
          </p:nvSpPr>
          <p:spPr>
            <a:xfrm>
              <a:off x="4109085" y="3989070"/>
              <a:ext cx="5942965" cy="553085"/>
            </a:xfrm>
            <a:prstGeom prst="round2DiagRect">
              <a:avLst>
                <a:gd name="adj1" fmla="val 45975"/>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200" b="1" dirty="0">
                  <a:latin typeface="微软雅黑" panose="020B0503020204020204" charset="-122"/>
                  <a:ea typeface="微软雅黑" panose="020B0503020204020204" charset="-122"/>
                  <a:cs typeface="微软雅黑" panose="020B0503020204020204" charset="-122"/>
                  <a:sym typeface="+mn-ea"/>
                </a:rPr>
                <a:t>产品共拓</a:t>
              </a:r>
              <a:endParaRPr lang="zh-CN" altLang="en-US" sz="2200" b="1" dirty="0">
                <a:latin typeface="微软雅黑" panose="020B0503020204020204" charset="-122"/>
                <a:ea typeface="微软雅黑" panose="020B0503020204020204" charset="-122"/>
                <a:cs typeface="微软雅黑" panose="020B0503020204020204" charset="-122"/>
                <a:sym typeface="+mn-ea"/>
              </a:endParaRPr>
            </a:p>
          </p:txBody>
        </p:sp>
        <p:sp>
          <p:nvSpPr>
            <p:cNvPr id="13" name="圆角矩形 12"/>
            <p:cNvSpPr/>
            <p:nvPr>
              <p:custDataLst>
                <p:tags r:id="rId11"/>
              </p:custDataLst>
            </p:nvPr>
          </p:nvSpPr>
          <p:spPr>
            <a:xfrm rot="18900000">
              <a:off x="3836035" y="3839210"/>
              <a:ext cx="643255" cy="643255"/>
            </a:xfrm>
            <a:prstGeom prst="roundRect">
              <a:avLst>
                <a:gd name="adj" fmla="val 25022"/>
              </a:avLst>
            </a:prstGeom>
            <a:solidFill>
              <a:srgbClr val="0070C0"/>
            </a:solidFill>
            <a:ln w="25400">
              <a:solidFill>
                <a:srgbClr val="F1FBFF"/>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14" name="文本框 13"/>
            <p:cNvSpPr txBox="1"/>
            <p:nvPr>
              <p:custDataLst>
                <p:tags r:id="rId12"/>
              </p:custDataLst>
            </p:nvPr>
          </p:nvSpPr>
          <p:spPr>
            <a:xfrm>
              <a:off x="3959860" y="3884295"/>
              <a:ext cx="417830" cy="553085"/>
            </a:xfrm>
            <a:prstGeom prst="rect">
              <a:avLst/>
            </a:prstGeom>
            <a:noFill/>
          </p:spPr>
          <p:txBody>
            <a:bodyPr wrap="none" rtlCol="0">
              <a:spAutoFit/>
            </a:bodyPr>
            <a:p>
              <a:r>
                <a:rPr lang="en-US" altLang="zh-CN" sz="3000" b="1">
                  <a:solidFill>
                    <a:schemeClr val="bg1"/>
                  </a:solidFill>
                  <a:latin typeface="微软雅黑" panose="020B0503020204020204" charset="-122"/>
                  <a:cs typeface="微软雅黑" panose="020B0503020204020204" charset="-122"/>
                </a:rPr>
                <a:t>3</a:t>
              </a:r>
              <a:endParaRPr lang="en-US" altLang="zh-CN" sz="3000" b="1">
                <a:solidFill>
                  <a:schemeClr val="bg1"/>
                </a:solidFill>
                <a:latin typeface="微软雅黑" panose="020B0503020204020204" charset="-122"/>
                <a:cs typeface="微软雅黑" panose="020B0503020204020204" charset="-122"/>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ym typeface="+mn-ea"/>
              </a:rPr>
              <a:t>高效链接供给需求两侧，实现能力产品共拓</a:t>
            </a:r>
            <a:endParaRPr kumimoji="1" lang="zh-CN" altLang="en-US" dirty="0">
              <a:sym typeface="+mn-ea"/>
            </a:endParaRPr>
          </a:p>
        </p:txBody>
      </p:sp>
      <p:grpSp>
        <p:nvGrpSpPr>
          <p:cNvPr id="6" name="组合 5"/>
          <p:cNvGrpSpPr/>
          <p:nvPr/>
        </p:nvGrpSpPr>
        <p:grpSpPr>
          <a:xfrm>
            <a:off x="0" y="707390"/>
            <a:ext cx="12192635" cy="935990"/>
            <a:chOff x="0" y="1114"/>
            <a:chExt cx="19201" cy="1474"/>
          </a:xfrm>
        </p:grpSpPr>
        <p:sp>
          <p:nvSpPr>
            <p:cNvPr id="7" name="文本框 6"/>
            <p:cNvSpPr txBox="1"/>
            <p:nvPr/>
          </p:nvSpPr>
          <p:spPr>
            <a:xfrm>
              <a:off x="1" y="1114"/>
              <a:ext cx="19200" cy="1474"/>
            </a:xfrm>
            <a:prstGeom prst="rect">
              <a:avLst/>
            </a:prstGeom>
            <a:solidFill>
              <a:srgbClr val="E8EAF1"/>
            </a:solidFill>
          </p:spPr>
          <p:txBody>
            <a:bodyPr wrap="square" lIns="359964" tIns="46795" rIns="359964" bIns="46795" rtlCol="0" anchor="ctr" anchorCtr="0">
              <a:noAutofit/>
            </a:bodyPr>
            <a:lstStyle>
              <a:defPPr>
                <a:defRPr lang="en-US"/>
              </a:defPPr>
              <a:lvl1pPr indent="457200">
                <a:lnSpc>
                  <a:spcPct val="120000"/>
                </a:lnSpc>
                <a:defRPr sz="1600" b="1">
                  <a:solidFill>
                    <a:srgbClr val="0070C0"/>
                  </a:solidFill>
                  <a:latin typeface="微软雅黑" panose="020B0503020204020204" charset="-122"/>
                  <a:ea typeface="微软雅黑" panose="020B0503020204020204" charset="-122"/>
                  <a:cs typeface="+mn-ea"/>
                </a:defRPr>
              </a:lvl1pPr>
            </a:lstStyle>
            <a:p>
              <a:pPr lvl="0" algn="just" defTabSz="457200">
                <a:spcBef>
                  <a:spcPts val="0"/>
                </a:spcBef>
                <a:spcAft>
                  <a:spcPts val="0"/>
                </a:spcAft>
                <a:buClrTx/>
                <a:buSzTx/>
                <a:buFontTx/>
                <a:defRPr/>
              </a:pPr>
              <a:endParaRPr lang="zh-CN" altLang="en-US" noProof="0" dirty="0">
                <a:ln>
                  <a:noFill/>
                </a:ln>
                <a:effectLst/>
                <a:uLnTx/>
                <a:uFillTx/>
                <a:sym typeface="+mn-lt"/>
              </a:endParaRPr>
            </a:p>
          </p:txBody>
        </p:sp>
        <p:sp>
          <p:nvSpPr>
            <p:cNvPr id="8" name="文本框 7"/>
            <p:cNvSpPr txBox="1"/>
            <p:nvPr/>
          </p:nvSpPr>
          <p:spPr>
            <a:xfrm>
              <a:off x="0" y="1274"/>
              <a:ext cx="19201" cy="1154"/>
            </a:xfrm>
            <a:prstGeom prst="rect">
              <a:avLst/>
            </a:prstGeom>
            <a:noFill/>
            <a:extLst>
              <a:ext uri="{909E8E84-426E-40DD-AFC4-6F175D3DCCD1}">
                <a14:hiddenFill xmlns:a14="http://schemas.microsoft.com/office/drawing/2010/main">
                  <a:solidFill>
                    <a:srgbClr val="BFE5FF">
                      <a:alpha val="36000"/>
                    </a:srgbClr>
                  </a:solidFill>
                </a14:hiddenFill>
              </a:ext>
            </a:extLst>
          </p:spPr>
          <p:txBody>
            <a:bodyPr wrap="square" lIns="180000" rIns="180000" rtlCol="0">
              <a:noAutofit/>
            </a:bodyPr>
            <a:lstStyle/>
            <a:p>
              <a:pPr marR="0" lvl="0" indent="360045" algn="l" defTabSz="457200" rtl="0" fontAlgn="auto">
                <a:lnSpc>
                  <a:spcPct val="140000"/>
                </a:lnSpc>
                <a:spcBef>
                  <a:spcPts val="0"/>
                </a:spcBef>
                <a:spcAft>
                  <a:spcPts val="0"/>
                </a:spcAft>
                <a:buClrTx/>
                <a:buSzTx/>
                <a:buFontTx/>
                <a:buNone/>
                <a:defRPr/>
              </a:pP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为做好中台能力产品的复用推广，通过高效链接供给侧（能力中台）与需求侧（省专单位），围绕本单位的内部业务需求、外部客户需求，通过能力中台汇聚输出各类优质能力产品，高效融合创新，实现对内注智赋能，对外规模增收。</a:t>
              </a: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p:txBody>
        </p:sp>
      </p:grpSp>
      <p:sp>
        <p:nvSpPr>
          <p:cNvPr id="13" name="手杖形箭头 12"/>
          <p:cNvSpPr/>
          <p:nvPr/>
        </p:nvSpPr>
        <p:spPr>
          <a:xfrm rot="16200000">
            <a:off x="3446080" y="831314"/>
            <a:ext cx="1678373" cy="8458216"/>
          </a:xfrm>
          <a:prstGeom prst="uturnArrow">
            <a:avLst>
              <a:gd name="adj1" fmla="val 18016"/>
              <a:gd name="adj2" fmla="val 17014"/>
              <a:gd name="adj3" fmla="val 23072"/>
              <a:gd name="adj4" fmla="val 44232"/>
              <a:gd name="adj5" fmla="val 70275"/>
            </a:avLst>
          </a:prstGeom>
          <a:gradFill flip="none" rotWithShape="1">
            <a:gsLst>
              <a:gs pos="0">
                <a:schemeClr val="accent1">
                  <a:alpha val="21795"/>
                </a:schemeClr>
              </a:gs>
              <a:gs pos="30000">
                <a:schemeClr val="bg2">
                  <a:alpha val="0"/>
                </a:schemeClr>
              </a:gs>
            </a:gsLst>
            <a:lin ang="10800000" scaled="1"/>
            <a:tileRect/>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00" b="1">
              <a:solidFill>
                <a:schemeClr val="tx1"/>
              </a:solidFill>
              <a:latin typeface="微软雅黑" panose="020B0503020204020204" charset="-122"/>
              <a:ea typeface="微软雅黑" panose="020B0503020204020204" charset="-122"/>
            </a:endParaRPr>
          </a:p>
        </p:txBody>
      </p:sp>
      <p:sp>
        <p:nvSpPr>
          <p:cNvPr id="14" name="矩形: 圆角 64"/>
          <p:cNvSpPr/>
          <p:nvPr/>
        </p:nvSpPr>
        <p:spPr bwMode="auto">
          <a:xfrm>
            <a:off x="10534858" y="4813586"/>
            <a:ext cx="1432517" cy="1724305"/>
          </a:xfrm>
          <a:prstGeom prst="rect">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a:solidFill>
                <a:schemeClr val="bg1"/>
              </a:solidFill>
              <a:latin typeface="微软雅黑" panose="020B0503020204020204" charset="-122"/>
              <a:ea typeface="微软雅黑" panose="020B0503020204020204" charset="-122"/>
              <a:sym typeface="+mn-ea"/>
            </a:endParaRPr>
          </a:p>
        </p:txBody>
      </p:sp>
      <p:sp>
        <p:nvSpPr>
          <p:cNvPr id="15" name="manager_115876"/>
          <p:cNvSpPr/>
          <p:nvPr>
            <p:custDataLst>
              <p:tags r:id="rId1"/>
            </p:custDataLst>
          </p:nvPr>
        </p:nvSpPr>
        <p:spPr>
          <a:xfrm>
            <a:off x="10939055" y="5532515"/>
            <a:ext cx="624123" cy="680597"/>
          </a:xfrm>
          <a:custGeom>
            <a:avLst/>
            <a:gdLst>
              <a:gd name="connsiteX0" fmla="*/ 491397 w 549704"/>
              <a:gd name="connsiteY0" fmla="*/ 436775 h 607568"/>
              <a:gd name="connsiteX1" fmla="*/ 477800 w 549704"/>
              <a:gd name="connsiteY1" fmla="*/ 442299 h 607568"/>
              <a:gd name="connsiteX2" fmla="*/ 416650 w 549704"/>
              <a:gd name="connsiteY2" fmla="*/ 503374 h 607568"/>
              <a:gd name="connsiteX3" fmla="*/ 392835 w 549704"/>
              <a:gd name="connsiteY3" fmla="*/ 479742 h 607568"/>
              <a:gd name="connsiteX4" fmla="*/ 365641 w 549704"/>
              <a:gd name="connsiteY4" fmla="*/ 479742 h 607568"/>
              <a:gd name="connsiteX5" fmla="*/ 365641 w 549704"/>
              <a:gd name="connsiteY5" fmla="*/ 506903 h 607568"/>
              <a:gd name="connsiteX6" fmla="*/ 402976 w 549704"/>
              <a:gd name="connsiteY6" fmla="*/ 544192 h 607568"/>
              <a:gd name="connsiteX7" fmla="*/ 416650 w 549704"/>
              <a:gd name="connsiteY7" fmla="*/ 549870 h 607568"/>
              <a:gd name="connsiteX8" fmla="*/ 430170 w 549704"/>
              <a:gd name="connsiteY8" fmla="*/ 544192 h 607568"/>
              <a:gd name="connsiteX9" fmla="*/ 504994 w 549704"/>
              <a:gd name="connsiteY9" fmla="*/ 469614 h 607568"/>
              <a:gd name="connsiteX10" fmla="*/ 504994 w 549704"/>
              <a:gd name="connsiteY10" fmla="*/ 442299 h 607568"/>
              <a:gd name="connsiteX11" fmla="*/ 491397 w 549704"/>
              <a:gd name="connsiteY11" fmla="*/ 436775 h 607568"/>
              <a:gd name="connsiteX12" fmla="*/ 435241 w 549704"/>
              <a:gd name="connsiteY12" fmla="*/ 379077 h 607568"/>
              <a:gd name="connsiteX13" fmla="*/ 549704 w 549704"/>
              <a:gd name="connsiteY13" fmla="*/ 493246 h 607568"/>
              <a:gd name="connsiteX14" fmla="*/ 435241 w 549704"/>
              <a:gd name="connsiteY14" fmla="*/ 607568 h 607568"/>
              <a:gd name="connsiteX15" fmla="*/ 320931 w 549704"/>
              <a:gd name="connsiteY15" fmla="*/ 493246 h 607568"/>
              <a:gd name="connsiteX16" fmla="*/ 435241 w 549704"/>
              <a:gd name="connsiteY16" fmla="*/ 379077 h 607568"/>
              <a:gd name="connsiteX17" fmla="*/ 117691 w 549704"/>
              <a:gd name="connsiteY17" fmla="*/ 241620 h 607568"/>
              <a:gd name="connsiteX18" fmla="*/ 126141 w 549704"/>
              <a:gd name="connsiteY18" fmla="*/ 247603 h 607568"/>
              <a:gd name="connsiteX19" fmla="*/ 186830 w 549704"/>
              <a:gd name="connsiteY19" fmla="*/ 413914 h 607568"/>
              <a:gd name="connsiteX20" fmla="*/ 207419 w 549704"/>
              <a:gd name="connsiteY20" fmla="*/ 413914 h 607568"/>
              <a:gd name="connsiteX21" fmla="*/ 268108 w 549704"/>
              <a:gd name="connsiteY21" fmla="*/ 247603 h 607568"/>
              <a:gd name="connsiteX22" fmla="*/ 279170 w 549704"/>
              <a:gd name="connsiteY22" fmla="*/ 242080 h 607568"/>
              <a:gd name="connsiteX23" fmla="*/ 332638 w 549704"/>
              <a:gd name="connsiteY23" fmla="*/ 250978 h 607568"/>
              <a:gd name="connsiteX24" fmla="*/ 332945 w 549704"/>
              <a:gd name="connsiteY24" fmla="*/ 250978 h 607568"/>
              <a:gd name="connsiteX25" fmla="*/ 394249 w 549704"/>
              <a:gd name="connsiteY25" fmla="*/ 335515 h 607568"/>
              <a:gd name="connsiteX26" fmla="*/ 394249 w 549704"/>
              <a:gd name="connsiteY26" fmla="*/ 353312 h 607568"/>
              <a:gd name="connsiteX27" fmla="*/ 289157 w 549704"/>
              <a:gd name="connsiteY27" fmla="*/ 493234 h 607568"/>
              <a:gd name="connsiteX28" fmla="*/ 290386 w 549704"/>
              <a:gd name="connsiteY28" fmla="*/ 511952 h 607568"/>
              <a:gd name="connsiteX29" fmla="*/ 37643 w 549704"/>
              <a:gd name="connsiteY29" fmla="*/ 511952 h 607568"/>
              <a:gd name="connsiteX30" fmla="*/ 0 w 549704"/>
              <a:gd name="connsiteY30" fmla="*/ 474363 h 607568"/>
              <a:gd name="connsiteX31" fmla="*/ 0 w 549704"/>
              <a:gd name="connsiteY31" fmla="*/ 335975 h 607568"/>
              <a:gd name="connsiteX32" fmla="*/ 61611 w 549704"/>
              <a:gd name="connsiteY32" fmla="*/ 250978 h 607568"/>
              <a:gd name="connsiteX33" fmla="*/ 117691 w 549704"/>
              <a:gd name="connsiteY33" fmla="*/ 241620 h 607568"/>
              <a:gd name="connsiteX34" fmla="*/ 184070 w 549704"/>
              <a:gd name="connsiteY34" fmla="*/ 228138 h 607568"/>
              <a:gd name="connsiteX35" fmla="*/ 210178 w 549704"/>
              <a:gd name="connsiteY35" fmla="*/ 228138 h 607568"/>
              <a:gd name="connsiteX36" fmla="*/ 219546 w 549704"/>
              <a:gd name="connsiteY36" fmla="*/ 231974 h 607568"/>
              <a:gd name="connsiteX37" fmla="*/ 221081 w 549704"/>
              <a:gd name="connsiteY37" fmla="*/ 246244 h 607568"/>
              <a:gd name="connsiteX38" fmla="*/ 207106 w 549704"/>
              <a:gd name="connsiteY38" fmla="*/ 267265 h 607568"/>
              <a:gd name="connsiteX39" fmla="*/ 213710 w 549704"/>
              <a:gd name="connsiteY39" fmla="*/ 322349 h 607568"/>
              <a:gd name="connsiteX40" fmla="*/ 200810 w 549704"/>
              <a:gd name="connsiteY40" fmla="*/ 356566 h 607568"/>
              <a:gd name="connsiteX41" fmla="*/ 193438 w 549704"/>
              <a:gd name="connsiteY41" fmla="*/ 356566 h 607568"/>
              <a:gd name="connsiteX42" fmla="*/ 180538 w 549704"/>
              <a:gd name="connsiteY42" fmla="*/ 322349 h 607568"/>
              <a:gd name="connsiteX43" fmla="*/ 187142 w 549704"/>
              <a:gd name="connsiteY43" fmla="*/ 267265 h 607568"/>
              <a:gd name="connsiteX44" fmla="*/ 173167 w 549704"/>
              <a:gd name="connsiteY44" fmla="*/ 246244 h 607568"/>
              <a:gd name="connsiteX45" fmla="*/ 174702 w 549704"/>
              <a:gd name="connsiteY45" fmla="*/ 231974 h 607568"/>
              <a:gd name="connsiteX46" fmla="*/ 184070 w 549704"/>
              <a:gd name="connsiteY46" fmla="*/ 228138 h 607568"/>
              <a:gd name="connsiteX47" fmla="*/ 197124 w 549704"/>
              <a:gd name="connsiteY47" fmla="*/ 0 h 607568"/>
              <a:gd name="connsiteX48" fmla="*/ 298209 w 549704"/>
              <a:gd name="connsiteY48" fmla="*/ 101015 h 607568"/>
              <a:gd name="connsiteX49" fmla="*/ 197124 w 549704"/>
              <a:gd name="connsiteY49" fmla="*/ 202030 h 607568"/>
              <a:gd name="connsiteX50" fmla="*/ 96039 w 549704"/>
              <a:gd name="connsiteY50" fmla="*/ 101015 h 607568"/>
              <a:gd name="connsiteX51" fmla="*/ 197124 w 549704"/>
              <a:gd name="connsiteY51"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9704" h="607568">
                <a:moveTo>
                  <a:pt x="491397" y="436775"/>
                </a:moveTo>
                <a:cubicBezTo>
                  <a:pt x="486481" y="436775"/>
                  <a:pt x="481564" y="438616"/>
                  <a:pt x="477800" y="442299"/>
                </a:cubicBezTo>
                <a:lnTo>
                  <a:pt x="416650" y="503374"/>
                </a:lnTo>
                <a:lnTo>
                  <a:pt x="392835" y="479742"/>
                </a:lnTo>
                <a:cubicBezTo>
                  <a:pt x="385307" y="472223"/>
                  <a:pt x="373169" y="472223"/>
                  <a:pt x="365641" y="479742"/>
                </a:cubicBezTo>
                <a:cubicBezTo>
                  <a:pt x="358112" y="487261"/>
                  <a:pt x="358112" y="499384"/>
                  <a:pt x="365641" y="506903"/>
                </a:cubicBezTo>
                <a:lnTo>
                  <a:pt x="402976" y="544192"/>
                </a:lnTo>
                <a:cubicBezTo>
                  <a:pt x="406817" y="548028"/>
                  <a:pt x="411733" y="549870"/>
                  <a:pt x="416650" y="549870"/>
                </a:cubicBezTo>
                <a:cubicBezTo>
                  <a:pt x="421567" y="549870"/>
                  <a:pt x="426483" y="548028"/>
                  <a:pt x="430170" y="544192"/>
                </a:cubicBezTo>
                <a:lnTo>
                  <a:pt x="504994" y="469614"/>
                </a:lnTo>
                <a:cubicBezTo>
                  <a:pt x="512523" y="462095"/>
                  <a:pt x="512523" y="449819"/>
                  <a:pt x="504994" y="442299"/>
                </a:cubicBezTo>
                <a:cubicBezTo>
                  <a:pt x="501230" y="438616"/>
                  <a:pt x="496314" y="436775"/>
                  <a:pt x="491397" y="436775"/>
                </a:cubicBezTo>
                <a:close/>
                <a:moveTo>
                  <a:pt x="435241" y="379077"/>
                </a:moveTo>
                <a:cubicBezTo>
                  <a:pt x="498388" y="379077"/>
                  <a:pt x="549704" y="430330"/>
                  <a:pt x="549704" y="493246"/>
                </a:cubicBezTo>
                <a:cubicBezTo>
                  <a:pt x="549704" y="556315"/>
                  <a:pt x="498388" y="607568"/>
                  <a:pt x="435241" y="607568"/>
                </a:cubicBezTo>
                <a:cubicBezTo>
                  <a:pt x="372247" y="607568"/>
                  <a:pt x="320931" y="556315"/>
                  <a:pt x="320931" y="493246"/>
                </a:cubicBezTo>
                <a:cubicBezTo>
                  <a:pt x="320931" y="430330"/>
                  <a:pt x="372247" y="379077"/>
                  <a:pt x="435241" y="379077"/>
                </a:cubicBezTo>
                <a:close/>
                <a:moveTo>
                  <a:pt x="117691" y="241620"/>
                </a:moveTo>
                <a:cubicBezTo>
                  <a:pt x="121378" y="241620"/>
                  <a:pt x="124758" y="243921"/>
                  <a:pt x="126141" y="247603"/>
                </a:cubicBezTo>
                <a:lnTo>
                  <a:pt x="186830" y="413914"/>
                </a:lnTo>
                <a:cubicBezTo>
                  <a:pt x="190364" y="423580"/>
                  <a:pt x="203885" y="423580"/>
                  <a:pt x="207419" y="413914"/>
                </a:cubicBezTo>
                <a:lnTo>
                  <a:pt x="268108" y="247603"/>
                </a:lnTo>
                <a:cubicBezTo>
                  <a:pt x="269798" y="243154"/>
                  <a:pt x="274714" y="240699"/>
                  <a:pt x="279170" y="242080"/>
                </a:cubicBezTo>
                <a:lnTo>
                  <a:pt x="332638" y="250978"/>
                </a:lnTo>
                <a:lnTo>
                  <a:pt x="332945" y="250978"/>
                </a:lnTo>
                <a:cubicBezTo>
                  <a:pt x="369512" y="262945"/>
                  <a:pt x="394249" y="297005"/>
                  <a:pt x="394249" y="335515"/>
                </a:cubicBezTo>
                <a:lnTo>
                  <a:pt x="394249" y="353312"/>
                </a:lnTo>
                <a:cubicBezTo>
                  <a:pt x="333560" y="371109"/>
                  <a:pt x="289157" y="427109"/>
                  <a:pt x="289157" y="493234"/>
                </a:cubicBezTo>
                <a:cubicBezTo>
                  <a:pt x="289157" y="499678"/>
                  <a:pt x="289618" y="505815"/>
                  <a:pt x="290386" y="511952"/>
                </a:cubicBezTo>
                <a:lnTo>
                  <a:pt x="37643" y="511952"/>
                </a:lnTo>
                <a:cubicBezTo>
                  <a:pt x="16901" y="511952"/>
                  <a:pt x="0" y="495075"/>
                  <a:pt x="0" y="474363"/>
                </a:cubicBezTo>
                <a:lnTo>
                  <a:pt x="0" y="335975"/>
                </a:lnTo>
                <a:cubicBezTo>
                  <a:pt x="0" y="297312"/>
                  <a:pt x="24583" y="263252"/>
                  <a:pt x="61611" y="250978"/>
                </a:cubicBezTo>
                <a:cubicBezTo>
                  <a:pt x="61611" y="250978"/>
                  <a:pt x="116769" y="241620"/>
                  <a:pt x="117691" y="241620"/>
                </a:cubicBezTo>
                <a:close/>
                <a:moveTo>
                  <a:pt x="184070" y="228138"/>
                </a:moveTo>
                <a:lnTo>
                  <a:pt x="210178" y="228138"/>
                </a:lnTo>
                <a:cubicBezTo>
                  <a:pt x="213710" y="228138"/>
                  <a:pt x="217088" y="229366"/>
                  <a:pt x="219546" y="231974"/>
                </a:cubicBezTo>
                <a:cubicBezTo>
                  <a:pt x="223231" y="235963"/>
                  <a:pt x="223692" y="241794"/>
                  <a:pt x="221081" y="246244"/>
                </a:cubicBezTo>
                <a:lnTo>
                  <a:pt x="207106" y="267265"/>
                </a:lnTo>
                <a:lnTo>
                  <a:pt x="213710" y="322349"/>
                </a:lnTo>
                <a:lnTo>
                  <a:pt x="200810" y="356566"/>
                </a:lnTo>
                <a:cubicBezTo>
                  <a:pt x="199581" y="360095"/>
                  <a:pt x="194667" y="360095"/>
                  <a:pt x="193438" y="356566"/>
                </a:cubicBezTo>
                <a:lnTo>
                  <a:pt x="180538" y="322349"/>
                </a:lnTo>
                <a:lnTo>
                  <a:pt x="187142" y="267265"/>
                </a:lnTo>
                <a:lnTo>
                  <a:pt x="173167" y="246244"/>
                </a:lnTo>
                <a:cubicBezTo>
                  <a:pt x="170556" y="241794"/>
                  <a:pt x="171017" y="235963"/>
                  <a:pt x="174702" y="231974"/>
                </a:cubicBezTo>
                <a:cubicBezTo>
                  <a:pt x="177160" y="229366"/>
                  <a:pt x="180538" y="228138"/>
                  <a:pt x="184070" y="228138"/>
                </a:cubicBezTo>
                <a:close/>
                <a:moveTo>
                  <a:pt x="197124" y="0"/>
                </a:moveTo>
                <a:cubicBezTo>
                  <a:pt x="252952" y="0"/>
                  <a:pt x="298209" y="45226"/>
                  <a:pt x="298209" y="101015"/>
                </a:cubicBezTo>
                <a:cubicBezTo>
                  <a:pt x="298209" y="156804"/>
                  <a:pt x="252952" y="202030"/>
                  <a:pt x="197124" y="202030"/>
                </a:cubicBezTo>
                <a:cubicBezTo>
                  <a:pt x="141296" y="202030"/>
                  <a:pt x="96039" y="156804"/>
                  <a:pt x="96039" y="101015"/>
                </a:cubicBezTo>
                <a:cubicBezTo>
                  <a:pt x="96039" y="45226"/>
                  <a:pt x="141296" y="0"/>
                  <a:pt x="197124" y="0"/>
                </a:cubicBezTo>
                <a:close/>
              </a:path>
            </a:pathLst>
          </a:custGeom>
          <a:solidFill>
            <a:srgbClr val="4472C3"/>
          </a:solidFill>
          <a:ln w="12700" cap="flat" cmpd="sng" algn="ctr">
            <a:noFill/>
            <a:prstDash val="solid"/>
            <a:miter lim="800000"/>
          </a:ln>
          <a:effectLst/>
        </p:spPr>
        <p:txBody>
          <a:bodyPr rtlCol="0" anchor="ctr"/>
          <a:lstStyle/>
          <a:p>
            <a:pPr algn="ctr"/>
            <a:endParaRPr lang="en-US" sz="1915">
              <a:solidFill>
                <a:sysClr val="window" lastClr="FFFFFF"/>
              </a:solidFill>
              <a:latin typeface="Arial" panose="020B0604020202020204" pitchFamily="34" charset="0"/>
            </a:endParaRPr>
          </a:p>
        </p:txBody>
      </p:sp>
      <p:sp>
        <p:nvSpPr>
          <p:cNvPr id="16" name="圆角矩形 20"/>
          <p:cNvSpPr/>
          <p:nvPr/>
        </p:nvSpPr>
        <p:spPr>
          <a:xfrm>
            <a:off x="10474775" y="4838986"/>
            <a:ext cx="1552682" cy="585475"/>
          </a:xfrm>
          <a:prstGeom prst="roundRect">
            <a:avLst>
              <a:gd name="adj" fmla="val 8977"/>
            </a:avLst>
          </a:prstGeom>
          <a:noFill/>
        </p:spPr>
        <p:txBody>
          <a:bodyPr wrap="square" rtlCol="0">
            <a:spAutoFit/>
          </a:bodyPr>
          <a:lstStyle/>
          <a:p>
            <a:pPr algn="ctr"/>
            <a:r>
              <a:rPr lang="zh-CN" altLang="en-US" sz="1600" b="1" dirty="0">
                <a:latin typeface="微软雅黑" panose="020B0503020204020204" charset="-122"/>
                <a:ea typeface="微软雅黑" panose="020B0503020204020204" charset="-122"/>
                <a:sym typeface="+mn-ea"/>
              </a:rPr>
              <a:t>客户</a:t>
            </a:r>
            <a:endParaRPr lang="zh-CN" altLang="en-US" sz="1600" b="1" dirty="0">
              <a:latin typeface="微软雅黑" panose="020B0503020204020204" charset="-122"/>
              <a:ea typeface="微软雅黑" panose="020B0503020204020204" charset="-122"/>
              <a:sym typeface="+mn-ea"/>
            </a:endParaRPr>
          </a:p>
          <a:p>
            <a:pPr algn="ctr"/>
            <a:r>
              <a:rPr lang="zh-CN" altLang="en-US" sz="1400" b="1" dirty="0">
                <a:latin typeface="微软雅黑" panose="020B0503020204020204" charset="-122"/>
                <a:ea typeface="微软雅黑" panose="020B0503020204020204" charset="-122"/>
                <a:sym typeface="+mn-ea"/>
              </a:rPr>
              <a:t>国央企</a:t>
            </a:r>
            <a:r>
              <a:rPr lang="en-US" altLang="zh-CN" sz="1400" b="1" dirty="0">
                <a:latin typeface="微软雅黑" panose="020B0503020204020204" charset="-122"/>
                <a:ea typeface="微软雅黑" panose="020B0503020204020204" charset="-122"/>
                <a:sym typeface="+mn-ea"/>
              </a:rPr>
              <a:t>/</a:t>
            </a:r>
            <a:r>
              <a:rPr lang="zh-CN" altLang="en-US" sz="1400" b="1" dirty="0">
                <a:latin typeface="微软雅黑" panose="020B0503020204020204" charset="-122"/>
                <a:ea typeface="微软雅黑" panose="020B0503020204020204" charset="-122"/>
                <a:sym typeface="+mn-ea"/>
              </a:rPr>
              <a:t>中小企</a:t>
            </a:r>
            <a:endParaRPr lang="zh-CN" altLang="en-US" sz="1400" b="1" dirty="0">
              <a:latin typeface="微软雅黑" panose="020B0503020204020204" charset="-122"/>
              <a:ea typeface="微软雅黑" panose="020B0503020204020204" charset="-122"/>
              <a:sym typeface="+mn-ea"/>
            </a:endParaRPr>
          </a:p>
        </p:txBody>
      </p:sp>
      <p:grpSp>
        <p:nvGrpSpPr>
          <p:cNvPr id="17" name="组合 16"/>
          <p:cNvGrpSpPr/>
          <p:nvPr/>
        </p:nvGrpSpPr>
        <p:grpSpPr>
          <a:xfrm>
            <a:off x="10019996" y="5105149"/>
            <a:ext cx="458721" cy="1442873"/>
            <a:chOff x="9747692" y="5191957"/>
            <a:chExt cx="458721" cy="1442873"/>
          </a:xfrm>
        </p:grpSpPr>
        <p:sp>
          <p:nvSpPr>
            <p:cNvPr id="18" name="等腰三角形 24"/>
            <p:cNvSpPr/>
            <p:nvPr>
              <p:custDataLst>
                <p:tags r:id="rId2"/>
              </p:custDataLst>
            </p:nvPr>
          </p:nvSpPr>
          <p:spPr>
            <a:xfrm rot="16200000" flipV="1">
              <a:off x="9315698" y="5744116"/>
              <a:ext cx="1442873" cy="338556"/>
            </a:xfrm>
            <a:custGeom>
              <a:avLst/>
              <a:gdLst>
                <a:gd name="connsiteX0" fmla="*/ 0 w 578876"/>
                <a:gd name="connsiteY0" fmla="*/ 4648025 h 4648025"/>
                <a:gd name="connsiteX1" fmla="*/ 289438 w 578876"/>
                <a:gd name="connsiteY1" fmla="*/ 0 h 4648025"/>
                <a:gd name="connsiteX2" fmla="*/ 578876 w 578876"/>
                <a:gd name="connsiteY2" fmla="*/ 4648025 h 4648025"/>
                <a:gd name="connsiteX3" fmla="*/ 0 w 578876"/>
                <a:gd name="connsiteY3" fmla="*/ 4648025 h 4648025"/>
                <a:gd name="connsiteX0-1" fmla="*/ 0 w 578876"/>
                <a:gd name="connsiteY0-2" fmla="*/ 4648025 h 4648025"/>
                <a:gd name="connsiteX1-3" fmla="*/ 289438 w 578876"/>
                <a:gd name="connsiteY1-4" fmla="*/ 0 h 4648025"/>
                <a:gd name="connsiteX2-5" fmla="*/ 578876 w 578876"/>
                <a:gd name="connsiteY2-6" fmla="*/ 4648025 h 4648025"/>
                <a:gd name="connsiteX3-7" fmla="*/ 0 w 578876"/>
                <a:gd name="connsiteY3-8" fmla="*/ 4648025 h 4648025"/>
                <a:gd name="connsiteX0-9" fmla="*/ 0 w 578876"/>
                <a:gd name="connsiteY0-10" fmla="*/ 4648025 h 4648025"/>
                <a:gd name="connsiteX1-11" fmla="*/ 289438 w 578876"/>
                <a:gd name="connsiteY1-12" fmla="*/ 0 h 4648025"/>
                <a:gd name="connsiteX2-13" fmla="*/ 578876 w 578876"/>
                <a:gd name="connsiteY2-14" fmla="*/ 4648025 h 4648025"/>
                <a:gd name="connsiteX3-15" fmla="*/ 0 w 578876"/>
                <a:gd name="connsiteY3-16" fmla="*/ 4648025 h 4648025"/>
                <a:gd name="connsiteX0-17" fmla="*/ 0 w 578876"/>
                <a:gd name="connsiteY0-18" fmla="*/ 4648025 h 4648025"/>
                <a:gd name="connsiteX1-19" fmla="*/ 289438 w 578876"/>
                <a:gd name="connsiteY1-20" fmla="*/ 0 h 4648025"/>
                <a:gd name="connsiteX2-21" fmla="*/ 578876 w 578876"/>
                <a:gd name="connsiteY2-22" fmla="*/ 4648025 h 4648025"/>
                <a:gd name="connsiteX3-23" fmla="*/ 0 w 578876"/>
                <a:gd name="connsiteY3-24" fmla="*/ 4648025 h 4648025"/>
                <a:gd name="connsiteX0-25" fmla="*/ 0 w 578876"/>
                <a:gd name="connsiteY0-26" fmla="*/ 4648025 h 4648025"/>
                <a:gd name="connsiteX1-27" fmla="*/ 289438 w 578876"/>
                <a:gd name="connsiteY1-28" fmla="*/ 0 h 4648025"/>
                <a:gd name="connsiteX2-29" fmla="*/ 578876 w 578876"/>
                <a:gd name="connsiteY2-30" fmla="*/ 4648025 h 4648025"/>
                <a:gd name="connsiteX3-31" fmla="*/ 0 w 578876"/>
                <a:gd name="connsiteY3-32" fmla="*/ 4648025 h 4648025"/>
                <a:gd name="connsiteX0-33" fmla="*/ 0 w 578876"/>
                <a:gd name="connsiteY0-34" fmla="*/ 4648025 h 4648025"/>
                <a:gd name="connsiteX1-35" fmla="*/ 289438 w 578876"/>
                <a:gd name="connsiteY1-36" fmla="*/ 0 h 4648025"/>
                <a:gd name="connsiteX2-37" fmla="*/ 578876 w 578876"/>
                <a:gd name="connsiteY2-38" fmla="*/ 4648025 h 4648025"/>
                <a:gd name="connsiteX3-39" fmla="*/ 0 w 578876"/>
                <a:gd name="connsiteY3-40" fmla="*/ 4648025 h 4648025"/>
                <a:gd name="connsiteX0-41" fmla="*/ 0 w 578876"/>
                <a:gd name="connsiteY0-42" fmla="*/ 4648025 h 4648025"/>
                <a:gd name="connsiteX1-43" fmla="*/ 289438 w 578876"/>
                <a:gd name="connsiteY1-44" fmla="*/ 0 h 4648025"/>
                <a:gd name="connsiteX2-45" fmla="*/ 578876 w 578876"/>
                <a:gd name="connsiteY2-46" fmla="*/ 4648025 h 4648025"/>
                <a:gd name="connsiteX3-47" fmla="*/ 0 w 578876"/>
                <a:gd name="connsiteY3-48" fmla="*/ 4648025 h 4648025"/>
                <a:gd name="connsiteX0-49" fmla="*/ 0 w 578876"/>
                <a:gd name="connsiteY0-50" fmla="*/ 4648025 h 4648025"/>
                <a:gd name="connsiteX1-51" fmla="*/ 289438 w 578876"/>
                <a:gd name="connsiteY1-52" fmla="*/ 0 h 4648025"/>
                <a:gd name="connsiteX2-53" fmla="*/ 578876 w 578876"/>
                <a:gd name="connsiteY2-54" fmla="*/ 4648025 h 4648025"/>
                <a:gd name="connsiteX3-55" fmla="*/ 0 w 578876"/>
                <a:gd name="connsiteY3-56" fmla="*/ 4648025 h 4648025"/>
                <a:gd name="connsiteX0-57" fmla="*/ 0 w 578876"/>
                <a:gd name="connsiteY0-58" fmla="*/ 4648025 h 4648025"/>
                <a:gd name="connsiteX1-59" fmla="*/ 289438 w 578876"/>
                <a:gd name="connsiteY1-60" fmla="*/ 0 h 4648025"/>
                <a:gd name="connsiteX2-61" fmla="*/ 578876 w 578876"/>
                <a:gd name="connsiteY2-62" fmla="*/ 4648025 h 4648025"/>
                <a:gd name="connsiteX3-63" fmla="*/ 0 w 578876"/>
                <a:gd name="connsiteY3-64" fmla="*/ 4648025 h 4648025"/>
                <a:gd name="connsiteX0-65" fmla="*/ 0 w 578876"/>
                <a:gd name="connsiteY0-66" fmla="*/ 4648025 h 4648025"/>
                <a:gd name="connsiteX1-67" fmla="*/ 289438 w 578876"/>
                <a:gd name="connsiteY1-68" fmla="*/ 0 h 4648025"/>
                <a:gd name="connsiteX2-69" fmla="*/ 578876 w 578876"/>
                <a:gd name="connsiteY2-70" fmla="*/ 4648025 h 4648025"/>
                <a:gd name="connsiteX3-71" fmla="*/ 0 w 578876"/>
                <a:gd name="connsiteY3-72" fmla="*/ 4648025 h 4648025"/>
                <a:gd name="connsiteX0-73" fmla="*/ 0 w 578876"/>
                <a:gd name="connsiteY0-74" fmla="*/ 4648025 h 4648025"/>
                <a:gd name="connsiteX1-75" fmla="*/ 289438 w 578876"/>
                <a:gd name="connsiteY1-76" fmla="*/ 0 h 4648025"/>
                <a:gd name="connsiteX2-77" fmla="*/ 578876 w 578876"/>
                <a:gd name="connsiteY2-78" fmla="*/ 4648025 h 4648025"/>
                <a:gd name="connsiteX3-79" fmla="*/ 0 w 578876"/>
                <a:gd name="connsiteY3-80" fmla="*/ 4648025 h 4648025"/>
                <a:gd name="connsiteX0-81" fmla="*/ 0 w 578876"/>
                <a:gd name="connsiteY0-82" fmla="*/ 4648025 h 4648025"/>
                <a:gd name="connsiteX1-83" fmla="*/ 289438 w 578876"/>
                <a:gd name="connsiteY1-84" fmla="*/ 0 h 4648025"/>
                <a:gd name="connsiteX2-85" fmla="*/ 578876 w 578876"/>
                <a:gd name="connsiteY2-86" fmla="*/ 4648025 h 4648025"/>
                <a:gd name="connsiteX3-87" fmla="*/ 0 w 578876"/>
                <a:gd name="connsiteY3-88" fmla="*/ 4648025 h 4648025"/>
                <a:gd name="connsiteX0-89" fmla="*/ 0 w 578876"/>
                <a:gd name="connsiteY0-90" fmla="*/ 4648025 h 4648025"/>
                <a:gd name="connsiteX1-91" fmla="*/ 289438 w 578876"/>
                <a:gd name="connsiteY1-92" fmla="*/ 0 h 4648025"/>
                <a:gd name="connsiteX2-93" fmla="*/ 578876 w 578876"/>
                <a:gd name="connsiteY2-94" fmla="*/ 4648025 h 4648025"/>
                <a:gd name="connsiteX3-95" fmla="*/ 0 w 578876"/>
                <a:gd name="connsiteY3-96" fmla="*/ 4648025 h 4648025"/>
                <a:gd name="connsiteX0-97" fmla="*/ 0 w 578876"/>
                <a:gd name="connsiteY0-98" fmla="*/ 4648025 h 4648025"/>
                <a:gd name="connsiteX1-99" fmla="*/ 289438 w 578876"/>
                <a:gd name="connsiteY1-100" fmla="*/ 0 h 4648025"/>
                <a:gd name="connsiteX2-101" fmla="*/ 578876 w 578876"/>
                <a:gd name="connsiteY2-102" fmla="*/ 4648025 h 4648025"/>
                <a:gd name="connsiteX3-103" fmla="*/ 0 w 578876"/>
                <a:gd name="connsiteY3-104" fmla="*/ 4648025 h 4648025"/>
                <a:gd name="connsiteX0-105" fmla="*/ 0 w 578876"/>
                <a:gd name="connsiteY0-106" fmla="*/ 4648025 h 4648025"/>
                <a:gd name="connsiteX1-107" fmla="*/ 289438 w 578876"/>
                <a:gd name="connsiteY1-108" fmla="*/ 0 h 4648025"/>
                <a:gd name="connsiteX2-109" fmla="*/ 578876 w 578876"/>
                <a:gd name="connsiteY2-110" fmla="*/ 4648025 h 4648025"/>
                <a:gd name="connsiteX3-111" fmla="*/ 0 w 578876"/>
                <a:gd name="connsiteY3-112" fmla="*/ 4648025 h 4648025"/>
              </a:gdLst>
              <a:ahLst/>
              <a:cxnLst>
                <a:cxn ang="0">
                  <a:pos x="connsiteX0-1" y="connsiteY0-2"/>
                </a:cxn>
                <a:cxn ang="0">
                  <a:pos x="connsiteX1-3" y="connsiteY1-4"/>
                </a:cxn>
                <a:cxn ang="0">
                  <a:pos x="connsiteX2-5" y="connsiteY2-6"/>
                </a:cxn>
                <a:cxn ang="0">
                  <a:pos x="connsiteX3-7" y="connsiteY3-8"/>
                </a:cxn>
              </a:cxnLst>
              <a:rect l="l" t="t" r="r" b="b"/>
              <a:pathLst>
                <a:path w="578876" h="4648025">
                  <a:moveTo>
                    <a:pt x="0" y="4648025"/>
                  </a:moveTo>
                  <a:cubicBezTo>
                    <a:pt x="162866" y="3047883"/>
                    <a:pt x="238853" y="1866842"/>
                    <a:pt x="289438" y="0"/>
                  </a:cubicBezTo>
                  <a:cubicBezTo>
                    <a:pt x="343197" y="1879542"/>
                    <a:pt x="403887" y="3035183"/>
                    <a:pt x="578876" y="4648025"/>
                  </a:cubicBezTo>
                  <a:lnTo>
                    <a:pt x="0" y="4648025"/>
                  </a:lnTo>
                  <a:close/>
                </a:path>
              </a:pathLst>
            </a:custGeom>
            <a:gradFill flip="none" rotWithShape="1">
              <a:gsLst>
                <a:gs pos="8000">
                  <a:srgbClr val="4472C4">
                    <a:alpha val="0"/>
                  </a:srgbClr>
                </a:gs>
                <a:gs pos="80000">
                  <a:srgbClr val="4472C4">
                    <a:alpha val="48000"/>
                  </a:srgbClr>
                </a:gs>
              </a:gsLst>
              <a:lin ang="16200000" scaled="1"/>
            </a:gradFill>
            <a:ln w="25400" cap="flat" cmpd="sng" algn="ctr">
              <a:noFill/>
              <a:prstDash val="solid"/>
            </a:ln>
            <a:effectLst/>
          </p:spPr>
          <p:txBody>
            <a:bodyPr anchor="ctr">
              <a:noAutofit/>
            </a:bodyPr>
            <a:lstStyle/>
            <a:p>
              <a:pPr lvl="0" algn="ctr" defTabSz="910590" fontAlgn="base">
                <a:buClrTx/>
                <a:buSzTx/>
                <a:buFontTx/>
                <a:defRPr/>
              </a:pPr>
              <a:endParaRPr lang="zh-CN" altLang="en-US" sz="1690" kern="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20" name="等腰三角形 24"/>
            <p:cNvSpPr/>
            <p:nvPr>
              <p:custDataLst>
                <p:tags r:id="rId3"/>
              </p:custDataLst>
            </p:nvPr>
          </p:nvSpPr>
          <p:spPr>
            <a:xfrm rot="16200000" flipV="1">
              <a:off x="9195533" y="5744116"/>
              <a:ext cx="1442873" cy="338556"/>
            </a:xfrm>
            <a:custGeom>
              <a:avLst/>
              <a:gdLst>
                <a:gd name="connsiteX0" fmla="*/ 0 w 578876"/>
                <a:gd name="connsiteY0" fmla="*/ 4648025 h 4648025"/>
                <a:gd name="connsiteX1" fmla="*/ 289438 w 578876"/>
                <a:gd name="connsiteY1" fmla="*/ 0 h 4648025"/>
                <a:gd name="connsiteX2" fmla="*/ 578876 w 578876"/>
                <a:gd name="connsiteY2" fmla="*/ 4648025 h 4648025"/>
                <a:gd name="connsiteX3" fmla="*/ 0 w 578876"/>
                <a:gd name="connsiteY3" fmla="*/ 4648025 h 4648025"/>
                <a:gd name="connsiteX0-1" fmla="*/ 0 w 578876"/>
                <a:gd name="connsiteY0-2" fmla="*/ 4648025 h 4648025"/>
                <a:gd name="connsiteX1-3" fmla="*/ 289438 w 578876"/>
                <a:gd name="connsiteY1-4" fmla="*/ 0 h 4648025"/>
                <a:gd name="connsiteX2-5" fmla="*/ 578876 w 578876"/>
                <a:gd name="connsiteY2-6" fmla="*/ 4648025 h 4648025"/>
                <a:gd name="connsiteX3-7" fmla="*/ 0 w 578876"/>
                <a:gd name="connsiteY3-8" fmla="*/ 4648025 h 4648025"/>
                <a:gd name="connsiteX0-9" fmla="*/ 0 w 578876"/>
                <a:gd name="connsiteY0-10" fmla="*/ 4648025 h 4648025"/>
                <a:gd name="connsiteX1-11" fmla="*/ 289438 w 578876"/>
                <a:gd name="connsiteY1-12" fmla="*/ 0 h 4648025"/>
                <a:gd name="connsiteX2-13" fmla="*/ 578876 w 578876"/>
                <a:gd name="connsiteY2-14" fmla="*/ 4648025 h 4648025"/>
                <a:gd name="connsiteX3-15" fmla="*/ 0 w 578876"/>
                <a:gd name="connsiteY3-16" fmla="*/ 4648025 h 4648025"/>
                <a:gd name="connsiteX0-17" fmla="*/ 0 w 578876"/>
                <a:gd name="connsiteY0-18" fmla="*/ 4648025 h 4648025"/>
                <a:gd name="connsiteX1-19" fmla="*/ 289438 w 578876"/>
                <a:gd name="connsiteY1-20" fmla="*/ 0 h 4648025"/>
                <a:gd name="connsiteX2-21" fmla="*/ 578876 w 578876"/>
                <a:gd name="connsiteY2-22" fmla="*/ 4648025 h 4648025"/>
                <a:gd name="connsiteX3-23" fmla="*/ 0 w 578876"/>
                <a:gd name="connsiteY3-24" fmla="*/ 4648025 h 4648025"/>
                <a:gd name="connsiteX0-25" fmla="*/ 0 w 578876"/>
                <a:gd name="connsiteY0-26" fmla="*/ 4648025 h 4648025"/>
                <a:gd name="connsiteX1-27" fmla="*/ 289438 w 578876"/>
                <a:gd name="connsiteY1-28" fmla="*/ 0 h 4648025"/>
                <a:gd name="connsiteX2-29" fmla="*/ 578876 w 578876"/>
                <a:gd name="connsiteY2-30" fmla="*/ 4648025 h 4648025"/>
                <a:gd name="connsiteX3-31" fmla="*/ 0 w 578876"/>
                <a:gd name="connsiteY3-32" fmla="*/ 4648025 h 4648025"/>
                <a:gd name="connsiteX0-33" fmla="*/ 0 w 578876"/>
                <a:gd name="connsiteY0-34" fmla="*/ 4648025 h 4648025"/>
                <a:gd name="connsiteX1-35" fmla="*/ 289438 w 578876"/>
                <a:gd name="connsiteY1-36" fmla="*/ 0 h 4648025"/>
                <a:gd name="connsiteX2-37" fmla="*/ 578876 w 578876"/>
                <a:gd name="connsiteY2-38" fmla="*/ 4648025 h 4648025"/>
                <a:gd name="connsiteX3-39" fmla="*/ 0 w 578876"/>
                <a:gd name="connsiteY3-40" fmla="*/ 4648025 h 4648025"/>
                <a:gd name="connsiteX0-41" fmla="*/ 0 w 578876"/>
                <a:gd name="connsiteY0-42" fmla="*/ 4648025 h 4648025"/>
                <a:gd name="connsiteX1-43" fmla="*/ 289438 w 578876"/>
                <a:gd name="connsiteY1-44" fmla="*/ 0 h 4648025"/>
                <a:gd name="connsiteX2-45" fmla="*/ 578876 w 578876"/>
                <a:gd name="connsiteY2-46" fmla="*/ 4648025 h 4648025"/>
                <a:gd name="connsiteX3-47" fmla="*/ 0 w 578876"/>
                <a:gd name="connsiteY3-48" fmla="*/ 4648025 h 4648025"/>
                <a:gd name="connsiteX0-49" fmla="*/ 0 w 578876"/>
                <a:gd name="connsiteY0-50" fmla="*/ 4648025 h 4648025"/>
                <a:gd name="connsiteX1-51" fmla="*/ 289438 w 578876"/>
                <a:gd name="connsiteY1-52" fmla="*/ 0 h 4648025"/>
                <a:gd name="connsiteX2-53" fmla="*/ 578876 w 578876"/>
                <a:gd name="connsiteY2-54" fmla="*/ 4648025 h 4648025"/>
                <a:gd name="connsiteX3-55" fmla="*/ 0 w 578876"/>
                <a:gd name="connsiteY3-56" fmla="*/ 4648025 h 4648025"/>
                <a:gd name="connsiteX0-57" fmla="*/ 0 w 578876"/>
                <a:gd name="connsiteY0-58" fmla="*/ 4648025 h 4648025"/>
                <a:gd name="connsiteX1-59" fmla="*/ 289438 w 578876"/>
                <a:gd name="connsiteY1-60" fmla="*/ 0 h 4648025"/>
                <a:gd name="connsiteX2-61" fmla="*/ 578876 w 578876"/>
                <a:gd name="connsiteY2-62" fmla="*/ 4648025 h 4648025"/>
                <a:gd name="connsiteX3-63" fmla="*/ 0 w 578876"/>
                <a:gd name="connsiteY3-64" fmla="*/ 4648025 h 4648025"/>
                <a:gd name="connsiteX0-65" fmla="*/ 0 w 578876"/>
                <a:gd name="connsiteY0-66" fmla="*/ 4648025 h 4648025"/>
                <a:gd name="connsiteX1-67" fmla="*/ 289438 w 578876"/>
                <a:gd name="connsiteY1-68" fmla="*/ 0 h 4648025"/>
                <a:gd name="connsiteX2-69" fmla="*/ 578876 w 578876"/>
                <a:gd name="connsiteY2-70" fmla="*/ 4648025 h 4648025"/>
                <a:gd name="connsiteX3-71" fmla="*/ 0 w 578876"/>
                <a:gd name="connsiteY3-72" fmla="*/ 4648025 h 4648025"/>
                <a:gd name="connsiteX0-73" fmla="*/ 0 w 578876"/>
                <a:gd name="connsiteY0-74" fmla="*/ 4648025 h 4648025"/>
                <a:gd name="connsiteX1-75" fmla="*/ 289438 w 578876"/>
                <a:gd name="connsiteY1-76" fmla="*/ 0 h 4648025"/>
                <a:gd name="connsiteX2-77" fmla="*/ 578876 w 578876"/>
                <a:gd name="connsiteY2-78" fmla="*/ 4648025 h 4648025"/>
                <a:gd name="connsiteX3-79" fmla="*/ 0 w 578876"/>
                <a:gd name="connsiteY3-80" fmla="*/ 4648025 h 4648025"/>
                <a:gd name="connsiteX0-81" fmla="*/ 0 w 578876"/>
                <a:gd name="connsiteY0-82" fmla="*/ 4648025 h 4648025"/>
                <a:gd name="connsiteX1-83" fmla="*/ 289438 w 578876"/>
                <a:gd name="connsiteY1-84" fmla="*/ 0 h 4648025"/>
                <a:gd name="connsiteX2-85" fmla="*/ 578876 w 578876"/>
                <a:gd name="connsiteY2-86" fmla="*/ 4648025 h 4648025"/>
                <a:gd name="connsiteX3-87" fmla="*/ 0 w 578876"/>
                <a:gd name="connsiteY3-88" fmla="*/ 4648025 h 4648025"/>
                <a:gd name="connsiteX0-89" fmla="*/ 0 w 578876"/>
                <a:gd name="connsiteY0-90" fmla="*/ 4648025 h 4648025"/>
                <a:gd name="connsiteX1-91" fmla="*/ 289438 w 578876"/>
                <a:gd name="connsiteY1-92" fmla="*/ 0 h 4648025"/>
                <a:gd name="connsiteX2-93" fmla="*/ 578876 w 578876"/>
                <a:gd name="connsiteY2-94" fmla="*/ 4648025 h 4648025"/>
                <a:gd name="connsiteX3-95" fmla="*/ 0 w 578876"/>
                <a:gd name="connsiteY3-96" fmla="*/ 4648025 h 4648025"/>
                <a:gd name="connsiteX0-97" fmla="*/ 0 w 578876"/>
                <a:gd name="connsiteY0-98" fmla="*/ 4648025 h 4648025"/>
                <a:gd name="connsiteX1-99" fmla="*/ 289438 w 578876"/>
                <a:gd name="connsiteY1-100" fmla="*/ 0 h 4648025"/>
                <a:gd name="connsiteX2-101" fmla="*/ 578876 w 578876"/>
                <a:gd name="connsiteY2-102" fmla="*/ 4648025 h 4648025"/>
                <a:gd name="connsiteX3-103" fmla="*/ 0 w 578876"/>
                <a:gd name="connsiteY3-104" fmla="*/ 4648025 h 4648025"/>
                <a:gd name="connsiteX0-105" fmla="*/ 0 w 578876"/>
                <a:gd name="connsiteY0-106" fmla="*/ 4648025 h 4648025"/>
                <a:gd name="connsiteX1-107" fmla="*/ 289438 w 578876"/>
                <a:gd name="connsiteY1-108" fmla="*/ 0 h 4648025"/>
                <a:gd name="connsiteX2-109" fmla="*/ 578876 w 578876"/>
                <a:gd name="connsiteY2-110" fmla="*/ 4648025 h 4648025"/>
                <a:gd name="connsiteX3-111" fmla="*/ 0 w 578876"/>
                <a:gd name="connsiteY3-112" fmla="*/ 4648025 h 4648025"/>
              </a:gdLst>
              <a:ahLst/>
              <a:cxnLst>
                <a:cxn ang="0">
                  <a:pos x="connsiteX0-1" y="connsiteY0-2"/>
                </a:cxn>
                <a:cxn ang="0">
                  <a:pos x="connsiteX1-3" y="connsiteY1-4"/>
                </a:cxn>
                <a:cxn ang="0">
                  <a:pos x="connsiteX2-5" y="connsiteY2-6"/>
                </a:cxn>
                <a:cxn ang="0">
                  <a:pos x="connsiteX3-7" y="connsiteY3-8"/>
                </a:cxn>
              </a:cxnLst>
              <a:rect l="l" t="t" r="r" b="b"/>
              <a:pathLst>
                <a:path w="578876" h="4648025">
                  <a:moveTo>
                    <a:pt x="0" y="4648025"/>
                  </a:moveTo>
                  <a:cubicBezTo>
                    <a:pt x="162866" y="3047883"/>
                    <a:pt x="238853" y="1866842"/>
                    <a:pt x="289438" y="0"/>
                  </a:cubicBezTo>
                  <a:cubicBezTo>
                    <a:pt x="343197" y="1879542"/>
                    <a:pt x="403887" y="3035183"/>
                    <a:pt x="578876" y="4648025"/>
                  </a:cubicBezTo>
                  <a:lnTo>
                    <a:pt x="0" y="4648025"/>
                  </a:lnTo>
                  <a:close/>
                </a:path>
              </a:pathLst>
            </a:custGeom>
            <a:gradFill flip="none" rotWithShape="1">
              <a:gsLst>
                <a:gs pos="8000">
                  <a:srgbClr val="4472C4">
                    <a:alpha val="0"/>
                  </a:srgbClr>
                </a:gs>
                <a:gs pos="80000">
                  <a:srgbClr val="4472C4">
                    <a:alpha val="48000"/>
                  </a:srgbClr>
                </a:gs>
              </a:gsLst>
              <a:lin ang="16200000" scaled="1"/>
            </a:gradFill>
            <a:ln w="25400" cap="flat" cmpd="sng" algn="ctr">
              <a:noFill/>
              <a:prstDash val="solid"/>
            </a:ln>
            <a:effectLst/>
          </p:spPr>
          <p:txBody>
            <a:bodyPr anchor="ctr">
              <a:noAutofit/>
            </a:bodyPr>
            <a:lstStyle/>
            <a:p>
              <a:pPr lvl="0" algn="ctr" defTabSz="910590" fontAlgn="base">
                <a:buClrTx/>
                <a:buSzTx/>
                <a:buFontTx/>
                <a:defRPr/>
              </a:pPr>
              <a:endParaRPr lang="zh-CN" altLang="en-US" sz="1690" kern="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grpSp>
      <p:sp>
        <p:nvSpPr>
          <p:cNvPr id="22" name="文本框 21"/>
          <p:cNvSpPr txBox="1"/>
          <p:nvPr>
            <p:custDataLst>
              <p:tags r:id="rId4"/>
            </p:custDataLst>
          </p:nvPr>
        </p:nvSpPr>
        <p:spPr>
          <a:xfrm>
            <a:off x="2470198" y="4370870"/>
            <a:ext cx="2275789" cy="421229"/>
          </a:xfrm>
          <a:prstGeom prst="rect">
            <a:avLst/>
          </a:prstGeom>
          <a:noFill/>
          <a:ln>
            <a:noFill/>
          </a:ln>
        </p:spPr>
        <p:txBody>
          <a:bodyPr anchor="ctr"/>
          <a:lstStyle>
            <a:defPPr>
              <a:defRPr lang="zh-CN"/>
            </a:defPPr>
            <a:lvl1pPr algn="ctr">
              <a:defRPr sz="1400" b="1">
                <a:solidFill>
                  <a:srgbClr val="0162C6"/>
                </a:solidFill>
                <a:latin typeface="微软雅黑" panose="020B0503020204020204" charset="-122"/>
                <a:ea typeface="微软雅黑" panose="020B0503020204020204" charset="-122"/>
              </a:defRPr>
            </a:lvl1pPr>
          </a:lstStyle>
          <a:p>
            <a:r>
              <a:rPr lang="zh-CN" altLang="en-US" sz="1200" dirty="0">
                <a:sym typeface="+mn-ea"/>
              </a:rPr>
              <a:t>中台管理处</a:t>
            </a:r>
            <a:endParaRPr lang="zh-CN" altLang="en-US" sz="1200" dirty="0">
              <a:sym typeface="+mn-ea"/>
            </a:endParaRPr>
          </a:p>
          <a:p>
            <a:r>
              <a:rPr lang="zh-CN" altLang="en-US" sz="1200" dirty="0">
                <a:sym typeface="+mn-ea"/>
              </a:rPr>
              <a:t>（中台运营支撑中心）</a:t>
            </a:r>
            <a:endParaRPr lang="zh-CN" altLang="en-US" sz="1200" dirty="0"/>
          </a:p>
        </p:txBody>
      </p:sp>
      <p:sp>
        <p:nvSpPr>
          <p:cNvPr id="23" name="矩形: 圆角 64"/>
          <p:cNvSpPr/>
          <p:nvPr/>
        </p:nvSpPr>
        <p:spPr bwMode="auto">
          <a:xfrm>
            <a:off x="2470197" y="4796563"/>
            <a:ext cx="2613601" cy="1629852"/>
          </a:xfrm>
          <a:prstGeom prst="rect">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a:solidFill>
                <a:schemeClr val="bg1"/>
              </a:solidFill>
              <a:latin typeface="微软雅黑" panose="020B0503020204020204" charset="-122"/>
              <a:ea typeface="微软雅黑" panose="020B0503020204020204" charset="-122"/>
              <a:sym typeface="+mn-ea"/>
            </a:endParaRPr>
          </a:p>
        </p:txBody>
      </p:sp>
      <p:sp>
        <p:nvSpPr>
          <p:cNvPr id="25" name="文本框 24"/>
          <p:cNvSpPr txBox="1"/>
          <p:nvPr/>
        </p:nvSpPr>
        <p:spPr>
          <a:xfrm>
            <a:off x="2511966" y="4885048"/>
            <a:ext cx="2664335" cy="1219835"/>
          </a:xfrm>
          <a:prstGeom prst="rect">
            <a:avLst/>
          </a:prstGeom>
          <a:noFill/>
        </p:spPr>
        <p:txBody>
          <a:bodyPr wrap="square">
            <a:noAutofit/>
          </a:bodyPr>
          <a:lstStyle/>
          <a:p>
            <a:pPr marL="177800" indent="-177800" fontAlgn="auto">
              <a:lnSpc>
                <a:spcPct val="120000"/>
              </a:lnSpc>
              <a:buFont typeface="Arial" panose="020B0604020202020204" pitchFamily="34" charset="0"/>
              <a:buChar char="•"/>
            </a:pPr>
            <a:r>
              <a:rPr lang="zh-CN" altLang="en-US" sz="1100" dirty="0">
                <a:latin typeface="微软雅黑" panose="020B0503020204020204" charset="-122"/>
                <a:ea typeface="微软雅黑" panose="020B0503020204020204" charset="-122"/>
                <a:cs typeface="微软雅黑" panose="020B0503020204020204" charset="-122"/>
              </a:rPr>
              <a:t>协调推进各方工作</a:t>
            </a:r>
            <a:endParaRPr lang="zh-CN" altLang="en-US" sz="1100" b="1" dirty="0">
              <a:latin typeface="微软雅黑" panose="020B0503020204020204" charset="-122"/>
              <a:ea typeface="微软雅黑" panose="020B0503020204020204" charset="-122"/>
              <a:cs typeface="微软雅黑" panose="020B0503020204020204" charset="-122"/>
            </a:endParaRPr>
          </a:p>
          <a:p>
            <a:pPr marL="177800" indent="-177800" fontAlgn="auto">
              <a:lnSpc>
                <a:spcPct val="120000"/>
              </a:lnSpc>
              <a:buFont typeface="Arial" panose="020B0604020202020204" pitchFamily="34" charset="0"/>
              <a:buChar char="•"/>
            </a:pPr>
            <a:r>
              <a:rPr lang="zh-CN" altLang="en-US" sz="1100" b="1" dirty="0">
                <a:latin typeface="微软雅黑" panose="020B0503020204020204" charset="-122"/>
                <a:ea typeface="微软雅黑" panose="020B0503020204020204" charset="-122"/>
                <a:cs typeface="微软雅黑" panose="020B0503020204020204" charset="-122"/>
              </a:rPr>
              <a:t>拉清单</a:t>
            </a:r>
            <a:r>
              <a:rPr lang="zh-CN" altLang="en-US" sz="1100" dirty="0">
                <a:latin typeface="微软雅黑" panose="020B0503020204020204" charset="-122"/>
                <a:ea typeface="微软雅黑" panose="020B0503020204020204" charset="-122"/>
                <a:cs typeface="微软雅黑" panose="020B0503020204020204" charset="-122"/>
              </a:rPr>
              <a:t>输送数智化产品；</a:t>
            </a:r>
            <a:r>
              <a:rPr lang="zh-CN" altLang="en-US" sz="1100" b="1" dirty="0">
                <a:latin typeface="微软雅黑" panose="020B0503020204020204" charset="-122"/>
                <a:ea typeface="微软雅黑" panose="020B0503020204020204" charset="-122"/>
                <a:cs typeface="微软雅黑" panose="020B0503020204020204" charset="-122"/>
              </a:rPr>
              <a:t>供给</a:t>
            </a:r>
            <a:r>
              <a:rPr lang="zh-CN" altLang="en-US" sz="1100" dirty="0">
                <a:latin typeface="微软雅黑" panose="020B0503020204020204" charset="-122"/>
                <a:ea typeface="微软雅黑" panose="020B0503020204020204" charset="-122"/>
                <a:cs typeface="微软雅黑" panose="020B0503020204020204" charset="-122"/>
              </a:rPr>
              <a:t>各类场景及应用解决方案；</a:t>
            </a:r>
            <a:endParaRPr lang="zh-CN" altLang="en-US" sz="1100" dirty="0">
              <a:latin typeface="微软雅黑" panose="020B0503020204020204" charset="-122"/>
              <a:ea typeface="微软雅黑" panose="020B0503020204020204" charset="-122"/>
              <a:cs typeface="微软雅黑" panose="020B0503020204020204" charset="-122"/>
            </a:endParaRPr>
          </a:p>
          <a:p>
            <a:pPr marL="177800" indent="-177800" fontAlgn="auto">
              <a:lnSpc>
                <a:spcPct val="120000"/>
              </a:lnSpc>
              <a:buFont typeface="Arial" panose="020B0604020202020204" pitchFamily="34" charset="0"/>
              <a:buChar char="•"/>
            </a:pPr>
            <a:r>
              <a:rPr lang="zh-CN" altLang="en-US" sz="1100" b="1" dirty="0">
                <a:latin typeface="微软雅黑" panose="020B0503020204020204" charset="-122"/>
                <a:ea typeface="微软雅黑" panose="020B0503020204020204" charset="-122"/>
                <a:cs typeface="微软雅黑" panose="020B0503020204020204" charset="-122"/>
              </a:rPr>
              <a:t>组织协同</a:t>
            </a:r>
            <a:r>
              <a:rPr lang="zh-CN" altLang="en-US" sz="1100" dirty="0">
                <a:latin typeface="微软雅黑" panose="020B0503020204020204" charset="-122"/>
                <a:ea typeface="微软雅黑" panose="020B0503020204020204" charset="-122"/>
                <a:cs typeface="微软雅黑" panose="020B0503020204020204" charset="-122"/>
              </a:rPr>
              <a:t>各能力产品提供方做好产品的</a:t>
            </a:r>
            <a:r>
              <a:rPr lang="zh-CN" altLang="en-US" sz="1100" dirty="0">
                <a:latin typeface="微软雅黑" panose="020B0503020204020204" charset="-122"/>
                <a:ea typeface="微软雅黑" panose="020B0503020204020204" charset="-122"/>
                <a:cs typeface="微软雅黑" panose="020B0503020204020204" charset="-122"/>
                <a:sym typeface="+mn-ea"/>
              </a:rPr>
              <a:t>咨询</a:t>
            </a:r>
            <a:r>
              <a:rPr lang="zh-CN" altLang="en-US" sz="1100" dirty="0">
                <a:latin typeface="微软雅黑" panose="020B0503020204020204" charset="-122"/>
                <a:ea typeface="微软雅黑" panose="020B0503020204020204" charset="-122"/>
                <a:cs typeface="微软雅黑" panose="020B0503020204020204" charset="-122"/>
              </a:rPr>
              <a:t>支撑、方案设计、交付售后，建立端到端的销售服务保障机制。</a:t>
            </a:r>
            <a:endParaRPr lang="zh-CN" altLang="en-US" sz="1100" dirty="0">
              <a:latin typeface="微软雅黑" panose="020B0503020204020204" charset="-122"/>
              <a:ea typeface="微软雅黑" panose="020B0503020204020204" charset="-122"/>
              <a:cs typeface="微软雅黑" panose="020B0503020204020204" charset="-122"/>
            </a:endParaRPr>
          </a:p>
        </p:txBody>
      </p:sp>
      <p:sp>
        <p:nvSpPr>
          <p:cNvPr id="31" name="矩形: 圆角 64"/>
          <p:cNvSpPr/>
          <p:nvPr/>
        </p:nvSpPr>
        <p:spPr bwMode="auto">
          <a:xfrm>
            <a:off x="204506" y="4796563"/>
            <a:ext cx="1627355" cy="1629852"/>
          </a:xfrm>
          <a:prstGeom prst="rect">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a:solidFill>
                <a:schemeClr val="bg1"/>
              </a:solidFill>
              <a:latin typeface="微软雅黑" panose="020B0503020204020204" charset="-122"/>
              <a:ea typeface="微软雅黑" panose="020B0503020204020204" charset="-122"/>
              <a:sym typeface="+mn-ea"/>
            </a:endParaRPr>
          </a:p>
        </p:txBody>
      </p:sp>
      <p:sp>
        <p:nvSpPr>
          <p:cNvPr id="32" name="文本框 31"/>
          <p:cNvSpPr txBox="1"/>
          <p:nvPr/>
        </p:nvSpPr>
        <p:spPr>
          <a:xfrm>
            <a:off x="256196" y="5080316"/>
            <a:ext cx="1523974" cy="496570"/>
          </a:xfrm>
          <a:prstGeom prst="rect">
            <a:avLst/>
          </a:prstGeom>
          <a:noFill/>
        </p:spPr>
        <p:txBody>
          <a:bodyPr wrap="square" rtlCol="0">
            <a:spAutoFit/>
          </a:bodyPr>
          <a:lstStyle/>
          <a:p>
            <a:pPr>
              <a:lnSpc>
                <a:spcPct val="120000"/>
              </a:lnSpc>
            </a:pPr>
            <a:r>
              <a:rPr kumimoji="1" lang="zh-CN" sz="1100" dirty="0">
                <a:latin typeface="微软雅黑" panose="020B0503020204020204" charset="-122"/>
                <a:ea typeface="微软雅黑" panose="020B0503020204020204" charset="-122"/>
              </a:rPr>
              <a:t>各能力产品提供方提供优质能力产品。</a:t>
            </a:r>
            <a:endParaRPr kumimoji="1" lang="zh-CN" sz="1100" dirty="0">
              <a:latin typeface="微软雅黑" panose="020B0503020204020204" charset="-122"/>
              <a:ea typeface="微软雅黑" panose="020B0503020204020204" charset="-122"/>
            </a:endParaRPr>
          </a:p>
        </p:txBody>
      </p:sp>
      <p:grpSp>
        <p:nvGrpSpPr>
          <p:cNvPr id="34" name="组合 33"/>
          <p:cNvGrpSpPr/>
          <p:nvPr/>
        </p:nvGrpSpPr>
        <p:grpSpPr>
          <a:xfrm>
            <a:off x="1901930" y="4878188"/>
            <a:ext cx="458721" cy="1442873"/>
            <a:chOff x="9747692" y="5191957"/>
            <a:chExt cx="458721" cy="1442873"/>
          </a:xfrm>
        </p:grpSpPr>
        <p:sp>
          <p:nvSpPr>
            <p:cNvPr id="35" name="等腰三角形 24"/>
            <p:cNvSpPr/>
            <p:nvPr>
              <p:custDataLst>
                <p:tags r:id="rId5"/>
              </p:custDataLst>
            </p:nvPr>
          </p:nvSpPr>
          <p:spPr>
            <a:xfrm rot="16200000" flipV="1">
              <a:off x="9315698" y="5744116"/>
              <a:ext cx="1442873" cy="338556"/>
            </a:xfrm>
            <a:custGeom>
              <a:avLst/>
              <a:gdLst>
                <a:gd name="connsiteX0" fmla="*/ 0 w 578876"/>
                <a:gd name="connsiteY0" fmla="*/ 4648025 h 4648025"/>
                <a:gd name="connsiteX1" fmla="*/ 289438 w 578876"/>
                <a:gd name="connsiteY1" fmla="*/ 0 h 4648025"/>
                <a:gd name="connsiteX2" fmla="*/ 578876 w 578876"/>
                <a:gd name="connsiteY2" fmla="*/ 4648025 h 4648025"/>
                <a:gd name="connsiteX3" fmla="*/ 0 w 578876"/>
                <a:gd name="connsiteY3" fmla="*/ 4648025 h 4648025"/>
                <a:gd name="connsiteX0-1" fmla="*/ 0 w 578876"/>
                <a:gd name="connsiteY0-2" fmla="*/ 4648025 h 4648025"/>
                <a:gd name="connsiteX1-3" fmla="*/ 289438 w 578876"/>
                <a:gd name="connsiteY1-4" fmla="*/ 0 h 4648025"/>
                <a:gd name="connsiteX2-5" fmla="*/ 578876 w 578876"/>
                <a:gd name="connsiteY2-6" fmla="*/ 4648025 h 4648025"/>
                <a:gd name="connsiteX3-7" fmla="*/ 0 w 578876"/>
                <a:gd name="connsiteY3-8" fmla="*/ 4648025 h 4648025"/>
                <a:gd name="connsiteX0-9" fmla="*/ 0 w 578876"/>
                <a:gd name="connsiteY0-10" fmla="*/ 4648025 h 4648025"/>
                <a:gd name="connsiteX1-11" fmla="*/ 289438 w 578876"/>
                <a:gd name="connsiteY1-12" fmla="*/ 0 h 4648025"/>
                <a:gd name="connsiteX2-13" fmla="*/ 578876 w 578876"/>
                <a:gd name="connsiteY2-14" fmla="*/ 4648025 h 4648025"/>
                <a:gd name="connsiteX3-15" fmla="*/ 0 w 578876"/>
                <a:gd name="connsiteY3-16" fmla="*/ 4648025 h 4648025"/>
                <a:gd name="connsiteX0-17" fmla="*/ 0 w 578876"/>
                <a:gd name="connsiteY0-18" fmla="*/ 4648025 h 4648025"/>
                <a:gd name="connsiteX1-19" fmla="*/ 289438 w 578876"/>
                <a:gd name="connsiteY1-20" fmla="*/ 0 h 4648025"/>
                <a:gd name="connsiteX2-21" fmla="*/ 578876 w 578876"/>
                <a:gd name="connsiteY2-22" fmla="*/ 4648025 h 4648025"/>
                <a:gd name="connsiteX3-23" fmla="*/ 0 w 578876"/>
                <a:gd name="connsiteY3-24" fmla="*/ 4648025 h 4648025"/>
                <a:gd name="connsiteX0-25" fmla="*/ 0 w 578876"/>
                <a:gd name="connsiteY0-26" fmla="*/ 4648025 h 4648025"/>
                <a:gd name="connsiteX1-27" fmla="*/ 289438 w 578876"/>
                <a:gd name="connsiteY1-28" fmla="*/ 0 h 4648025"/>
                <a:gd name="connsiteX2-29" fmla="*/ 578876 w 578876"/>
                <a:gd name="connsiteY2-30" fmla="*/ 4648025 h 4648025"/>
                <a:gd name="connsiteX3-31" fmla="*/ 0 w 578876"/>
                <a:gd name="connsiteY3-32" fmla="*/ 4648025 h 4648025"/>
                <a:gd name="connsiteX0-33" fmla="*/ 0 w 578876"/>
                <a:gd name="connsiteY0-34" fmla="*/ 4648025 h 4648025"/>
                <a:gd name="connsiteX1-35" fmla="*/ 289438 w 578876"/>
                <a:gd name="connsiteY1-36" fmla="*/ 0 h 4648025"/>
                <a:gd name="connsiteX2-37" fmla="*/ 578876 w 578876"/>
                <a:gd name="connsiteY2-38" fmla="*/ 4648025 h 4648025"/>
                <a:gd name="connsiteX3-39" fmla="*/ 0 w 578876"/>
                <a:gd name="connsiteY3-40" fmla="*/ 4648025 h 4648025"/>
                <a:gd name="connsiteX0-41" fmla="*/ 0 w 578876"/>
                <a:gd name="connsiteY0-42" fmla="*/ 4648025 h 4648025"/>
                <a:gd name="connsiteX1-43" fmla="*/ 289438 w 578876"/>
                <a:gd name="connsiteY1-44" fmla="*/ 0 h 4648025"/>
                <a:gd name="connsiteX2-45" fmla="*/ 578876 w 578876"/>
                <a:gd name="connsiteY2-46" fmla="*/ 4648025 h 4648025"/>
                <a:gd name="connsiteX3-47" fmla="*/ 0 w 578876"/>
                <a:gd name="connsiteY3-48" fmla="*/ 4648025 h 4648025"/>
                <a:gd name="connsiteX0-49" fmla="*/ 0 w 578876"/>
                <a:gd name="connsiteY0-50" fmla="*/ 4648025 h 4648025"/>
                <a:gd name="connsiteX1-51" fmla="*/ 289438 w 578876"/>
                <a:gd name="connsiteY1-52" fmla="*/ 0 h 4648025"/>
                <a:gd name="connsiteX2-53" fmla="*/ 578876 w 578876"/>
                <a:gd name="connsiteY2-54" fmla="*/ 4648025 h 4648025"/>
                <a:gd name="connsiteX3-55" fmla="*/ 0 w 578876"/>
                <a:gd name="connsiteY3-56" fmla="*/ 4648025 h 4648025"/>
                <a:gd name="connsiteX0-57" fmla="*/ 0 w 578876"/>
                <a:gd name="connsiteY0-58" fmla="*/ 4648025 h 4648025"/>
                <a:gd name="connsiteX1-59" fmla="*/ 289438 w 578876"/>
                <a:gd name="connsiteY1-60" fmla="*/ 0 h 4648025"/>
                <a:gd name="connsiteX2-61" fmla="*/ 578876 w 578876"/>
                <a:gd name="connsiteY2-62" fmla="*/ 4648025 h 4648025"/>
                <a:gd name="connsiteX3-63" fmla="*/ 0 w 578876"/>
                <a:gd name="connsiteY3-64" fmla="*/ 4648025 h 4648025"/>
                <a:gd name="connsiteX0-65" fmla="*/ 0 w 578876"/>
                <a:gd name="connsiteY0-66" fmla="*/ 4648025 h 4648025"/>
                <a:gd name="connsiteX1-67" fmla="*/ 289438 w 578876"/>
                <a:gd name="connsiteY1-68" fmla="*/ 0 h 4648025"/>
                <a:gd name="connsiteX2-69" fmla="*/ 578876 w 578876"/>
                <a:gd name="connsiteY2-70" fmla="*/ 4648025 h 4648025"/>
                <a:gd name="connsiteX3-71" fmla="*/ 0 w 578876"/>
                <a:gd name="connsiteY3-72" fmla="*/ 4648025 h 4648025"/>
                <a:gd name="connsiteX0-73" fmla="*/ 0 w 578876"/>
                <a:gd name="connsiteY0-74" fmla="*/ 4648025 h 4648025"/>
                <a:gd name="connsiteX1-75" fmla="*/ 289438 w 578876"/>
                <a:gd name="connsiteY1-76" fmla="*/ 0 h 4648025"/>
                <a:gd name="connsiteX2-77" fmla="*/ 578876 w 578876"/>
                <a:gd name="connsiteY2-78" fmla="*/ 4648025 h 4648025"/>
                <a:gd name="connsiteX3-79" fmla="*/ 0 w 578876"/>
                <a:gd name="connsiteY3-80" fmla="*/ 4648025 h 4648025"/>
                <a:gd name="connsiteX0-81" fmla="*/ 0 w 578876"/>
                <a:gd name="connsiteY0-82" fmla="*/ 4648025 h 4648025"/>
                <a:gd name="connsiteX1-83" fmla="*/ 289438 w 578876"/>
                <a:gd name="connsiteY1-84" fmla="*/ 0 h 4648025"/>
                <a:gd name="connsiteX2-85" fmla="*/ 578876 w 578876"/>
                <a:gd name="connsiteY2-86" fmla="*/ 4648025 h 4648025"/>
                <a:gd name="connsiteX3-87" fmla="*/ 0 w 578876"/>
                <a:gd name="connsiteY3-88" fmla="*/ 4648025 h 4648025"/>
                <a:gd name="connsiteX0-89" fmla="*/ 0 w 578876"/>
                <a:gd name="connsiteY0-90" fmla="*/ 4648025 h 4648025"/>
                <a:gd name="connsiteX1-91" fmla="*/ 289438 w 578876"/>
                <a:gd name="connsiteY1-92" fmla="*/ 0 h 4648025"/>
                <a:gd name="connsiteX2-93" fmla="*/ 578876 w 578876"/>
                <a:gd name="connsiteY2-94" fmla="*/ 4648025 h 4648025"/>
                <a:gd name="connsiteX3-95" fmla="*/ 0 w 578876"/>
                <a:gd name="connsiteY3-96" fmla="*/ 4648025 h 4648025"/>
                <a:gd name="connsiteX0-97" fmla="*/ 0 w 578876"/>
                <a:gd name="connsiteY0-98" fmla="*/ 4648025 h 4648025"/>
                <a:gd name="connsiteX1-99" fmla="*/ 289438 w 578876"/>
                <a:gd name="connsiteY1-100" fmla="*/ 0 h 4648025"/>
                <a:gd name="connsiteX2-101" fmla="*/ 578876 w 578876"/>
                <a:gd name="connsiteY2-102" fmla="*/ 4648025 h 4648025"/>
                <a:gd name="connsiteX3-103" fmla="*/ 0 w 578876"/>
                <a:gd name="connsiteY3-104" fmla="*/ 4648025 h 4648025"/>
                <a:gd name="connsiteX0-105" fmla="*/ 0 w 578876"/>
                <a:gd name="connsiteY0-106" fmla="*/ 4648025 h 4648025"/>
                <a:gd name="connsiteX1-107" fmla="*/ 289438 w 578876"/>
                <a:gd name="connsiteY1-108" fmla="*/ 0 h 4648025"/>
                <a:gd name="connsiteX2-109" fmla="*/ 578876 w 578876"/>
                <a:gd name="connsiteY2-110" fmla="*/ 4648025 h 4648025"/>
                <a:gd name="connsiteX3-111" fmla="*/ 0 w 578876"/>
                <a:gd name="connsiteY3-112" fmla="*/ 4648025 h 4648025"/>
              </a:gdLst>
              <a:ahLst/>
              <a:cxnLst>
                <a:cxn ang="0">
                  <a:pos x="connsiteX0-1" y="connsiteY0-2"/>
                </a:cxn>
                <a:cxn ang="0">
                  <a:pos x="connsiteX1-3" y="connsiteY1-4"/>
                </a:cxn>
                <a:cxn ang="0">
                  <a:pos x="connsiteX2-5" y="connsiteY2-6"/>
                </a:cxn>
                <a:cxn ang="0">
                  <a:pos x="connsiteX3-7" y="connsiteY3-8"/>
                </a:cxn>
              </a:cxnLst>
              <a:rect l="l" t="t" r="r" b="b"/>
              <a:pathLst>
                <a:path w="578876" h="4648025">
                  <a:moveTo>
                    <a:pt x="0" y="4648025"/>
                  </a:moveTo>
                  <a:cubicBezTo>
                    <a:pt x="162866" y="3047883"/>
                    <a:pt x="238853" y="1866842"/>
                    <a:pt x="289438" y="0"/>
                  </a:cubicBezTo>
                  <a:cubicBezTo>
                    <a:pt x="343197" y="1879542"/>
                    <a:pt x="403887" y="3035183"/>
                    <a:pt x="578876" y="4648025"/>
                  </a:cubicBezTo>
                  <a:lnTo>
                    <a:pt x="0" y="4648025"/>
                  </a:lnTo>
                  <a:close/>
                </a:path>
              </a:pathLst>
            </a:custGeom>
            <a:gradFill flip="none" rotWithShape="1">
              <a:gsLst>
                <a:gs pos="8000">
                  <a:srgbClr val="4472C4">
                    <a:alpha val="0"/>
                  </a:srgbClr>
                </a:gs>
                <a:gs pos="80000">
                  <a:srgbClr val="4472C4">
                    <a:alpha val="48000"/>
                  </a:srgbClr>
                </a:gs>
              </a:gsLst>
              <a:lin ang="16200000" scaled="1"/>
            </a:gradFill>
            <a:ln w="25400" cap="flat" cmpd="sng" algn="ctr">
              <a:noFill/>
              <a:prstDash val="solid"/>
            </a:ln>
            <a:effectLst/>
          </p:spPr>
          <p:txBody>
            <a:bodyPr anchor="ctr">
              <a:noAutofit/>
            </a:bodyPr>
            <a:lstStyle/>
            <a:p>
              <a:pPr lvl="0" algn="ctr" defTabSz="910590" fontAlgn="base">
                <a:buClrTx/>
                <a:buSzTx/>
                <a:buFontTx/>
                <a:defRPr/>
              </a:pPr>
              <a:endParaRPr lang="zh-CN" altLang="en-US" sz="1690" kern="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36" name="等腰三角形 24"/>
            <p:cNvSpPr/>
            <p:nvPr>
              <p:custDataLst>
                <p:tags r:id="rId6"/>
              </p:custDataLst>
            </p:nvPr>
          </p:nvSpPr>
          <p:spPr>
            <a:xfrm rot="16200000" flipV="1">
              <a:off x="9195533" y="5744116"/>
              <a:ext cx="1442873" cy="338556"/>
            </a:xfrm>
            <a:custGeom>
              <a:avLst/>
              <a:gdLst>
                <a:gd name="connsiteX0" fmla="*/ 0 w 578876"/>
                <a:gd name="connsiteY0" fmla="*/ 4648025 h 4648025"/>
                <a:gd name="connsiteX1" fmla="*/ 289438 w 578876"/>
                <a:gd name="connsiteY1" fmla="*/ 0 h 4648025"/>
                <a:gd name="connsiteX2" fmla="*/ 578876 w 578876"/>
                <a:gd name="connsiteY2" fmla="*/ 4648025 h 4648025"/>
                <a:gd name="connsiteX3" fmla="*/ 0 w 578876"/>
                <a:gd name="connsiteY3" fmla="*/ 4648025 h 4648025"/>
                <a:gd name="connsiteX0-1" fmla="*/ 0 w 578876"/>
                <a:gd name="connsiteY0-2" fmla="*/ 4648025 h 4648025"/>
                <a:gd name="connsiteX1-3" fmla="*/ 289438 w 578876"/>
                <a:gd name="connsiteY1-4" fmla="*/ 0 h 4648025"/>
                <a:gd name="connsiteX2-5" fmla="*/ 578876 w 578876"/>
                <a:gd name="connsiteY2-6" fmla="*/ 4648025 h 4648025"/>
                <a:gd name="connsiteX3-7" fmla="*/ 0 w 578876"/>
                <a:gd name="connsiteY3-8" fmla="*/ 4648025 h 4648025"/>
                <a:gd name="connsiteX0-9" fmla="*/ 0 w 578876"/>
                <a:gd name="connsiteY0-10" fmla="*/ 4648025 h 4648025"/>
                <a:gd name="connsiteX1-11" fmla="*/ 289438 w 578876"/>
                <a:gd name="connsiteY1-12" fmla="*/ 0 h 4648025"/>
                <a:gd name="connsiteX2-13" fmla="*/ 578876 w 578876"/>
                <a:gd name="connsiteY2-14" fmla="*/ 4648025 h 4648025"/>
                <a:gd name="connsiteX3-15" fmla="*/ 0 w 578876"/>
                <a:gd name="connsiteY3-16" fmla="*/ 4648025 h 4648025"/>
                <a:gd name="connsiteX0-17" fmla="*/ 0 w 578876"/>
                <a:gd name="connsiteY0-18" fmla="*/ 4648025 h 4648025"/>
                <a:gd name="connsiteX1-19" fmla="*/ 289438 w 578876"/>
                <a:gd name="connsiteY1-20" fmla="*/ 0 h 4648025"/>
                <a:gd name="connsiteX2-21" fmla="*/ 578876 w 578876"/>
                <a:gd name="connsiteY2-22" fmla="*/ 4648025 h 4648025"/>
                <a:gd name="connsiteX3-23" fmla="*/ 0 w 578876"/>
                <a:gd name="connsiteY3-24" fmla="*/ 4648025 h 4648025"/>
                <a:gd name="connsiteX0-25" fmla="*/ 0 w 578876"/>
                <a:gd name="connsiteY0-26" fmla="*/ 4648025 h 4648025"/>
                <a:gd name="connsiteX1-27" fmla="*/ 289438 w 578876"/>
                <a:gd name="connsiteY1-28" fmla="*/ 0 h 4648025"/>
                <a:gd name="connsiteX2-29" fmla="*/ 578876 w 578876"/>
                <a:gd name="connsiteY2-30" fmla="*/ 4648025 h 4648025"/>
                <a:gd name="connsiteX3-31" fmla="*/ 0 w 578876"/>
                <a:gd name="connsiteY3-32" fmla="*/ 4648025 h 4648025"/>
                <a:gd name="connsiteX0-33" fmla="*/ 0 w 578876"/>
                <a:gd name="connsiteY0-34" fmla="*/ 4648025 h 4648025"/>
                <a:gd name="connsiteX1-35" fmla="*/ 289438 w 578876"/>
                <a:gd name="connsiteY1-36" fmla="*/ 0 h 4648025"/>
                <a:gd name="connsiteX2-37" fmla="*/ 578876 w 578876"/>
                <a:gd name="connsiteY2-38" fmla="*/ 4648025 h 4648025"/>
                <a:gd name="connsiteX3-39" fmla="*/ 0 w 578876"/>
                <a:gd name="connsiteY3-40" fmla="*/ 4648025 h 4648025"/>
                <a:gd name="connsiteX0-41" fmla="*/ 0 w 578876"/>
                <a:gd name="connsiteY0-42" fmla="*/ 4648025 h 4648025"/>
                <a:gd name="connsiteX1-43" fmla="*/ 289438 w 578876"/>
                <a:gd name="connsiteY1-44" fmla="*/ 0 h 4648025"/>
                <a:gd name="connsiteX2-45" fmla="*/ 578876 w 578876"/>
                <a:gd name="connsiteY2-46" fmla="*/ 4648025 h 4648025"/>
                <a:gd name="connsiteX3-47" fmla="*/ 0 w 578876"/>
                <a:gd name="connsiteY3-48" fmla="*/ 4648025 h 4648025"/>
                <a:gd name="connsiteX0-49" fmla="*/ 0 w 578876"/>
                <a:gd name="connsiteY0-50" fmla="*/ 4648025 h 4648025"/>
                <a:gd name="connsiteX1-51" fmla="*/ 289438 w 578876"/>
                <a:gd name="connsiteY1-52" fmla="*/ 0 h 4648025"/>
                <a:gd name="connsiteX2-53" fmla="*/ 578876 w 578876"/>
                <a:gd name="connsiteY2-54" fmla="*/ 4648025 h 4648025"/>
                <a:gd name="connsiteX3-55" fmla="*/ 0 w 578876"/>
                <a:gd name="connsiteY3-56" fmla="*/ 4648025 h 4648025"/>
                <a:gd name="connsiteX0-57" fmla="*/ 0 w 578876"/>
                <a:gd name="connsiteY0-58" fmla="*/ 4648025 h 4648025"/>
                <a:gd name="connsiteX1-59" fmla="*/ 289438 w 578876"/>
                <a:gd name="connsiteY1-60" fmla="*/ 0 h 4648025"/>
                <a:gd name="connsiteX2-61" fmla="*/ 578876 w 578876"/>
                <a:gd name="connsiteY2-62" fmla="*/ 4648025 h 4648025"/>
                <a:gd name="connsiteX3-63" fmla="*/ 0 w 578876"/>
                <a:gd name="connsiteY3-64" fmla="*/ 4648025 h 4648025"/>
                <a:gd name="connsiteX0-65" fmla="*/ 0 w 578876"/>
                <a:gd name="connsiteY0-66" fmla="*/ 4648025 h 4648025"/>
                <a:gd name="connsiteX1-67" fmla="*/ 289438 w 578876"/>
                <a:gd name="connsiteY1-68" fmla="*/ 0 h 4648025"/>
                <a:gd name="connsiteX2-69" fmla="*/ 578876 w 578876"/>
                <a:gd name="connsiteY2-70" fmla="*/ 4648025 h 4648025"/>
                <a:gd name="connsiteX3-71" fmla="*/ 0 w 578876"/>
                <a:gd name="connsiteY3-72" fmla="*/ 4648025 h 4648025"/>
                <a:gd name="connsiteX0-73" fmla="*/ 0 w 578876"/>
                <a:gd name="connsiteY0-74" fmla="*/ 4648025 h 4648025"/>
                <a:gd name="connsiteX1-75" fmla="*/ 289438 w 578876"/>
                <a:gd name="connsiteY1-76" fmla="*/ 0 h 4648025"/>
                <a:gd name="connsiteX2-77" fmla="*/ 578876 w 578876"/>
                <a:gd name="connsiteY2-78" fmla="*/ 4648025 h 4648025"/>
                <a:gd name="connsiteX3-79" fmla="*/ 0 w 578876"/>
                <a:gd name="connsiteY3-80" fmla="*/ 4648025 h 4648025"/>
                <a:gd name="connsiteX0-81" fmla="*/ 0 w 578876"/>
                <a:gd name="connsiteY0-82" fmla="*/ 4648025 h 4648025"/>
                <a:gd name="connsiteX1-83" fmla="*/ 289438 w 578876"/>
                <a:gd name="connsiteY1-84" fmla="*/ 0 h 4648025"/>
                <a:gd name="connsiteX2-85" fmla="*/ 578876 w 578876"/>
                <a:gd name="connsiteY2-86" fmla="*/ 4648025 h 4648025"/>
                <a:gd name="connsiteX3-87" fmla="*/ 0 w 578876"/>
                <a:gd name="connsiteY3-88" fmla="*/ 4648025 h 4648025"/>
                <a:gd name="connsiteX0-89" fmla="*/ 0 w 578876"/>
                <a:gd name="connsiteY0-90" fmla="*/ 4648025 h 4648025"/>
                <a:gd name="connsiteX1-91" fmla="*/ 289438 w 578876"/>
                <a:gd name="connsiteY1-92" fmla="*/ 0 h 4648025"/>
                <a:gd name="connsiteX2-93" fmla="*/ 578876 w 578876"/>
                <a:gd name="connsiteY2-94" fmla="*/ 4648025 h 4648025"/>
                <a:gd name="connsiteX3-95" fmla="*/ 0 w 578876"/>
                <a:gd name="connsiteY3-96" fmla="*/ 4648025 h 4648025"/>
                <a:gd name="connsiteX0-97" fmla="*/ 0 w 578876"/>
                <a:gd name="connsiteY0-98" fmla="*/ 4648025 h 4648025"/>
                <a:gd name="connsiteX1-99" fmla="*/ 289438 w 578876"/>
                <a:gd name="connsiteY1-100" fmla="*/ 0 h 4648025"/>
                <a:gd name="connsiteX2-101" fmla="*/ 578876 w 578876"/>
                <a:gd name="connsiteY2-102" fmla="*/ 4648025 h 4648025"/>
                <a:gd name="connsiteX3-103" fmla="*/ 0 w 578876"/>
                <a:gd name="connsiteY3-104" fmla="*/ 4648025 h 4648025"/>
                <a:gd name="connsiteX0-105" fmla="*/ 0 w 578876"/>
                <a:gd name="connsiteY0-106" fmla="*/ 4648025 h 4648025"/>
                <a:gd name="connsiteX1-107" fmla="*/ 289438 w 578876"/>
                <a:gd name="connsiteY1-108" fmla="*/ 0 h 4648025"/>
                <a:gd name="connsiteX2-109" fmla="*/ 578876 w 578876"/>
                <a:gd name="connsiteY2-110" fmla="*/ 4648025 h 4648025"/>
                <a:gd name="connsiteX3-111" fmla="*/ 0 w 578876"/>
                <a:gd name="connsiteY3-112" fmla="*/ 4648025 h 4648025"/>
              </a:gdLst>
              <a:ahLst/>
              <a:cxnLst>
                <a:cxn ang="0">
                  <a:pos x="connsiteX0-1" y="connsiteY0-2"/>
                </a:cxn>
                <a:cxn ang="0">
                  <a:pos x="connsiteX1-3" y="connsiteY1-4"/>
                </a:cxn>
                <a:cxn ang="0">
                  <a:pos x="connsiteX2-5" y="connsiteY2-6"/>
                </a:cxn>
                <a:cxn ang="0">
                  <a:pos x="connsiteX3-7" y="connsiteY3-8"/>
                </a:cxn>
              </a:cxnLst>
              <a:rect l="l" t="t" r="r" b="b"/>
              <a:pathLst>
                <a:path w="578876" h="4648025">
                  <a:moveTo>
                    <a:pt x="0" y="4648025"/>
                  </a:moveTo>
                  <a:cubicBezTo>
                    <a:pt x="162866" y="3047883"/>
                    <a:pt x="238853" y="1866842"/>
                    <a:pt x="289438" y="0"/>
                  </a:cubicBezTo>
                  <a:cubicBezTo>
                    <a:pt x="343197" y="1879542"/>
                    <a:pt x="403887" y="3035183"/>
                    <a:pt x="578876" y="4648025"/>
                  </a:cubicBezTo>
                  <a:lnTo>
                    <a:pt x="0" y="4648025"/>
                  </a:lnTo>
                  <a:close/>
                </a:path>
              </a:pathLst>
            </a:custGeom>
            <a:gradFill flip="none" rotWithShape="1">
              <a:gsLst>
                <a:gs pos="8000">
                  <a:srgbClr val="4472C4">
                    <a:alpha val="0"/>
                  </a:srgbClr>
                </a:gs>
                <a:gs pos="80000">
                  <a:srgbClr val="4472C4">
                    <a:alpha val="48000"/>
                  </a:srgbClr>
                </a:gs>
              </a:gsLst>
              <a:lin ang="16200000" scaled="1"/>
            </a:gradFill>
            <a:ln w="25400" cap="flat" cmpd="sng" algn="ctr">
              <a:noFill/>
              <a:prstDash val="solid"/>
            </a:ln>
            <a:effectLst/>
          </p:spPr>
          <p:txBody>
            <a:bodyPr anchor="ctr">
              <a:noAutofit/>
            </a:bodyPr>
            <a:lstStyle/>
            <a:p>
              <a:pPr lvl="0" algn="ctr" defTabSz="910590" fontAlgn="base">
                <a:buClrTx/>
                <a:buSzTx/>
                <a:buFontTx/>
                <a:defRPr/>
              </a:pPr>
              <a:endParaRPr lang="zh-CN" altLang="en-US" sz="1690" kern="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grpSp>
      <p:sp>
        <p:nvSpPr>
          <p:cNvPr id="37" name="文本框 36"/>
          <p:cNvSpPr txBox="1"/>
          <p:nvPr/>
        </p:nvSpPr>
        <p:spPr>
          <a:xfrm>
            <a:off x="1654794" y="5276459"/>
            <a:ext cx="965835" cy="829945"/>
          </a:xfrm>
          <a:prstGeom prst="rect">
            <a:avLst/>
          </a:prstGeom>
          <a:noFill/>
        </p:spPr>
        <p:txBody>
          <a:bodyPr wrap="square" rtlCol="0">
            <a:spAutoFit/>
          </a:bodyPr>
          <a:lstStyle/>
          <a:p>
            <a:pPr algn="ctr"/>
            <a:r>
              <a:rPr lang="zh-CN" altLang="en-US" sz="1200" b="1" dirty="0">
                <a:latin typeface="微软雅黑" panose="020B0503020204020204" charset="-122"/>
                <a:ea typeface="微软雅黑" panose="020B0503020204020204" charset="-122"/>
              </a:rPr>
              <a:t>支撑</a:t>
            </a:r>
            <a:endParaRPr lang="zh-CN" altLang="en-US" sz="1200" b="1" dirty="0">
              <a:latin typeface="微软雅黑" panose="020B0503020204020204" charset="-122"/>
              <a:ea typeface="微软雅黑" panose="020B0503020204020204" charset="-122"/>
            </a:endParaRPr>
          </a:p>
          <a:p>
            <a:pPr algn="ctr"/>
            <a:r>
              <a:rPr lang="zh-CN" altLang="en-US" sz="1200" b="1" dirty="0">
                <a:latin typeface="微软雅黑" panose="020B0503020204020204" charset="-122"/>
                <a:ea typeface="微软雅黑" panose="020B0503020204020204" charset="-122"/>
              </a:rPr>
              <a:t>指导</a:t>
            </a:r>
            <a:endParaRPr lang="en-US" altLang="zh-CN" sz="1200" b="1" dirty="0">
              <a:latin typeface="微软雅黑" panose="020B0503020204020204" charset="-122"/>
              <a:ea typeface="微软雅黑" panose="020B0503020204020204" charset="-122"/>
            </a:endParaRPr>
          </a:p>
          <a:p>
            <a:pPr algn="ctr"/>
            <a:r>
              <a:rPr lang="zh-CN" altLang="en-US" sz="1200" b="1" dirty="0">
                <a:latin typeface="微软雅黑" panose="020B0503020204020204" charset="-122"/>
                <a:ea typeface="微软雅黑" panose="020B0503020204020204" charset="-122"/>
              </a:rPr>
              <a:t>交付</a:t>
            </a:r>
            <a:endParaRPr lang="en-US" altLang="zh-CN" sz="1200" b="1" dirty="0">
              <a:latin typeface="微软雅黑" panose="020B0503020204020204" charset="-122"/>
              <a:ea typeface="微软雅黑" panose="020B0503020204020204" charset="-122"/>
            </a:endParaRPr>
          </a:p>
          <a:p>
            <a:pPr algn="ctr"/>
            <a:r>
              <a:rPr lang="zh-CN" altLang="en-US" sz="1200" b="1" dirty="0">
                <a:latin typeface="微软雅黑" panose="020B0503020204020204" charset="-122"/>
                <a:ea typeface="微软雅黑" panose="020B0503020204020204" charset="-122"/>
              </a:rPr>
              <a:t>售后到位</a:t>
            </a:r>
            <a:endParaRPr lang="zh-CN" altLang="en-US" sz="1200" b="1" dirty="0">
              <a:latin typeface="微软雅黑" panose="020B0503020204020204" charset="-122"/>
              <a:ea typeface="微软雅黑" panose="020B0503020204020204" charset="-122"/>
            </a:endParaRPr>
          </a:p>
        </p:txBody>
      </p:sp>
      <p:sp>
        <p:nvSpPr>
          <p:cNvPr id="38" name="文本框 37"/>
          <p:cNvSpPr txBox="1"/>
          <p:nvPr>
            <p:custDataLst>
              <p:tags r:id="rId7"/>
            </p:custDataLst>
          </p:nvPr>
        </p:nvSpPr>
        <p:spPr>
          <a:xfrm>
            <a:off x="204506" y="4379579"/>
            <a:ext cx="1627577" cy="421229"/>
          </a:xfrm>
          <a:prstGeom prst="rect">
            <a:avLst/>
          </a:prstGeom>
          <a:noFill/>
          <a:ln>
            <a:noFill/>
          </a:ln>
        </p:spPr>
        <p:txBody>
          <a:bodyPr anchor="ctr"/>
          <a:lstStyle>
            <a:defPPr>
              <a:defRPr lang="zh-CN"/>
            </a:defPPr>
            <a:lvl1pPr algn="ctr">
              <a:defRPr sz="1400" b="1">
                <a:solidFill>
                  <a:srgbClr val="0162C6"/>
                </a:solidFill>
                <a:latin typeface="微软雅黑" panose="020B0503020204020204" charset="-122"/>
                <a:ea typeface="微软雅黑" panose="020B0503020204020204" charset="-122"/>
              </a:defRPr>
            </a:lvl1pPr>
          </a:lstStyle>
          <a:p>
            <a:r>
              <a:rPr lang="zh-CN" altLang="en-US" sz="1200" dirty="0"/>
              <a:t>各能力提供方</a:t>
            </a:r>
            <a:endParaRPr lang="zh-CN" altLang="en-US" sz="1200" dirty="0"/>
          </a:p>
        </p:txBody>
      </p:sp>
      <p:sp>
        <p:nvSpPr>
          <p:cNvPr id="39" name="文本框 38"/>
          <p:cNvSpPr txBox="1"/>
          <p:nvPr/>
        </p:nvSpPr>
        <p:spPr>
          <a:xfrm>
            <a:off x="5125419" y="4721313"/>
            <a:ext cx="1490940" cy="645160"/>
          </a:xfrm>
          <a:prstGeom prst="rect">
            <a:avLst/>
          </a:prstGeom>
          <a:noFill/>
        </p:spPr>
        <p:txBody>
          <a:bodyPr wrap="square" rtlCol="0">
            <a:spAutoFit/>
          </a:bodyPr>
          <a:lstStyle/>
          <a:p>
            <a:r>
              <a:rPr lang="zh-CN" altLang="en-US" sz="1200" b="1" dirty="0">
                <a:solidFill>
                  <a:srgbClr val="C00000"/>
                </a:solidFill>
                <a:latin typeface="微软雅黑" panose="020B0503020204020204" charset="-122"/>
                <a:ea typeface="微软雅黑" panose="020B0503020204020204" charset="-122"/>
                <a:sym typeface="+mn-ea"/>
              </a:rPr>
              <a:t>产品（方案）</a:t>
            </a:r>
            <a:r>
              <a:rPr lang="en-US" altLang="zh-CN" sz="1200" b="1" dirty="0">
                <a:solidFill>
                  <a:srgbClr val="C00000"/>
                </a:solidFill>
                <a:latin typeface="微软雅黑" panose="020B0503020204020204" charset="-122"/>
                <a:ea typeface="微软雅黑" panose="020B0503020204020204" charset="-122"/>
                <a:sym typeface="+mn-ea"/>
              </a:rPr>
              <a:t>-</a:t>
            </a:r>
            <a:r>
              <a:rPr lang="zh-CN" altLang="en-US" sz="1200" b="1" dirty="0">
                <a:solidFill>
                  <a:srgbClr val="C00000"/>
                </a:solidFill>
                <a:latin typeface="微软雅黑" panose="020B0503020204020204" charset="-122"/>
                <a:ea typeface="微软雅黑" panose="020B0503020204020204" charset="-122"/>
                <a:sym typeface="+mn-ea"/>
              </a:rPr>
              <a:t>交付</a:t>
            </a:r>
            <a:r>
              <a:rPr lang="zh-CN" altLang="en-US" sz="1200" dirty="0">
                <a:latin typeface="微软雅黑" panose="020B0503020204020204" charset="-122"/>
                <a:ea typeface="微软雅黑" panose="020B0503020204020204" charset="-122"/>
              </a:rPr>
              <a:t>解决方案设计、产品封装、集成交付</a:t>
            </a:r>
            <a:endParaRPr lang="zh-CN" altLang="en-US" sz="1200" dirty="0">
              <a:latin typeface="微软雅黑" panose="020B0503020204020204" charset="-122"/>
              <a:ea typeface="微软雅黑" panose="020B0503020204020204" charset="-122"/>
            </a:endParaRPr>
          </a:p>
        </p:txBody>
      </p:sp>
      <p:sp>
        <p:nvSpPr>
          <p:cNvPr id="40" name="文本框 39"/>
          <p:cNvSpPr txBox="1"/>
          <p:nvPr/>
        </p:nvSpPr>
        <p:spPr>
          <a:xfrm>
            <a:off x="5125318" y="5597142"/>
            <a:ext cx="1532890" cy="830997"/>
          </a:xfrm>
          <a:prstGeom prst="rect">
            <a:avLst/>
          </a:prstGeom>
          <a:noFill/>
        </p:spPr>
        <p:txBody>
          <a:bodyPr wrap="square" rtlCol="0">
            <a:spAutoFit/>
          </a:bodyPr>
          <a:lstStyle/>
          <a:p>
            <a:r>
              <a:rPr lang="zh-CN" altLang="en-US" sz="1200" b="1" dirty="0">
                <a:solidFill>
                  <a:srgbClr val="C00000"/>
                </a:solidFill>
                <a:latin typeface="微软雅黑" panose="020B0503020204020204" charset="-122"/>
                <a:ea typeface="微软雅黑" panose="020B0503020204020204" charset="-122"/>
              </a:rPr>
              <a:t>市场</a:t>
            </a:r>
            <a:r>
              <a:rPr lang="en-US" altLang="zh-CN" sz="1200" b="1" dirty="0">
                <a:solidFill>
                  <a:srgbClr val="C00000"/>
                </a:solidFill>
                <a:latin typeface="微软雅黑" panose="020B0503020204020204" charset="-122"/>
                <a:ea typeface="微软雅黑" panose="020B0503020204020204" charset="-122"/>
              </a:rPr>
              <a:t>-</a:t>
            </a:r>
            <a:r>
              <a:rPr lang="zh-CN" altLang="en-US" sz="1200" b="1" dirty="0">
                <a:solidFill>
                  <a:srgbClr val="C00000"/>
                </a:solidFill>
                <a:latin typeface="微软雅黑" panose="020B0503020204020204" charset="-122"/>
                <a:ea typeface="微软雅黑" panose="020B0503020204020204" charset="-122"/>
              </a:rPr>
              <a:t>产品（方案）</a:t>
            </a:r>
            <a:r>
              <a:rPr lang="zh-CN" altLang="en-US" sz="1200" dirty="0">
                <a:latin typeface="微软雅黑" panose="020B0503020204020204" charset="-122"/>
                <a:ea typeface="微软雅黑" panose="020B0503020204020204" charset="-122"/>
              </a:rPr>
              <a:t>深挖市场需求，主导场景应用解决方案设计落地</a:t>
            </a:r>
            <a:endParaRPr lang="zh-CN" altLang="en-US" sz="1200" dirty="0">
              <a:latin typeface="微软雅黑" panose="020B0503020204020204" charset="-122"/>
              <a:ea typeface="微软雅黑" panose="020B0503020204020204" charset="-122"/>
            </a:endParaRPr>
          </a:p>
        </p:txBody>
      </p:sp>
      <p:cxnSp>
        <p:nvCxnSpPr>
          <p:cNvPr id="41" name="直线箭头连接符 1048821"/>
          <p:cNvCxnSpPr/>
          <p:nvPr/>
        </p:nvCxnSpPr>
        <p:spPr>
          <a:xfrm>
            <a:off x="5252911" y="5408217"/>
            <a:ext cx="12359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直线箭头连接符 1048822"/>
          <p:cNvCxnSpPr/>
          <p:nvPr/>
        </p:nvCxnSpPr>
        <p:spPr>
          <a:xfrm flipH="1">
            <a:off x="5239464" y="5563082"/>
            <a:ext cx="12359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文本框 42"/>
          <p:cNvSpPr txBox="1"/>
          <p:nvPr>
            <p:custDataLst>
              <p:tags r:id="rId8"/>
            </p:custDataLst>
          </p:nvPr>
        </p:nvSpPr>
        <p:spPr>
          <a:xfrm>
            <a:off x="6489065" y="4380230"/>
            <a:ext cx="3394075" cy="421005"/>
          </a:xfrm>
          <a:prstGeom prst="rect">
            <a:avLst/>
          </a:prstGeom>
          <a:noFill/>
          <a:ln>
            <a:noFill/>
          </a:ln>
        </p:spPr>
        <p:txBody>
          <a:bodyPr anchor="ctr"/>
          <a:lstStyle>
            <a:defPPr>
              <a:defRPr lang="zh-CN"/>
            </a:defPPr>
            <a:lvl1pPr algn="ctr">
              <a:defRPr sz="1400" b="1">
                <a:solidFill>
                  <a:srgbClr val="0162C6"/>
                </a:solidFill>
                <a:latin typeface="微软雅黑" panose="020B0503020204020204" charset="-122"/>
                <a:ea typeface="微软雅黑" panose="020B0503020204020204" charset="-122"/>
              </a:defRPr>
            </a:lvl1pPr>
          </a:lstStyle>
          <a:p>
            <a:r>
              <a:rPr lang="zh-CN" altLang="en-US" sz="1200" dirty="0"/>
              <a:t>省</a:t>
            </a:r>
            <a:r>
              <a:rPr lang="zh-CN" altLang="en-US" sz="1200" dirty="0"/>
              <a:t>数智化部</a:t>
            </a:r>
            <a:endParaRPr lang="zh-CN" altLang="en-US" sz="1200" dirty="0"/>
          </a:p>
        </p:txBody>
      </p:sp>
      <p:sp>
        <p:nvSpPr>
          <p:cNvPr id="44" name="矩形: 圆角 64"/>
          <p:cNvSpPr/>
          <p:nvPr/>
        </p:nvSpPr>
        <p:spPr bwMode="auto">
          <a:xfrm>
            <a:off x="6577660" y="4828073"/>
            <a:ext cx="3305697" cy="1601122"/>
          </a:xfrm>
          <a:prstGeom prst="rect">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a:solidFill>
                <a:schemeClr val="bg1"/>
              </a:solidFill>
              <a:latin typeface="微软雅黑" panose="020B0503020204020204" charset="-122"/>
              <a:ea typeface="微软雅黑" panose="020B0503020204020204" charset="-122"/>
              <a:sym typeface="+mn-ea"/>
            </a:endParaRPr>
          </a:p>
        </p:txBody>
      </p:sp>
      <p:sp>
        <p:nvSpPr>
          <p:cNvPr id="45" name="文本框 44"/>
          <p:cNvSpPr txBox="1"/>
          <p:nvPr/>
        </p:nvSpPr>
        <p:spPr>
          <a:xfrm>
            <a:off x="6622684" y="4867591"/>
            <a:ext cx="3253130" cy="1306830"/>
          </a:xfrm>
          <a:prstGeom prst="rect">
            <a:avLst/>
          </a:prstGeom>
          <a:noFill/>
        </p:spPr>
        <p:txBody>
          <a:bodyPr wrap="square">
            <a:spAutoFit/>
          </a:bodyPr>
          <a:lstStyle/>
          <a:p>
            <a:pPr marL="177800" indent="-177800" fontAlgn="auto">
              <a:lnSpc>
                <a:spcPct val="120000"/>
              </a:lnSpc>
              <a:buFont typeface="Arial" panose="020B0604020202020204" pitchFamily="34" charset="0"/>
              <a:buChar char="•"/>
            </a:pPr>
            <a:r>
              <a:rPr lang="zh-CN" altLang="en-US" sz="1100" dirty="0">
                <a:latin typeface="微软雅黑" panose="020B0503020204020204" charset="-122"/>
                <a:ea typeface="微软雅黑" panose="020B0503020204020204" charset="-122"/>
                <a:cs typeface="微软雅黑" panose="020B0503020204020204" charset="-122"/>
              </a:rPr>
              <a:t>统筹对</a:t>
            </a:r>
            <a:r>
              <a:rPr lang="zh-CN" altLang="en-US" sz="1100" b="1" dirty="0">
                <a:solidFill>
                  <a:srgbClr val="C00000"/>
                </a:solidFill>
                <a:latin typeface="微软雅黑" panose="020B0503020204020204" charset="-122"/>
                <a:ea typeface="微软雅黑" panose="020B0503020204020204" charset="-122"/>
                <a:cs typeface="微软雅黑" panose="020B0503020204020204" charset="-122"/>
              </a:rPr>
              <a:t>内</a:t>
            </a:r>
            <a:r>
              <a:rPr lang="zh-CN" altLang="en-US" sz="1100" dirty="0">
                <a:latin typeface="微软雅黑" panose="020B0503020204020204" charset="-122"/>
                <a:ea typeface="微软雅黑" panose="020B0503020204020204" charset="-122"/>
                <a:cs typeface="微软雅黑" panose="020B0503020204020204" charset="-122"/>
                <a:sym typeface="+mn-ea"/>
              </a:rPr>
              <a:t>需求的</a:t>
            </a:r>
            <a:r>
              <a:rPr lang="zh-CN" altLang="en-US" sz="1100" dirty="0">
                <a:latin typeface="微软雅黑" panose="020B0503020204020204" charset="-122"/>
                <a:ea typeface="微软雅黑" panose="020B0503020204020204" charset="-122"/>
                <a:cs typeface="微软雅黑" panose="020B0503020204020204" charset="-122"/>
              </a:rPr>
              <a:t>挖掘，结合中台必融必用及数智化产品清单，做到能力应用尽用，实现能力内部赋能；</a:t>
            </a:r>
            <a:endParaRPr lang="zh-CN" altLang="en-US" sz="1100" dirty="0">
              <a:latin typeface="微软雅黑" panose="020B0503020204020204" charset="-122"/>
              <a:ea typeface="微软雅黑" panose="020B0503020204020204" charset="-122"/>
              <a:cs typeface="微软雅黑" panose="020B0503020204020204" charset="-122"/>
            </a:endParaRPr>
          </a:p>
          <a:p>
            <a:pPr marL="177800" indent="-177800" fontAlgn="auto">
              <a:lnSpc>
                <a:spcPct val="120000"/>
              </a:lnSpc>
              <a:buFont typeface="Arial" panose="020B0604020202020204" pitchFamily="34" charset="0"/>
              <a:buChar char="•"/>
            </a:pPr>
            <a:r>
              <a:rPr lang="zh-CN" altLang="en-US" sz="1100" dirty="0">
                <a:latin typeface="微软雅黑" panose="020B0503020204020204" charset="-122"/>
                <a:ea typeface="微软雅黑" panose="020B0503020204020204" charset="-122"/>
                <a:cs typeface="微软雅黑" panose="020B0503020204020204" charset="-122"/>
              </a:rPr>
              <a:t>负责对</a:t>
            </a:r>
            <a:r>
              <a:rPr lang="zh-CN" altLang="en-US" sz="1100" b="1" dirty="0">
                <a:solidFill>
                  <a:srgbClr val="C00000"/>
                </a:solidFill>
                <a:latin typeface="微软雅黑" panose="020B0503020204020204" charset="-122"/>
                <a:ea typeface="微软雅黑" panose="020B0503020204020204" charset="-122"/>
                <a:cs typeface="微软雅黑" panose="020B0503020204020204" charset="-122"/>
              </a:rPr>
              <a:t>外</a:t>
            </a:r>
            <a:r>
              <a:rPr lang="zh-CN" altLang="en-US" sz="1100" dirty="0">
                <a:latin typeface="微软雅黑" panose="020B0503020204020204" charset="-122"/>
                <a:ea typeface="微软雅黑" panose="020B0503020204020204" charset="-122"/>
                <a:cs typeface="微软雅黑" panose="020B0503020204020204" charset="-122"/>
                <a:sym typeface="+mn-ea"/>
              </a:rPr>
              <a:t>商机的</a:t>
            </a:r>
            <a:r>
              <a:rPr lang="zh-CN" altLang="en-US" sz="1100" dirty="0">
                <a:latin typeface="微软雅黑" panose="020B0503020204020204" charset="-122"/>
                <a:ea typeface="微软雅黑" panose="020B0503020204020204" charset="-122"/>
                <a:cs typeface="微软雅黑" panose="020B0503020204020204" charset="-122"/>
              </a:rPr>
              <a:t>深挖，挖掘各行业各层级客户市场需求，主导场景及应用解决方案设计，由信息系统部协同推进产品对外输出。</a:t>
            </a:r>
            <a:endParaRPr lang="zh-CN" altLang="en-US" sz="1100" dirty="0">
              <a:latin typeface="微软雅黑" panose="020B0503020204020204" charset="-122"/>
              <a:ea typeface="微软雅黑" panose="020B0503020204020204" charset="-122"/>
              <a:cs typeface="微软雅黑" panose="020B0503020204020204" charset="-122"/>
            </a:endParaRPr>
          </a:p>
        </p:txBody>
      </p:sp>
      <p:sp>
        <p:nvSpPr>
          <p:cNvPr id="46" name="矩形: 圆角 64"/>
          <p:cNvSpPr/>
          <p:nvPr/>
        </p:nvSpPr>
        <p:spPr bwMode="auto">
          <a:xfrm>
            <a:off x="10534907" y="1747931"/>
            <a:ext cx="1432418" cy="2584836"/>
          </a:xfrm>
          <a:prstGeom prst="rect">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400" b="1" dirty="0">
              <a:solidFill>
                <a:schemeClr val="bg1"/>
              </a:solidFill>
              <a:latin typeface="微软雅黑" panose="020B0503020204020204" charset="-122"/>
              <a:ea typeface="微软雅黑" panose="020B0503020204020204" charset="-122"/>
              <a:sym typeface="+mn-ea"/>
            </a:endParaRPr>
          </a:p>
        </p:txBody>
      </p:sp>
      <p:pic>
        <p:nvPicPr>
          <p:cNvPr id="47" name="图片 46" descr="超额"/>
          <p:cNvPicPr>
            <a:picLocks noChangeAspect="1"/>
          </p:cNvPicPr>
          <p:nvPr/>
        </p:nvPicPr>
        <p:blipFill>
          <a:blip r:embed="rId9"/>
          <a:stretch>
            <a:fillRect/>
          </a:stretch>
        </p:blipFill>
        <p:spPr>
          <a:xfrm>
            <a:off x="10869681" y="3158703"/>
            <a:ext cx="762871" cy="762871"/>
          </a:xfrm>
          <a:prstGeom prst="rect">
            <a:avLst/>
          </a:prstGeom>
        </p:spPr>
      </p:pic>
      <p:sp>
        <p:nvSpPr>
          <p:cNvPr id="48" name="文本框 47"/>
          <p:cNvSpPr txBox="1"/>
          <p:nvPr/>
        </p:nvSpPr>
        <p:spPr>
          <a:xfrm>
            <a:off x="10419266" y="2194112"/>
            <a:ext cx="1663700" cy="583565"/>
          </a:xfrm>
          <a:prstGeom prst="rect">
            <a:avLst/>
          </a:prstGeom>
          <a:noFill/>
        </p:spPr>
        <p:txBody>
          <a:bodyPr wrap="square" rtlCol="0">
            <a:spAutoFit/>
          </a:bodyPr>
          <a:p>
            <a:pPr algn="ctr"/>
            <a:r>
              <a:rPr lang="zh-CN" altLang="en-US" sz="1600" b="1" dirty="0">
                <a:latin typeface="微软雅黑" panose="020B0503020204020204" charset="-122"/>
                <a:ea typeface="微软雅黑" panose="020B0503020204020204" charset="-122"/>
              </a:rPr>
              <a:t>对</a:t>
            </a:r>
            <a:r>
              <a:rPr lang="zh-CN" altLang="en-US" sz="1600" b="1" dirty="0">
                <a:solidFill>
                  <a:srgbClr val="C00000"/>
                </a:solidFill>
                <a:latin typeface="微软雅黑" panose="020B0503020204020204" charset="-122"/>
                <a:ea typeface="微软雅黑" panose="020B0503020204020204" charset="-122"/>
              </a:rPr>
              <a:t>内</a:t>
            </a:r>
            <a:r>
              <a:rPr lang="zh-CN" altLang="en-US" sz="1600" b="1" dirty="0">
                <a:latin typeface="微软雅黑" panose="020B0503020204020204" charset="-122"/>
                <a:ea typeface="微软雅黑" panose="020B0503020204020204" charset="-122"/>
              </a:rPr>
              <a:t>注智赋能</a:t>
            </a:r>
            <a:endParaRPr lang="zh-CN" altLang="en-US" sz="1600" b="1" dirty="0">
              <a:latin typeface="微软雅黑" panose="020B0503020204020204" charset="-122"/>
              <a:ea typeface="微软雅黑" panose="020B0503020204020204" charset="-122"/>
            </a:endParaRPr>
          </a:p>
          <a:p>
            <a:pPr algn="ctr"/>
            <a:r>
              <a:rPr lang="zh-CN" altLang="en-US" sz="1600" b="1" dirty="0">
                <a:latin typeface="微软雅黑" panose="020B0503020204020204" charset="-122"/>
                <a:ea typeface="微软雅黑" panose="020B0503020204020204" charset="-122"/>
              </a:rPr>
              <a:t>对</a:t>
            </a:r>
            <a:r>
              <a:rPr lang="zh-CN" altLang="en-US" sz="1600" b="1" dirty="0">
                <a:solidFill>
                  <a:srgbClr val="C00000"/>
                </a:solidFill>
                <a:latin typeface="微软雅黑" panose="020B0503020204020204" charset="-122"/>
                <a:ea typeface="微软雅黑" panose="020B0503020204020204" charset="-122"/>
              </a:rPr>
              <a:t>外</a:t>
            </a:r>
            <a:r>
              <a:rPr lang="zh-CN" altLang="en-US" sz="1600" b="1" dirty="0">
                <a:latin typeface="微软雅黑" panose="020B0503020204020204" charset="-122"/>
                <a:ea typeface="微软雅黑" panose="020B0503020204020204" charset="-122"/>
              </a:rPr>
              <a:t>规模增收</a:t>
            </a:r>
            <a:endParaRPr lang="zh-CN" altLang="en-US" sz="1600" b="1" dirty="0">
              <a:latin typeface="微软雅黑" panose="020B0503020204020204" charset="-122"/>
              <a:ea typeface="微软雅黑" panose="020B0503020204020204" charset="-122"/>
            </a:endParaRPr>
          </a:p>
        </p:txBody>
      </p:sp>
      <p:grpSp>
        <p:nvGrpSpPr>
          <p:cNvPr id="49" name="组合 48"/>
          <p:cNvGrpSpPr/>
          <p:nvPr/>
        </p:nvGrpSpPr>
        <p:grpSpPr>
          <a:xfrm>
            <a:off x="10000632" y="2318912"/>
            <a:ext cx="458721" cy="1442873"/>
            <a:chOff x="9747692" y="5191957"/>
            <a:chExt cx="458721" cy="1442873"/>
          </a:xfrm>
        </p:grpSpPr>
        <p:sp>
          <p:nvSpPr>
            <p:cNvPr id="50" name="等腰三角形 24"/>
            <p:cNvSpPr/>
            <p:nvPr>
              <p:custDataLst>
                <p:tags r:id="rId10"/>
              </p:custDataLst>
            </p:nvPr>
          </p:nvSpPr>
          <p:spPr>
            <a:xfrm rot="16200000" flipV="1">
              <a:off x="9315698" y="5744116"/>
              <a:ext cx="1442873" cy="338556"/>
            </a:xfrm>
            <a:custGeom>
              <a:avLst/>
              <a:gdLst>
                <a:gd name="connsiteX0" fmla="*/ 0 w 578876"/>
                <a:gd name="connsiteY0" fmla="*/ 4648025 h 4648025"/>
                <a:gd name="connsiteX1" fmla="*/ 289438 w 578876"/>
                <a:gd name="connsiteY1" fmla="*/ 0 h 4648025"/>
                <a:gd name="connsiteX2" fmla="*/ 578876 w 578876"/>
                <a:gd name="connsiteY2" fmla="*/ 4648025 h 4648025"/>
                <a:gd name="connsiteX3" fmla="*/ 0 w 578876"/>
                <a:gd name="connsiteY3" fmla="*/ 4648025 h 4648025"/>
                <a:gd name="connsiteX0-1" fmla="*/ 0 w 578876"/>
                <a:gd name="connsiteY0-2" fmla="*/ 4648025 h 4648025"/>
                <a:gd name="connsiteX1-3" fmla="*/ 289438 w 578876"/>
                <a:gd name="connsiteY1-4" fmla="*/ 0 h 4648025"/>
                <a:gd name="connsiteX2-5" fmla="*/ 578876 w 578876"/>
                <a:gd name="connsiteY2-6" fmla="*/ 4648025 h 4648025"/>
                <a:gd name="connsiteX3-7" fmla="*/ 0 w 578876"/>
                <a:gd name="connsiteY3-8" fmla="*/ 4648025 h 4648025"/>
                <a:gd name="connsiteX0-9" fmla="*/ 0 w 578876"/>
                <a:gd name="connsiteY0-10" fmla="*/ 4648025 h 4648025"/>
                <a:gd name="connsiteX1-11" fmla="*/ 289438 w 578876"/>
                <a:gd name="connsiteY1-12" fmla="*/ 0 h 4648025"/>
                <a:gd name="connsiteX2-13" fmla="*/ 578876 w 578876"/>
                <a:gd name="connsiteY2-14" fmla="*/ 4648025 h 4648025"/>
                <a:gd name="connsiteX3-15" fmla="*/ 0 w 578876"/>
                <a:gd name="connsiteY3-16" fmla="*/ 4648025 h 4648025"/>
                <a:gd name="connsiteX0-17" fmla="*/ 0 w 578876"/>
                <a:gd name="connsiteY0-18" fmla="*/ 4648025 h 4648025"/>
                <a:gd name="connsiteX1-19" fmla="*/ 289438 w 578876"/>
                <a:gd name="connsiteY1-20" fmla="*/ 0 h 4648025"/>
                <a:gd name="connsiteX2-21" fmla="*/ 578876 w 578876"/>
                <a:gd name="connsiteY2-22" fmla="*/ 4648025 h 4648025"/>
                <a:gd name="connsiteX3-23" fmla="*/ 0 w 578876"/>
                <a:gd name="connsiteY3-24" fmla="*/ 4648025 h 4648025"/>
                <a:gd name="connsiteX0-25" fmla="*/ 0 w 578876"/>
                <a:gd name="connsiteY0-26" fmla="*/ 4648025 h 4648025"/>
                <a:gd name="connsiteX1-27" fmla="*/ 289438 w 578876"/>
                <a:gd name="connsiteY1-28" fmla="*/ 0 h 4648025"/>
                <a:gd name="connsiteX2-29" fmla="*/ 578876 w 578876"/>
                <a:gd name="connsiteY2-30" fmla="*/ 4648025 h 4648025"/>
                <a:gd name="connsiteX3-31" fmla="*/ 0 w 578876"/>
                <a:gd name="connsiteY3-32" fmla="*/ 4648025 h 4648025"/>
                <a:gd name="connsiteX0-33" fmla="*/ 0 w 578876"/>
                <a:gd name="connsiteY0-34" fmla="*/ 4648025 h 4648025"/>
                <a:gd name="connsiteX1-35" fmla="*/ 289438 w 578876"/>
                <a:gd name="connsiteY1-36" fmla="*/ 0 h 4648025"/>
                <a:gd name="connsiteX2-37" fmla="*/ 578876 w 578876"/>
                <a:gd name="connsiteY2-38" fmla="*/ 4648025 h 4648025"/>
                <a:gd name="connsiteX3-39" fmla="*/ 0 w 578876"/>
                <a:gd name="connsiteY3-40" fmla="*/ 4648025 h 4648025"/>
                <a:gd name="connsiteX0-41" fmla="*/ 0 w 578876"/>
                <a:gd name="connsiteY0-42" fmla="*/ 4648025 h 4648025"/>
                <a:gd name="connsiteX1-43" fmla="*/ 289438 w 578876"/>
                <a:gd name="connsiteY1-44" fmla="*/ 0 h 4648025"/>
                <a:gd name="connsiteX2-45" fmla="*/ 578876 w 578876"/>
                <a:gd name="connsiteY2-46" fmla="*/ 4648025 h 4648025"/>
                <a:gd name="connsiteX3-47" fmla="*/ 0 w 578876"/>
                <a:gd name="connsiteY3-48" fmla="*/ 4648025 h 4648025"/>
                <a:gd name="connsiteX0-49" fmla="*/ 0 w 578876"/>
                <a:gd name="connsiteY0-50" fmla="*/ 4648025 h 4648025"/>
                <a:gd name="connsiteX1-51" fmla="*/ 289438 w 578876"/>
                <a:gd name="connsiteY1-52" fmla="*/ 0 h 4648025"/>
                <a:gd name="connsiteX2-53" fmla="*/ 578876 w 578876"/>
                <a:gd name="connsiteY2-54" fmla="*/ 4648025 h 4648025"/>
                <a:gd name="connsiteX3-55" fmla="*/ 0 w 578876"/>
                <a:gd name="connsiteY3-56" fmla="*/ 4648025 h 4648025"/>
                <a:gd name="connsiteX0-57" fmla="*/ 0 w 578876"/>
                <a:gd name="connsiteY0-58" fmla="*/ 4648025 h 4648025"/>
                <a:gd name="connsiteX1-59" fmla="*/ 289438 w 578876"/>
                <a:gd name="connsiteY1-60" fmla="*/ 0 h 4648025"/>
                <a:gd name="connsiteX2-61" fmla="*/ 578876 w 578876"/>
                <a:gd name="connsiteY2-62" fmla="*/ 4648025 h 4648025"/>
                <a:gd name="connsiteX3-63" fmla="*/ 0 w 578876"/>
                <a:gd name="connsiteY3-64" fmla="*/ 4648025 h 4648025"/>
                <a:gd name="connsiteX0-65" fmla="*/ 0 w 578876"/>
                <a:gd name="connsiteY0-66" fmla="*/ 4648025 h 4648025"/>
                <a:gd name="connsiteX1-67" fmla="*/ 289438 w 578876"/>
                <a:gd name="connsiteY1-68" fmla="*/ 0 h 4648025"/>
                <a:gd name="connsiteX2-69" fmla="*/ 578876 w 578876"/>
                <a:gd name="connsiteY2-70" fmla="*/ 4648025 h 4648025"/>
                <a:gd name="connsiteX3-71" fmla="*/ 0 w 578876"/>
                <a:gd name="connsiteY3-72" fmla="*/ 4648025 h 4648025"/>
                <a:gd name="connsiteX0-73" fmla="*/ 0 w 578876"/>
                <a:gd name="connsiteY0-74" fmla="*/ 4648025 h 4648025"/>
                <a:gd name="connsiteX1-75" fmla="*/ 289438 w 578876"/>
                <a:gd name="connsiteY1-76" fmla="*/ 0 h 4648025"/>
                <a:gd name="connsiteX2-77" fmla="*/ 578876 w 578876"/>
                <a:gd name="connsiteY2-78" fmla="*/ 4648025 h 4648025"/>
                <a:gd name="connsiteX3-79" fmla="*/ 0 w 578876"/>
                <a:gd name="connsiteY3-80" fmla="*/ 4648025 h 4648025"/>
                <a:gd name="connsiteX0-81" fmla="*/ 0 w 578876"/>
                <a:gd name="connsiteY0-82" fmla="*/ 4648025 h 4648025"/>
                <a:gd name="connsiteX1-83" fmla="*/ 289438 w 578876"/>
                <a:gd name="connsiteY1-84" fmla="*/ 0 h 4648025"/>
                <a:gd name="connsiteX2-85" fmla="*/ 578876 w 578876"/>
                <a:gd name="connsiteY2-86" fmla="*/ 4648025 h 4648025"/>
                <a:gd name="connsiteX3-87" fmla="*/ 0 w 578876"/>
                <a:gd name="connsiteY3-88" fmla="*/ 4648025 h 4648025"/>
                <a:gd name="connsiteX0-89" fmla="*/ 0 w 578876"/>
                <a:gd name="connsiteY0-90" fmla="*/ 4648025 h 4648025"/>
                <a:gd name="connsiteX1-91" fmla="*/ 289438 w 578876"/>
                <a:gd name="connsiteY1-92" fmla="*/ 0 h 4648025"/>
                <a:gd name="connsiteX2-93" fmla="*/ 578876 w 578876"/>
                <a:gd name="connsiteY2-94" fmla="*/ 4648025 h 4648025"/>
                <a:gd name="connsiteX3-95" fmla="*/ 0 w 578876"/>
                <a:gd name="connsiteY3-96" fmla="*/ 4648025 h 4648025"/>
                <a:gd name="connsiteX0-97" fmla="*/ 0 w 578876"/>
                <a:gd name="connsiteY0-98" fmla="*/ 4648025 h 4648025"/>
                <a:gd name="connsiteX1-99" fmla="*/ 289438 w 578876"/>
                <a:gd name="connsiteY1-100" fmla="*/ 0 h 4648025"/>
                <a:gd name="connsiteX2-101" fmla="*/ 578876 w 578876"/>
                <a:gd name="connsiteY2-102" fmla="*/ 4648025 h 4648025"/>
                <a:gd name="connsiteX3-103" fmla="*/ 0 w 578876"/>
                <a:gd name="connsiteY3-104" fmla="*/ 4648025 h 4648025"/>
                <a:gd name="connsiteX0-105" fmla="*/ 0 w 578876"/>
                <a:gd name="connsiteY0-106" fmla="*/ 4648025 h 4648025"/>
                <a:gd name="connsiteX1-107" fmla="*/ 289438 w 578876"/>
                <a:gd name="connsiteY1-108" fmla="*/ 0 h 4648025"/>
                <a:gd name="connsiteX2-109" fmla="*/ 578876 w 578876"/>
                <a:gd name="connsiteY2-110" fmla="*/ 4648025 h 4648025"/>
                <a:gd name="connsiteX3-111" fmla="*/ 0 w 578876"/>
                <a:gd name="connsiteY3-112" fmla="*/ 4648025 h 4648025"/>
              </a:gdLst>
              <a:ahLst/>
              <a:cxnLst>
                <a:cxn ang="0">
                  <a:pos x="connsiteX0-1" y="connsiteY0-2"/>
                </a:cxn>
                <a:cxn ang="0">
                  <a:pos x="connsiteX1-3" y="connsiteY1-4"/>
                </a:cxn>
                <a:cxn ang="0">
                  <a:pos x="connsiteX2-5" y="connsiteY2-6"/>
                </a:cxn>
                <a:cxn ang="0">
                  <a:pos x="connsiteX3-7" y="connsiteY3-8"/>
                </a:cxn>
              </a:cxnLst>
              <a:rect l="l" t="t" r="r" b="b"/>
              <a:pathLst>
                <a:path w="578876" h="4648025">
                  <a:moveTo>
                    <a:pt x="0" y="4648025"/>
                  </a:moveTo>
                  <a:cubicBezTo>
                    <a:pt x="162866" y="3047883"/>
                    <a:pt x="238853" y="1866842"/>
                    <a:pt x="289438" y="0"/>
                  </a:cubicBezTo>
                  <a:cubicBezTo>
                    <a:pt x="343197" y="1879542"/>
                    <a:pt x="403887" y="3035183"/>
                    <a:pt x="578876" y="4648025"/>
                  </a:cubicBezTo>
                  <a:lnTo>
                    <a:pt x="0" y="4648025"/>
                  </a:lnTo>
                  <a:close/>
                </a:path>
              </a:pathLst>
            </a:custGeom>
            <a:gradFill flip="none" rotWithShape="1">
              <a:gsLst>
                <a:gs pos="8000">
                  <a:srgbClr val="4472C4">
                    <a:alpha val="0"/>
                  </a:srgbClr>
                </a:gs>
                <a:gs pos="80000">
                  <a:srgbClr val="4472C4">
                    <a:alpha val="48000"/>
                  </a:srgbClr>
                </a:gs>
              </a:gsLst>
              <a:lin ang="16200000" scaled="1"/>
            </a:gradFill>
            <a:ln w="25400" cap="flat" cmpd="sng" algn="ctr">
              <a:noFill/>
              <a:prstDash val="solid"/>
            </a:ln>
            <a:effectLst/>
          </p:spPr>
          <p:txBody>
            <a:bodyPr anchor="ctr">
              <a:noAutofit/>
            </a:bodyPr>
            <a:p>
              <a:pPr lvl="0" algn="ctr" defTabSz="910590" fontAlgn="base">
                <a:buClrTx/>
                <a:buSzTx/>
                <a:buFontTx/>
                <a:defRPr/>
              </a:pPr>
              <a:endParaRPr lang="zh-CN" altLang="en-US" sz="1690" kern="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51" name="等腰三角形 24"/>
            <p:cNvSpPr/>
            <p:nvPr>
              <p:custDataLst>
                <p:tags r:id="rId11"/>
              </p:custDataLst>
            </p:nvPr>
          </p:nvSpPr>
          <p:spPr>
            <a:xfrm rot="16200000" flipV="1">
              <a:off x="9195533" y="5744116"/>
              <a:ext cx="1442873" cy="338556"/>
            </a:xfrm>
            <a:custGeom>
              <a:avLst/>
              <a:gdLst>
                <a:gd name="connsiteX0" fmla="*/ 0 w 578876"/>
                <a:gd name="connsiteY0" fmla="*/ 4648025 h 4648025"/>
                <a:gd name="connsiteX1" fmla="*/ 289438 w 578876"/>
                <a:gd name="connsiteY1" fmla="*/ 0 h 4648025"/>
                <a:gd name="connsiteX2" fmla="*/ 578876 w 578876"/>
                <a:gd name="connsiteY2" fmla="*/ 4648025 h 4648025"/>
                <a:gd name="connsiteX3" fmla="*/ 0 w 578876"/>
                <a:gd name="connsiteY3" fmla="*/ 4648025 h 4648025"/>
                <a:gd name="connsiteX0-1" fmla="*/ 0 w 578876"/>
                <a:gd name="connsiteY0-2" fmla="*/ 4648025 h 4648025"/>
                <a:gd name="connsiteX1-3" fmla="*/ 289438 w 578876"/>
                <a:gd name="connsiteY1-4" fmla="*/ 0 h 4648025"/>
                <a:gd name="connsiteX2-5" fmla="*/ 578876 w 578876"/>
                <a:gd name="connsiteY2-6" fmla="*/ 4648025 h 4648025"/>
                <a:gd name="connsiteX3-7" fmla="*/ 0 w 578876"/>
                <a:gd name="connsiteY3-8" fmla="*/ 4648025 h 4648025"/>
                <a:gd name="connsiteX0-9" fmla="*/ 0 w 578876"/>
                <a:gd name="connsiteY0-10" fmla="*/ 4648025 h 4648025"/>
                <a:gd name="connsiteX1-11" fmla="*/ 289438 w 578876"/>
                <a:gd name="connsiteY1-12" fmla="*/ 0 h 4648025"/>
                <a:gd name="connsiteX2-13" fmla="*/ 578876 w 578876"/>
                <a:gd name="connsiteY2-14" fmla="*/ 4648025 h 4648025"/>
                <a:gd name="connsiteX3-15" fmla="*/ 0 w 578876"/>
                <a:gd name="connsiteY3-16" fmla="*/ 4648025 h 4648025"/>
                <a:gd name="connsiteX0-17" fmla="*/ 0 w 578876"/>
                <a:gd name="connsiteY0-18" fmla="*/ 4648025 h 4648025"/>
                <a:gd name="connsiteX1-19" fmla="*/ 289438 w 578876"/>
                <a:gd name="connsiteY1-20" fmla="*/ 0 h 4648025"/>
                <a:gd name="connsiteX2-21" fmla="*/ 578876 w 578876"/>
                <a:gd name="connsiteY2-22" fmla="*/ 4648025 h 4648025"/>
                <a:gd name="connsiteX3-23" fmla="*/ 0 w 578876"/>
                <a:gd name="connsiteY3-24" fmla="*/ 4648025 h 4648025"/>
                <a:gd name="connsiteX0-25" fmla="*/ 0 w 578876"/>
                <a:gd name="connsiteY0-26" fmla="*/ 4648025 h 4648025"/>
                <a:gd name="connsiteX1-27" fmla="*/ 289438 w 578876"/>
                <a:gd name="connsiteY1-28" fmla="*/ 0 h 4648025"/>
                <a:gd name="connsiteX2-29" fmla="*/ 578876 w 578876"/>
                <a:gd name="connsiteY2-30" fmla="*/ 4648025 h 4648025"/>
                <a:gd name="connsiteX3-31" fmla="*/ 0 w 578876"/>
                <a:gd name="connsiteY3-32" fmla="*/ 4648025 h 4648025"/>
                <a:gd name="connsiteX0-33" fmla="*/ 0 w 578876"/>
                <a:gd name="connsiteY0-34" fmla="*/ 4648025 h 4648025"/>
                <a:gd name="connsiteX1-35" fmla="*/ 289438 w 578876"/>
                <a:gd name="connsiteY1-36" fmla="*/ 0 h 4648025"/>
                <a:gd name="connsiteX2-37" fmla="*/ 578876 w 578876"/>
                <a:gd name="connsiteY2-38" fmla="*/ 4648025 h 4648025"/>
                <a:gd name="connsiteX3-39" fmla="*/ 0 w 578876"/>
                <a:gd name="connsiteY3-40" fmla="*/ 4648025 h 4648025"/>
                <a:gd name="connsiteX0-41" fmla="*/ 0 w 578876"/>
                <a:gd name="connsiteY0-42" fmla="*/ 4648025 h 4648025"/>
                <a:gd name="connsiteX1-43" fmla="*/ 289438 w 578876"/>
                <a:gd name="connsiteY1-44" fmla="*/ 0 h 4648025"/>
                <a:gd name="connsiteX2-45" fmla="*/ 578876 w 578876"/>
                <a:gd name="connsiteY2-46" fmla="*/ 4648025 h 4648025"/>
                <a:gd name="connsiteX3-47" fmla="*/ 0 w 578876"/>
                <a:gd name="connsiteY3-48" fmla="*/ 4648025 h 4648025"/>
                <a:gd name="connsiteX0-49" fmla="*/ 0 w 578876"/>
                <a:gd name="connsiteY0-50" fmla="*/ 4648025 h 4648025"/>
                <a:gd name="connsiteX1-51" fmla="*/ 289438 w 578876"/>
                <a:gd name="connsiteY1-52" fmla="*/ 0 h 4648025"/>
                <a:gd name="connsiteX2-53" fmla="*/ 578876 w 578876"/>
                <a:gd name="connsiteY2-54" fmla="*/ 4648025 h 4648025"/>
                <a:gd name="connsiteX3-55" fmla="*/ 0 w 578876"/>
                <a:gd name="connsiteY3-56" fmla="*/ 4648025 h 4648025"/>
                <a:gd name="connsiteX0-57" fmla="*/ 0 w 578876"/>
                <a:gd name="connsiteY0-58" fmla="*/ 4648025 h 4648025"/>
                <a:gd name="connsiteX1-59" fmla="*/ 289438 w 578876"/>
                <a:gd name="connsiteY1-60" fmla="*/ 0 h 4648025"/>
                <a:gd name="connsiteX2-61" fmla="*/ 578876 w 578876"/>
                <a:gd name="connsiteY2-62" fmla="*/ 4648025 h 4648025"/>
                <a:gd name="connsiteX3-63" fmla="*/ 0 w 578876"/>
                <a:gd name="connsiteY3-64" fmla="*/ 4648025 h 4648025"/>
                <a:gd name="connsiteX0-65" fmla="*/ 0 w 578876"/>
                <a:gd name="connsiteY0-66" fmla="*/ 4648025 h 4648025"/>
                <a:gd name="connsiteX1-67" fmla="*/ 289438 w 578876"/>
                <a:gd name="connsiteY1-68" fmla="*/ 0 h 4648025"/>
                <a:gd name="connsiteX2-69" fmla="*/ 578876 w 578876"/>
                <a:gd name="connsiteY2-70" fmla="*/ 4648025 h 4648025"/>
                <a:gd name="connsiteX3-71" fmla="*/ 0 w 578876"/>
                <a:gd name="connsiteY3-72" fmla="*/ 4648025 h 4648025"/>
                <a:gd name="connsiteX0-73" fmla="*/ 0 w 578876"/>
                <a:gd name="connsiteY0-74" fmla="*/ 4648025 h 4648025"/>
                <a:gd name="connsiteX1-75" fmla="*/ 289438 w 578876"/>
                <a:gd name="connsiteY1-76" fmla="*/ 0 h 4648025"/>
                <a:gd name="connsiteX2-77" fmla="*/ 578876 w 578876"/>
                <a:gd name="connsiteY2-78" fmla="*/ 4648025 h 4648025"/>
                <a:gd name="connsiteX3-79" fmla="*/ 0 w 578876"/>
                <a:gd name="connsiteY3-80" fmla="*/ 4648025 h 4648025"/>
                <a:gd name="connsiteX0-81" fmla="*/ 0 w 578876"/>
                <a:gd name="connsiteY0-82" fmla="*/ 4648025 h 4648025"/>
                <a:gd name="connsiteX1-83" fmla="*/ 289438 w 578876"/>
                <a:gd name="connsiteY1-84" fmla="*/ 0 h 4648025"/>
                <a:gd name="connsiteX2-85" fmla="*/ 578876 w 578876"/>
                <a:gd name="connsiteY2-86" fmla="*/ 4648025 h 4648025"/>
                <a:gd name="connsiteX3-87" fmla="*/ 0 w 578876"/>
                <a:gd name="connsiteY3-88" fmla="*/ 4648025 h 4648025"/>
                <a:gd name="connsiteX0-89" fmla="*/ 0 w 578876"/>
                <a:gd name="connsiteY0-90" fmla="*/ 4648025 h 4648025"/>
                <a:gd name="connsiteX1-91" fmla="*/ 289438 w 578876"/>
                <a:gd name="connsiteY1-92" fmla="*/ 0 h 4648025"/>
                <a:gd name="connsiteX2-93" fmla="*/ 578876 w 578876"/>
                <a:gd name="connsiteY2-94" fmla="*/ 4648025 h 4648025"/>
                <a:gd name="connsiteX3-95" fmla="*/ 0 w 578876"/>
                <a:gd name="connsiteY3-96" fmla="*/ 4648025 h 4648025"/>
                <a:gd name="connsiteX0-97" fmla="*/ 0 w 578876"/>
                <a:gd name="connsiteY0-98" fmla="*/ 4648025 h 4648025"/>
                <a:gd name="connsiteX1-99" fmla="*/ 289438 w 578876"/>
                <a:gd name="connsiteY1-100" fmla="*/ 0 h 4648025"/>
                <a:gd name="connsiteX2-101" fmla="*/ 578876 w 578876"/>
                <a:gd name="connsiteY2-102" fmla="*/ 4648025 h 4648025"/>
                <a:gd name="connsiteX3-103" fmla="*/ 0 w 578876"/>
                <a:gd name="connsiteY3-104" fmla="*/ 4648025 h 4648025"/>
                <a:gd name="connsiteX0-105" fmla="*/ 0 w 578876"/>
                <a:gd name="connsiteY0-106" fmla="*/ 4648025 h 4648025"/>
                <a:gd name="connsiteX1-107" fmla="*/ 289438 w 578876"/>
                <a:gd name="connsiteY1-108" fmla="*/ 0 h 4648025"/>
                <a:gd name="connsiteX2-109" fmla="*/ 578876 w 578876"/>
                <a:gd name="connsiteY2-110" fmla="*/ 4648025 h 4648025"/>
                <a:gd name="connsiteX3-111" fmla="*/ 0 w 578876"/>
                <a:gd name="connsiteY3-112" fmla="*/ 4648025 h 4648025"/>
              </a:gdLst>
              <a:ahLst/>
              <a:cxnLst>
                <a:cxn ang="0">
                  <a:pos x="connsiteX0-1" y="connsiteY0-2"/>
                </a:cxn>
                <a:cxn ang="0">
                  <a:pos x="connsiteX1-3" y="connsiteY1-4"/>
                </a:cxn>
                <a:cxn ang="0">
                  <a:pos x="connsiteX2-5" y="connsiteY2-6"/>
                </a:cxn>
                <a:cxn ang="0">
                  <a:pos x="connsiteX3-7" y="connsiteY3-8"/>
                </a:cxn>
              </a:cxnLst>
              <a:rect l="l" t="t" r="r" b="b"/>
              <a:pathLst>
                <a:path w="578876" h="4648025">
                  <a:moveTo>
                    <a:pt x="0" y="4648025"/>
                  </a:moveTo>
                  <a:cubicBezTo>
                    <a:pt x="162866" y="3047883"/>
                    <a:pt x="238853" y="1866842"/>
                    <a:pt x="289438" y="0"/>
                  </a:cubicBezTo>
                  <a:cubicBezTo>
                    <a:pt x="343197" y="1879542"/>
                    <a:pt x="403887" y="3035183"/>
                    <a:pt x="578876" y="4648025"/>
                  </a:cubicBezTo>
                  <a:lnTo>
                    <a:pt x="0" y="4648025"/>
                  </a:lnTo>
                  <a:close/>
                </a:path>
              </a:pathLst>
            </a:custGeom>
            <a:gradFill flip="none" rotWithShape="1">
              <a:gsLst>
                <a:gs pos="8000">
                  <a:srgbClr val="4472C4">
                    <a:alpha val="0"/>
                  </a:srgbClr>
                </a:gs>
                <a:gs pos="80000">
                  <a:srgbClr val="4472C4">
                    <a:alpha val="48000"/>
                  </a:srgbClr>
                </a:gs>
              </a:gsLst>
              <a:lin ang="16200000" scaled="1"/>
            </a:gradFill>
            <a:ln w="25400" cap="flat" cmpd="sng" algn="ctr">
              <a:noFill/>
              <a:prstDash val="solid"/>
            </a:ln>
            <a:effectLst/>
          </p:spPr>
          <p:txBody>
            <a:bodyPr anchor="ctr">
              <a:noAutofit/>
            </a:bodyPr>
            <a:p>
              <a:pPr lvl="0" algn="ctr" defTabSz="910590" fontAlgn="base">
                <a:buClrTx/>
                <a:buSzTx/>
                <a:buFontTx/>
                <a:defRPr/>
              </a:pPr>
              <a:endParaRPr lang="zh-CN" altLang="en-US" sz="1690" kern="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grpSp>
      <p:grpSp>
        <p:nvGrpSpPr>
          <p:cNvPr id="55" name="组合 54"/>
          <p:cNvGrpSpPr/>
          <p:nvPr/>
        </p:nvGrpSpPr>
        <p:grpSpPr>
          <a:xfrm>
            <a:off x="4736465" y="2597119"/>
            <a:ext cx="633095" cy="886460"/>
            <a:chOff x="4048484" y="2819138"/>
            <a:chExt cx="1155217" cy="1141556"/>
          </a:xfrm>
        </p:grpSpPr>
        <p:grpSp>
          <p:nvGrpSpPr>
            <p:cNvPr id="56" name="组合 55"/>
            <p:cNvGrpSpPr/>
            <p:nvPr/>
          </p:nvGrpSpPr>
          <p:grpSpPr>
            <a:xfrm>
              <a:off x="4048596" y="2819138"/>
              <a:ext cx="1155105" cy="398042"/>
              <a:chOff x="4858347" y="1941998"/>
              <a:chExt cx="1355613" cy="467136"/>
            </a:xfrm>
          </p:grpSpPr>
          <p:sp>
            <p:nvSpPr>
              <p:cNvPr id="57" name="燕尾形 56"/>
              <p:cNvSpPr/>
              <p:nvPr>
                <p:custDataLst>
                  <p:tags r:id="rId12"/>
                </p:custDataLst>
              </p:nvPr>
            </p:nvSpPr>
            <p:spPr>
              <a:xfrm>
                <a:off x="4858347" y="1941998"/>
                <a:ext cx="455047" cy="467136"/>
              </a:xfrm>
              <a:prstGeom prst="chevron">
                <a:avLst/>
              </a:prstGeom>
              <a:gradFill>
                <a:gsLst>
                  <a:gs pos="100000">
                    <a:schemeClr val="accent1">
                      <a:alpha val="20000"/>
                    </a:schemeClr>
                  </a:gs>
                  <a:gs pos="8000">
                    <a:srgbClr val="3161E7">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a:solidFill>
                    <a:schemeClr val="tx1"/>
                  </a:solidFill>
                  <a:latin typeface="FZLanTingHeiS-DB-GB" panose="02000000000000000000" pitchFamily="2" charset="-122"/>
                  <a:ea typeface="FZLanTingHeiS-DB-GB" panose="02000000000000000000" pitchFamily="2" charset="-122"/>
                </a:endParaRPr>
              </a:p>
            </p:txBody>
          </p:sp>
          <p:sp>
            <p:nvSpPr>
              <p:cNvPr id="58" name="燕尾形 57"/>
              <p:cNvSpPr/>
              <p:nvPr>
                <p:custDataLst>
                  <p:tags r:id="rId13"/>
                </p:custDataLst>
              </p:nvPr>
            </p:nvSpPr>
            <p:spPr>
              <a:xfrm>
                <a:off x="5308630" y="1941998"/>
                <a:ext cx="455047" cy="467136"/>
              </a:xfrm>
              <a:prstGeom prst="chevron">
                <a:avLst/>
              </a:prstGeom>
              <a:solidFill>
                <a:srgbClr val="4472C4">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a:solidFill>
                    <a:schemeClr val="tx1"/>
                  </a:solidFill>
                  <a:latin typeface="FZLanTingHeiS-DB-GB" panose="02000000000000000000" pitchFamily="2" charset="-122"/>
                  <a:ea typeface="FZLanTingHeiS-DB-GB" panose="02000000000000000000" pitchFamily="2" charset="-122"/>
                </a:endParaRPr>
              </a:p>
            </p:txBody>
          </p:sp>
          <p:sp>
            <p:nvSpPr>
              <p:cNvPr id="59" name="燕尾形 58"/>
              <p:cNvSpPr/>
              <p:nvPr>
                <p:custDataLst>
                  <p:tags r:id="rId14"/>
                </p:custDataLst>
              </p:nvPr>
            </p:nvSpPr>
            <p:spPr>
              <a:xfrm>
                <a:off x="5758913" y="1941998"/>
                <a:ext cx="455047" cy="467136"/>
              </a:xfrm>
              <a:prstGeom prst="chevron">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a:solidFill>
                    <a:schemeClr val="tx1"/>
                  </a:solidFill>
                  <a:latin typeface="FZLanTingHeiS-DB-GB" panose="02000000000000000000" pitchFamily="2" charset="-122"/>
                  <a:ea typeface="FZLanTingHeiS-DB-GB" panose="02000000000000000000" pitchFamily="2" charset="-122"/>
                </a:endParaRPr>
              </a:p>
            </p:txBody>
          </p:sp>
        </p:grpSp>
        <p:grpSp>
          <p:nvGrpSpPr>
            <p:cNvPr id="60" name="组合 59"/>
            <p:cNvGrpSpPr/>
            <p:nvPr/>
          </p:nvGrpSpPr>
          <p:grpSpPr>
            <a:xfrm flipH="1">
              <a:off x="4048484" y="3562652"/>
              <a:ext cx="1155105" cy="398042"/>
              <a:chOff x="4858347" y="1941998"/>
              <a:chExt cx="1355613" cy="467136"/>
            </a:xfrm>
          </p:grpSpPr>
          <p:sp>
            <p:nvSpPr>
              <p:cNvPr id="61" name="燕尾形 60"/>
              <p:cNvSpPr/>
              <p:nvPr>
                <p:custDataLst>
                  <p:tags r:id="rId15"/>
                </p:custDataLst>
              </p:nvPr>
            </p:nvSpPr>
            <p:spPr>
              <a:xfrm>
                <a:off x="4858347" y="1941998"/>
                <a:ext cx="455047" cy="467136"/>
              </a:xfrm>
              <a:prstGeom prst="chevron">
                <a:avLst/>
              </a:prstGeom>
              <a:gradFill>
                <a:gsLst>
                  <a:gs pos="100000">
                    <a:schemeClr val="accent1">
                      <a:alpha val="20000"/>
                    </a:schemeClr>
                  </a:gs>
                  <a:gs pos="8000">
                    <a:srgbClr val="3161E7">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a:solidFill>
                    <a:schemeClr val="tx1"/>
                  </a:solidFill>
                  <a:latin typeface="FZLanTingHeiS-DB-GB" panose="02000000000000000000" pitchFamily="2" charset="-122"/>
                  <a:ea typeface="FZLanTingHeiS-DB-GB" panose="02000000000000000000" pitchFamily="2" charset="-122"/>
                </a:endParaRPr>
              </a:p>
            </p:txBody>
          </p:sp>
          <p:sp>
            <p:nvSpPr>
              <p:cNvPr id="62" name="燕尾形 61"/>
              <p:cNvSpPr/>
              <p:nvPr>
                <p:custDataLst>
                  <p:tags r:id="rId16"/>
                </p:custDataLst>
              </p:nvPr>
            </p:nvSpPr>
            <p:spPr>
              <a:xfrm>
                <a:off x="5308630" y="1941998"/>
                <a:ext cx="455047" cy="467136"/>
              </a:xfrm>
              <a:prstGeom prst="chevron">
                <a:avLst/>
              </a:prstGeom>
              <a:solidFill>
                <a:srgbClr val="4472C4">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a:solidFill>
                    <a:schemeClr val="tx1"/>
                  </a:solidFill>
                  <a:latin typeface="FZLanTingHeiS-DB-GB" panose="02000000000000000000" pitchFamily="2" charset="-122"/>
                  <a:ea typeface="FZLanTingHeiS-DB-GB" panose="02000000000000000000" pitchFamily="2" charset="-122"/>
                </a:endParaRPr>
              </a:p>
            </p:txBody>
          </p:sp>
          <p:sp>
            <p:nvSpPr>
              <p:cNvPr id="63" name="燕尾形 62"/>
              <p:cNvSpPr/>
              <p:nvPr>
                <p:custDataLst>
                  <p:tags r:id="rId17"/>
                </p:custDataLst>
              </p:nvPr>
            </p:nvSpPr>
            <p:spPr>
              <a:xfrm>
                <a:off x="5758913" y="1941998"/>
                <a:ext cx="455047" cy="467136"/>
              </a:xfrm>
              <a:prstGeom prst="chevron">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a:solidFill>
                    <a:schemeClr val="tx1"/>
                  </a:solidFill>
                  <a:latin typeface="FZLanTingHeiS-DB-GB" panose="02000000000000000000" pitchFamily="2" charset="-122"/>
                  <a:ea typeface="FZLanTingHeiS-DB-GB" panose="02000000000000000000" pitchFamily="2" charset="-122"/>
                </a:endParaRPr>
              </a:p>
            </p:txBody>
          </p:sp>
        </p:grpSp>
      </p:grpSp>
      <p:grpSp>
        <p:nvGrpSpPr>
          <p:cNvPr id="4" name="组合 3"/>
          <p:cNvGrpSpPr/>
          <p:nvPr/>
        </p:nvGrpSpPr>
        <p:grpSpPr>
          <a:xfrm>
            <a:off x="204470" y="1859249"/>
            <a:ext cx="4423410" cy="2362200"/>
            <a:chOff x="322" y="2613"/>
            <a:chExt cx="6966" cy="3720"/>
          </a:xfrm>
        </p:grpSpPr>
        <p:sp>
          <p:nvSpPr>
            <p:cNvPr id="3" name="任意多边形: 形状 34"/>
            <p:cNvSpPr txBox="1"/>
            <p:nvPr/>
          </p:nvSpPr>
          <p:spPr>
            <a:xfrm>
              <a:off x="2396" y="2613"/>
              <a:ext cx="2819" cy="5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algn="ctr">
                <a:buClrTx/>
                <a:buSzTx/>
                <a:buFontTx/>
              </a:pPr>
              <a:r>
                <a:rPr lang="zh-CN" altLang="en-US" sz="1400" b="1" dirty="0">
                  <a:solidFill>
                    <a:schemeClr val="bg1"/>
                  </a:solidFill>
                  <a:latin typeface="微软雅黑" panose="020B0503020204020204" charset="-122"/>
                  <a:ea typeface="微软雅黑" panose="020B0503020204020204" charset="-122"/>
                  <a:sym typeface="+mn-ea"/>
                </a:rPr>
                <a:t>供给侧- 能力中台</a:t>
              </a:r>
              <a:endParaRPr lang="zh-CN" altLang="en-US" sz="1400" b="1" dirty="0">
                <a:solidFill>
                  <a:schemeClr val="bg1"/>
                </a:solidFill>
                <a:latin typeface="微软雅黑" panose="020B0503020204020204" charset="-122"/>
                <a:ea typeface="微软雅黑" panose="020B0503020204020204" charset="-122"/>
                <a:sym typeface="+mn-ea"/>
              </a:endParaRPr>
            </a:p>
          </p:txBody>
        </p:sp>
        <p:pic>
          <p:nvPicPr>
            <p:cNvPr id="33" name="图形 6"/>
            <p:cNvPicPr>
              <a:picLocks noChangeAspect="1"/>
            </p:cNvPicPr>
            <p:nvPr>
              <p:custDataLst>
                <p:tags r:id="rId18"/>
              </p:custDataLst>
            </p:nvPr>
          </p:nvPicPr>
          <p:blipFill>
            <a:blip r:embed="rId19"/>
            <a:stretch>
              <a:fillRect/>
            </a:stretch>
          </p:blipFill>
          <p:spPr>
            <a:xfrm>
              <a:off x="322" y="3151"/>
              <a:ext cx="6966" cy="3182"/>
            </a:xfrm>
            <a:prstGeom prst="rect">
              <a:avLst/>
            </a:prstGeom>
          </p:spPr>
        </p:pic>
        <p:grpSp>
          <p:nvGrpSpPr>
            <p:cNvPr id="30" name="组合 29"/>
            <p:cNvGrpSpPr/>
            <p:nvPr/>
          </p:nvGrpSpPr>
          <p:grpSpPr>
            <a:xfrm>
              <a:off x="656" y="3375"/>
              <a:ext cx="6299" cy="505"/>
              <a:chOff x="5485" y="3116"/>
              <a:chExt cx="3072" cy="505"/>
            </a:xfrm>
          </p:grpSpPr>
          <p:sp>
            <p:nvSpPr>
              <p:cNvPr id="197" name="Rounded Rectangle 17"/>
              <p:cNvSpPr/>
              <p:nvPr>
                <p:custDataLst>
                  <p:tags r:id="rId20"/>
                </p:custDataLst>
              </p:nvPr>
            </p:nvSpPr>
            <p:spPr>
              <a:xfrm>
                <a:off x="5485" y="3116"/>
                <a:ext cx="3072" cy="505"/>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202" name="文本框 201"/>
              <p:cNvSpPr txBox="1"/>
              <p:nvPr>
                <p:custDataLst>
                  <p:tags r:id="rId21"/>
                </p:custDataLst>
              </p:nvPr>
            </p:nvSpPr>
            <p:spPr>
              <a:xfrm>
                <a:off x="5486" y="3127"/>
                <a:ext cx="3070" cy="483"/>
              </a:xfrm>
              <a:prstGeom prst="rect">
                <a:avLst/>
              </a:prstGeom>
              <a:noFill/>
            </p:spPr>
            <p:txBody>
              <a:bodyPr wrap="square">
                <a:spAutoFit/>
              </a:bodyPr>
              <a:p>
                <a:pPr algn="ctr" defTabSz="386715">
                  <a:defRPr/>
                </a:pPr>
                <a:r>
                  <a:rPr lang="zh-CN" altLang="en-US" sz="1400" b="1" dirty="0">
                    <a:solidFill>
                      <a:srgbClr val="C00000"/>
                    </a:solidFill>
                    <a:latin typeface="微软雅黑" panose="020B0503020204020204" charset="-122"/>
                    <a:ea typeface="微软雅黑" panose="020B0503020204020204" charset="-122"/>
                    <a:sym typeface="微软雅黑" panose="020B0503020204020204" charset="-122"/>
                  </a:rPr>
                  <a:t>更优质</a:t>
                </a:r>
                <a:r>
                  <a:rPr lang="zh-CN" altLang="en-US" sz="1400" dirty="0">
                    <a:latin typeface="微软雅黑" panose="020B0503020204020204" charset="-122"/>
                    <a:ea typeface="微软雅黑" panose="020B0503020204020204" charset="-122"/>
                    <a:sym typeface="微软雅黑" panose="020B0503020204020204" charset="-122"/>
                  </a:rPr>
                  <a:t>的能力产品</a:t>
                </a:r>
                <a:endParaRPr kumimoji="1" lang="zh-CN" altLang="en-US" sz="1400"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endParaRPr>
              </a:p>
            </p:txBody>
          </p:sp>
        </p:grpSp>
        <p:grpSp>
          <p:nvGrpSpPr>
            <p:cNvPr id="64" name="组合 63"/>
            <p:cNvGrpSpPr/>
            <p:nvPr/>
          </p:nvGrpSpPr>
          <p:grpSpPr>
            <a:xfrm>
              <a:off x="656" y="4118"/>
              <a:ext cx="6299" cy="505"/>
              <a:chOff x="5485" y="3116"/>
              <a:chExt cx="3072" cy="505"/>
            </a:xfrm>
          </p:grpSpPr>
          <p:sp>
            <p:nvSpPr>
              <p:cNvPr id="65" name="Rounded Rectangle 17"/>
              <p:cNvSpPr/>
              <p:nvPr>
                <p:custDataLst>
                  <p:tags r:id="rId22"/>
                </p:custDataLst>
              </p:nvPr>
            </p:nvSpPr>
            <p:spPr>
              <a:xfrm>
                <a:off x="5485" y="3116"/>
                <a:ext cx="3072" cy="505"/>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66" name="文本框 65"/>
              <p:cNvSpPr txBox="1"/>
              <p:nvPr>
                <p:custDataLst>
                  <p:tags r:id="rId23"/>
                </p:custDataLst>
              </p:nvPr>
            </p:nvSpPr>
            <p:spPr>
              <a:xfrm>
                <a:off x="5486" y="3127"/>
                <a:ext cx="3070" cy="483"/>
              </a:xfrm>
              <a:prstGeom prst="rect">
                <a:avLst/>
              </a:prstGeom>
              <a:noFill/>
            </p:spPr>
            <p:txBody>
              <a:bodyPr wrap="square">
                <a:spAutoFit/>
              </a:bodyPr>
              <a:p>
                <a:pPr algn="ctr" defTabSz="386715">
                  <a:defRPr/>
                </a:pPr>
                <a:r>
                  <a:rPr lang="zh-CN" altLang="en-US" sz="1400" b="1" dirty="0">
                    <a:solidFill>
                      <a:srgbClr val="C00000"/>
                    </a:solidFill>
                    <a:latin typeface="微软雅黑" panose="020B0503020204020204" charset="-122"/>
                    <a:ea typeface="微软雅黑" panose="020B0503020204020204" charset="-122"/>
                    <a:sym typeface="微软雅黑" panose="020B0503020204020204" charset="-122"/>
                  </a:rPr>
                  <a:t>更高效</a:t>
                </a:r>
                <a:r>
                  <a:rPr lang="zh-CN" altLang="en-US" sz="1400" dirty="0">
                    <a:latin typeface="微软雅黑" panose="020B0503020204020204" charset="-122"/>
                    <a:ea typeface="微软雅黑" panose="020B0503020204020204" charset="-122"/>
                    <a:sym typeface="微软雅黑" panose="020B0503020204020204" charset="-122"/>
                  </a:rPr>
                  <a:t>的支撑</a:t>
                </a:r>
                <a:endParaRPr kumimoji="1" lang="en-US" altLang="zh-CN" sz="1400"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endParaRPr>
              </a:p>
            </p:txBody>
          </p:sp>
        </p:grpSp>
        <p:grpSp>
          <p:nvGrpSpPr>
            <p:cNvPr id="67" name="组合 66"/>
            <p:cNvGrpSpPr/>
            <p:nvPr/>
          </p:nvGrpSpPr>
          <p:grpSpPr>
            <a:xfrm>
              <a:off x="656" y="4861"/>
              <a:ext cx="6299" cy="505"/>
              <a:chOff x="5485" y="3116"/>
              <a:chExt cx="3072" cy="505"/>
            </a:xfrm>
          </p:grpSpPr>
          <p:sp>
            <p:nvSpPr>
              <p:cNvPr id="68" name="Rounded Rectangle 17"/>
              <p:cNvSpPr/>
              <p:nvPr>
                <p:custDataLst>
                  <p:tags r:id="rId24"/>
                </p:custDataLst>
              </p:nvPr>
            </p:nvSpPr>
            <p:spPr>
              <a:xfrm>
                <a:off x="5485" y="3116"/>
                <a:ext cx="3072" cy="505"/>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69" name="文本框 68"/>
              <p:cNvSpPr txBox="1"/>
              <p:nvPr>
                <p:custDataLst>
                  <p:tags r:id="rId25"/>
                </p:custDataLst>
              </p:nvPr>
            </p:nvSpPr>
            <p:spPr>
              <a:xfrm>
                <a:off x="5486" y="3127"/>
                <a:ext cx="3070" cy="483"/>
              </a:xfrm>
              <a:prstGeom prst="rect">
                <a:avLst/>
              </a:prstGeom>
              <a:noFill/>
            </p:spPr>
            <p:txBody>
              <a:bodyPr wrap="square">
                <a:spAutoFit/>
              </a:bodyPr>
              <a:p>
                <a:pPr algn="ctr" defTabSz="386715">
                  <a:defRPr/>
                </a:pPr>
                <a:r>
                  <a:rPr lang="zh-CN" altLang="en-US" sz="1400" b="1" dirty="0">
                    <a:solidFill>
                      <a:srgbClr val="C00000"/>
                    </a:solidFill>
                    <a:latin typeface="微软雅黑" panose="020B0503020204020204" charset="-122"/>
                    <a:ea typeface="微软雅黑" panose="020B0503020204020204" charset="-122"/>
                    <a:sym typeface="微软雅黑" panose="020B0503020204020204" charset="-122"/>
                  </a:rPr>
                  <a:t>更完备</a:t>
                </a:r>
                <a:r>
                  <a:rPr lang="zh-CN" altLang="en-US" sz="1400" dirty="0">
                    <a:latin typeface="微软雅黑" panose="020B0503020204020204" charset="-122"/>
                    <a:ea typeface="微软雅黑" panose="020B0503020204020204" charset="-122"/>
                    <a:sym typeface="微软雅黑" panose="020B0503020204020204" charset="-122"/>
                  </a:rPr>
                  <a:t>的交付</a:t>
                </a:r>
                <a:endParaRPr kumimoji="1" lang="zh-CN" altLang="en-US" sz="1400"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endParaRPr>
              </a:p>
            </p:txBody>
          </p:sp>
        </p:grpSp>
        <p:grpSp>
          <p:nvGrpSpPr>
            <p:cNvPr id="70" name="组合 69"/>
            <p:cNvGrpSpPr/>
            <p:nvPr/>
          </p:nvGrpSpPr>
          <p:grpSpPr>
            <a:xfrm>
              <a:off x="656" y="5604"/>
              <a:ext cx="6299" cy="505"/>
              <a:chOff x="5485" y="3116"/>
              <a:chExt cx="3072" cy="505"/>
            </a:xfrm>
          </p:grpSpPr>
          <p:sp>
            <p:nvSpPr>
              <p:cNvPr id="71" name="Rounded Rectangle 17"/>
              <p:cNvSpPr/>
              <p:nvPr>
                <p:custDataLst>
                  <p:tags r:id="rId26"/>
                </p:custDataLst>
              </p:nvPr>
            </p:nvSpPr>
            <p:spPr>
              <a:xfrm>
                <a:off x="5485" y="3116"/>
                <a:ext cx="3072" cy="505"/>
              </a:xfrm>
              <a:prstGeom prst="roundRect">
                <a:avLst>
                  <a:gd name="adj" fmla="val 3303"/>
                </a:avLst>
              </a:prstGeom>
              <a:solidFill>
                <a:srgbClr val="EF7C1F">
                  <a:alpha val="20000"/>
                </a:srgbClr>
              </a:solidFill>
              <a:ln w="3175">
                <a:gradFill>
                  <a:gsLst>
                    <a:gs pos="38000">
                      <a:srgbClr val="F5DBC6">
                        <a:alpha val="100000"/>
                      </a:srgbClr>
                    </a:gs>
                    <a:gs pos="71000">
                      <a:srgbClr val="F3BB8E">
                        <a:alpha val="100000"/>
                      </a:srgbClr>
                    </a:gs>
                    <a:gs pos="0">
                      <a:schemeClr val="accent1">
                        <a:lumMod val="5000"/>
                        <a:lumOff val="95000"/>
                      </a:schemeClr>
                    </a:gs>
                    <a:gs pos="100000">
                      <a:srgbClr val="EF7C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72" name="文本框 71"/>
              <p:cNvSpPr txBox="1"/>
              <p:nvPr>
                <p:custDataLst>
                  <p:tags r:id="rId27"/>
                </p:custDataLst>
              </p:nvPr>
            </p:nvSpPr>
            <p:spPr>
              <a:xfrm>
                <a:off x="5664" y="3127"/>
                <a:ext cx="2714" cy="483"/>
              </a:xfrm>
              <a:prstGeom prst="rect">
                <a:avLst/>
              </a:prstGeom>
              <a:noFill/>
            </p:spPr>
            <p:txBody>
              <a:bodyPr wrap="square">
                <a:spAutoFit/>
              </a:bodyPr>
              <a:p>
                <a:pPr algn="ctr" defTabSz="386715">
                  <a:defRPr/>
                </a:pPr>
                <a:r>
                  <a:rPr kumimoji="1" lang="zh-CN" altLang="en-US" sz="1400" dirty="0">
                    <a:latin typeface="微软雅黑" panose="020B0503020204020204" charset="-122"/>
                    <a:ea typeface="微软雅黑" panose="020B0503020204020204" charset="-122"/>
                    <a:cs typeface="微软雅黑" panose="020B0503020204020204" charset="-122"/>
                    <a:sym typeface="+mn-ea"/>
                  </a:rPr>
                  <a:t>统筹推进中台能力产品的复用推广</a:t>
                </a:r>
                <a:r>
                  <a:rPr lang="zh-CN" altLang="en-US" sz="1400" b="1" dirty="0">
                    <a:latin typeface="微软雅黑" panose="020B0503020204020204" charset="-122"/>
                    <a:ea typeface="微软雅黑" panose="020B0503020204020204" charset="-122"/>
                    <a:cs typeface="微软雅黑" panose="020B0503020204020204" charset="-122"/>
                    <a:sym typeface="+mn-ea"/>
                  </a:rPr>
                  <a:t> </a:t>
                </a:r>
                <a:endParaRPr kumimoji="1" lang="zh-CN" altLang="en-US" sz="1400"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微软雅黑" panose="020B0503020204020204" charset="-122"/>
                  <a:sym typeface="+mn-lt"/>
                </a:endParaRPr>
              </a:p>
            </p:txBody>
          </p:sp>
        </p:grpSp>
      </p:grpSp>
      <p:grpSp>
        <p:nvGrpSpPr>
          <p:cNvPr id="5" name="组合 4"/>
          <p:cNvGrpSpPr/>
          <p:nvPr/>
        </p:nvGrpSpPr>
        <p:grpSpPr>
          <a:xfrm>
            <a:off x="5467985" y="1859249"/>
            <a:ext cx="4423410" cy="2362200"/>
            <a:chOff x="8611" y="2588"/>
            <a:chExt cx="6966" cy="3720"/>
          </a:xfrm>
        </p:grpSpPr>
        <p:sp>
          <p:nvSpPr>
            <p:cNvPr id="73" name="任意多边形: 形状 34"/>
            <p:cNvSpPr txBox="1"/>
            <p:nvPr/>
          </p:nvSpPr>
          <p:spPr>
            <a:xfrm>
              <a:off x="10685" y="2588"/>
              <a:ext cx="2819" cy="5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algn="ctr">
                <a:buClrTx/>
                <a:buSzTx/>
                <a:buFontTx/>
              </a:pPr>
              <a:r>
                <a:rPr lang="zh-CN" altLang="en-US" sz="1400" b="1" dirty="0">
                  <a:solidFill>
                    <a:schemeClr val="bg1"/>
                  </a:solidFill>
                  <a:latin typeface="微软雅黑" panose="020B0503020204020204" charset="-122"/>
                  <a:ea typeface="微软雅黑" panose="020B0503020204020204" charset="-122"/>
                  <a:sym typeface="+mn-ea"/>
                </a:rPr>
                <a:t>需求侧- 省专</a:t>
              </a:r>
              <a:r>
                <a:rPr lang="zh-CN" altLang="en-US" sz="1400" b="1" dirty="0">
                  <a:solidFill>
                    <a:schemeClr val="bg1"/>
                  </a:solidFill>
                  <a:latin typeface="微软雅黑" panose="020B0503020204020204" charset="-122"/>
                  <a:ea typeface="微软雅黑" panose="020B0503020204020204" charset="-122"/>
                  <a:sym typeface="+mn-ea"/>
                </a:rPr>
                <a:t>单位</a:t>
              </a:r>
              <a:endParaRPr lang="zh-CN" altLang="en-US" sz="1400" b="1" dirty="0">
                <a:solidFill>
                  <a:schemeClr val="bg1"/>
                </a:solidFill>
                <a:latin typeface="微软雅黑" panose="020B0503020204020204" charset="-122"/>
                <a:ea typeface="微软雅黑" panose="020B0503020204020204" charset="-122"/>
                <a:sym typeface="+mn-ea"/>
              </a:endParaRPr>
            </a:p>
          </p:txBody>
        </p:sp>
        <p:pic>
          <p:nvPicPr>
            <p:cNvPr id="74" name="图形 6"/>
            <p:cNvPicPr>
              <a:picLocks noChangeAspect="1"/>
            </p:cNvPicPr>
            <p:nvPr>
              <p:custDataLst>
                <p:tags r:id="rId28"/>
              </p:custDataLst>
            </p:nvPr>
          </p:nvPicPr>
          <p:blipFill>
            <a:blip r:embed="rId19"/>
            <a:stretch>
              <a:fillRect/>
            </a:stretch>
          </p:blipFill>
          <p:spPr>
            <a:xfrm>
              <a:off x="8611" y="3126"/>
              <a:ext cx="6966" cy="3182"/>
            </a:xfrm>
            <a:prstGeom prst="rect">
              <a:avLst/>
            </a:prstGeom>
          </p:spPr>
        </p:pic>
        <p:grpSp>
          <p:nvGrpSpPr>
            <p:cNvPr id="75" name="组合 74"/>
            <p:cNvGrpSpPr/>
            <p:nvPr/>
          </p:nvGrpSpPr>
          <p:grpSpPr>
            <a:xfrm>
              <a:off x="8945" y="3350"/>
              <a:ext cx="6299" cy="505"/>
              <a:chOff x="5485" y="3116"/>
              <a:chExt cx="3072" cy="505"/>
            </a:xfrm>
          </p:grpSpPr>
          <p:sp>
            <p:nvSpPr>
              <p:cNvPr id="76" name="Rounded Rectangle 17"/>
              <p:cNvSpPr/>
              <p:nvPr>
                <p:custDataLst>
                  <p:tags r:id="rId29"/>
                </p:custDataLst>
              </p:nvPr>
            </p:nvSpPr>
            <p:spPr>
              <a:xfrm>
                <a:off x="5485" y="3116"/>
                <a:ext cx="3072" cy="505"/>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77" name="矩形 76"/>
              <p:cNvSpPr/>
              <p:nvPr>
                <p:custDataLst>
                  <p:tags r:id="rId30"/>
                </p:custDataLst>
              </p:nvPr>
            </p:nvSpPr>
            <p:spPr>
              <a:xfrm>
                <a:off x="5486" y="3127"/>
                <a:ext cx="3070" cy="483"/>
              </a:xfrm>
              <a:prstGeom prst="rect">
                <a:avLst/>
              </a:prstGeom>
              <a:solidFill>
                <a:srgbClr val="EF7C1F">
                  <a:alpha val="20000"/>
                </a:srgbClr>
              </a:solidFill>
              <a:ln w="3175">
                <a:gradFill>
                  <a:gsLst>
                    <a:gs pos="38000">
                      <a:srgbClr val="F5DBC6">
                        <a:alpha val="100000"/>
                      </a:srgbClr>
                    </a:gs>
                    <a:gs pos="71000">
                      <a:srgbClr val="F3BB8E">
                        <a:alpha val="100000"/>
                      </a:srgbClr>
                    </a:gs>
                    <a:gs pos="0">
                      <a:schemeClr val="accent1">
                        <a:lumMod val="5000"/>
                        <a:lumOff val="95000"/>
                      </a:schemeClr>
                    </a:gs>
                    <a:gs pos="100000">
                      <a:srgbClr val="EF7C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defTabSz="386715">
                  <a:spcBef>
                    <a:spcPts val="0"/>
                  </a:spcBef>
                  <a:buClrTx/>
                  <a:buSzTx/>
                  <a:buFontTx/>
                  <a:defRPr/>
                </a:pPr>
                <a:r>
                  <a:rPr kumimoji="1"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推进本单位能力内部赋能及对外输出</a:t>
                </a:r>
                <a:endParaRPr kumimoji="1"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78" name="组合 77"/>
            <p:cNvGrpSpPr/>
            <p:nvPr/>
          </p:nvGrpSpPr>
          <p:grpSpPr>
            <a:xfrm>
              <a:off x="8945" y="4093"/>
              <a:ext cx="6299" cy="505"/>
              <a:chOff x="5485" y="3116"/>
              <a:chExt cx="3072" cy="505"/>
            </a:xfrm>
          </p:grpSpPr>
          <p:sp>
            <p:nvSpPr>
              <p:cNvPr id="79" name="Rounded Rectangle 17"/>
              <p:cNvSpPr/>
              <p:nvPr>
                <p:custDataLst>
                  <p:tags r:id="rId31"/>
                </p:custDataLst>
              </p:nvPr>
            </p:nvSpPr>
            <p:spPr>
              <a:xfrm>
                <a:off x="5485" y="3116"/>
                <a:ext cx="3072" cy="505"/>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80" name="文本框 79"/>
              <p:cNvSpPr txBox="1"/>
              <p:nvPr>
                <p:custDataLst>
                  <p:tags r:id="rId32"/>
                </p:custDataLst>
              </p:nvPr>
            </p:nvSpPr>
            <p:spPr>
              <a:xfrm>
                <a:off x="5486" y="3127"/>
                <a:ext cx="3070" cy="483"/>
              </a:xfrm>
              <a:prstGeom prst="rect">
                <a:avLst/>
              </a:prstGeom>
              <a:noFill/>
            </p:spPr>
            <p:txBody>
              <a:bodyPr wrap="square">
                <a:spAutoFit/>
              </a:bodyPr>
              <a:p>
                <a:pPr algn="ctr" defTabSz="386715"/>
                <a:r>
                  <a:rPr lang="zh-CN" altLang="en-US" sz="1400" b="1" dirty="0">
                    <a:solidFill>
                      <a:schemeClr val="tx1"/>
                    </a:solidFill>
                    <a:latin typeface="微软雅黑" panose="020B0503020204020204" charset="-122"/>
                    <a:ea typeface="微软雅黑" panose="020B0503020204020204" charset="-122"/>
                    <a:sym typeface="微软雅黑" panose="020B0503020204020204" charset="-122"/>
                  </a:rPr>
                  <a:t>市场洞察</a:t>
                </a:r>
                <a:endParaRPr kumimoji="1" lang="zh-CN" altLang="en-US" sz="1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微软雅黑" panose="020B0503020204020204" charset="-122"/>
                </a:endParaRPr>
              </a:p>
            </p:txBody>
          </p:sp>
        </p:grpSp>
        <p:grpSp>
          <p:nvGrpSpPr>
            <p:cNvPr id="81" name="组合 80"/>
            <p:cNvGrpSpPr/>
            <p:nvPr/>
          </p:nvGrpSpPr>
          <p:grpSpPr>
            <a:xfrm>
              <a:off x="8945" y="4836"/>
              <a:ext cx="6299" cy="505"/>
              <a:chOff x="5485" y="3116"/>
              <a:chExt cx="3072" cy="505"/>
            </a:xfrm>
          </p:grpSpPr>
          <p:sp>
            <p:nvSpPr>
              <p:cNvPr id="82" name="Rounded Rectangle 17"/>
              <p:cNvSpPr/>
              <p:nvPr>
                <p:custDataLst>
                  <p:tags r:id="rId33"/>
                </p:custDataLst>
              </p:nvPr>
            </p:nvSpPr>
            <p:spPr>
              <a:xfrm>
                <a:off x="5485" y="3116"/>
                <a:ext cx="3072" cy="505"/>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83" name="文本框 82"/>
              <p:cNvSpPr txBox="1"/>
              <p:nvPr>
                <p:custDataLst>
                  <p:tags r:id="rId34"/>
                </p:custDataLst>
              </p:nvPr>
            </p:nvSpPr>
            <p:spPr>
              <a:xfrm>
                <a:off x="5486" y="3127"/>
                <a:ext cx="3070" cy="483"/>
              </a:xfrm>
              <a:prstGeom prst="rect">
                <a:avLst/>
              </a:prstGeom>
              <a:noFill/>
            </p:spPr>
            <p:txBody>
              <a:bodyPr wrap="square">
                <a:spAutoFit/>
              </a:bodyPr>
              <a:p>
                <a:pPr algn="ctr" defTabSz="386715">
                  <a:buClrTx/>
                  <a:buSzTx/>
                  <a:buFontTx/>
                </a:pPr>
                <a:r>
                  <a:rPr lang="zh-CN" altLang="en-US" sz="1400" b="1" dirty="0">
                    <a:latin typeface="微软雅黑" panose="020B0503020204020204" charset="-122"/>
                    <a:ea typeface="微软雅黑" panose="020B0503020204020204" charset="-122"/>
                    <a:sym typeface="微软雅黑" panose="020B0503020204020204" charset="-122"/>
                  </a:rPr>
                  <a:t>品质反馈</a:t>
                </a:r>
                <a:endParaRPr lang="zh-CN" altLang="en-US" sz="1400" b="1" i="0" u="none" strike="noStrike" kern="1200" cap="none" spc="0" normalizeH="0" baseline="0" dirty="0">
                  <a:latin typeface="微软雅黑" panose="020B0503020204020204" charset="-122"/>
                  <a:ea typeface="微软雅黑" panose="020B0503020204020204" charset="-122"/>
                  <a:sym typeface="+mn-lt"/>
                </a:endParaRPr>
              </a:p>
            </p:txBody>
          </p:sp>
        </p:grpSp>
        <p:grpSp>
          <p:nvGrpSpPr>
            <p:cNvPr id="84" name="组合 83"/>
            <p:cNvGrpSpPr/>
            <p:nvPr/>
          </p:nvGrpSpPr>
          <p:grpSpPr>
            <a:xfrm>
              <a:off x="8945" y="5579"/>
              <a:ext cx="6299" cy="505"/>
              <a:chOff x="5485" y="3116"/>
              <a:chExt cx="3072" cy="505"/>
            </a:xfrm>
          </p:grpSpPr>
          <p:sp>
            <p:nvSpPr>
              <p:cNvPr id="85" name="Rounded Rectangle 17"/>
              <p:cNvSpPr/>
              <p:nvPr>
                <p:custDataLst>
                  <p:tags r:id="rId35"/>
                </p:custDataLst>
              </p:nvPr>
            </p:nvSpPr>
            <p:spPr>
              <a:xfrm>
                <a:off x="5485" y="3116"/>
                <a:ext cx="3072" cy="505"/>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86" name="文本框 85"/>
              <p:cNvSpPr txBox="1"/>
              <p:nvPr>
                <p:custDataLst>
                  <p:tags r:id="rId36"/>
                </p:custDataLst>
              </p:nvPr>
            </p:nvSpPr>
            <p:spPr>
              <a:xfrm>
                <a:off x="5486" y="3127"/>
                <a:ext cx="3070" cy="483"/>
              </a:xfrm>
              <a:prstGeom prst="rect">
                <a:avLst/>
              </a:prstGeom>
              <a:noFill/>
            </p:spPr>
            <p:txBody>
              <a:bodyPr wrap="square">
                <a:spAutoFit/>
              </a:bodyPr>
              <a:p>
                <a:pPr algn="ctr" defTabSz="386715">
                  <a:buClrTx/>
                  <a:buSzTx/>
                  <a:buFontTx/>
                </a:pPr>
                <a:r>
                  <a:rPr lang="zh-CN" altLang="en-US" sz="1400" b="1" dirty="0">
                    <a:latin typeface="微软雅黑" panose="020B0503020204020204" charset="-122"/>
                    <a:ea typeface="微软雅黑" panose="020B0503020204020204" charset="-122"/>
                    <a:sym typeface="微软雅黑" panose="020B0503020204020204" charset="-122"/>
                  </a:rPr>
                  <a:t>集成交付</a:t>
                </a:r>
                <a:endParaRPr lang="zh-CN" altLang="en-US" sz="1400" b="1" i="0" u="none" strike="noStrike" kern="1200" cap="none" spc="0" normalizeH="0" baseline="0" dirty="0">
                  <a:latin typeface="微软雅黑" panose="020B0503020204020204" charset="-122"/>
                  <a:ea typeface="微软雅黑" panose="020B0503020204020204" charset="-122"/>
                  <a:sym typeface="+mn-lt"/>
                </a:endParaRPr>
              </a:p>
            </p:txBody>
          </p:sp>
        </p:grpSp>
      </p:grpSp>
    </p:spTree>
  </p:cSld>
  <p:clrMapOvr>
    <a:masterClrMapping/>
  </p:clrMapOvr>
  <p:timing>
    <p:tnLst>
      <p:par>
        <p:cTn id="1" dur="indefinite" restart="never" fill="hold"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zh-CN" altLang="en-US" dirty="0">
                <a:sym typeface="+mn-ea"/>
              </a:rPr>
              <a:t>甄选优质必融能力，适配应用场景</a:t>
            </a:r>
            <a:endParaRPr kumimoji="1" lang="zh-CN" altLang="en-US" dirty="0">
              <a:sym typeface="+mn-ea"/>
            </a:endParaRPr>
          </a:p>
        </p:txBody>
      </p:sp>
      <p:grpSp>
        <p:nvGrpSpPr>
          <p:cNvPr id="6" name="组合 5"/>
          <p:cNvGrpSpPr/>
          <p:nvPr/>
        </p:nvGrpSpPr>
        <p:grpSpPr>
          <a:xfrm>
            <a:off x="0" y="707390"/>
            <a:ext cx="12293600" cy="935990"/>
            <a:chOff x="0" y="1114"/>
            <a:chExt cx="19360" cy="1474"/>
          </a:xfrm>
        </p:grpSpPr>
        <p:sp>
          <p:nvSpPr>
            <p:cNvPr id="7" name="文本框 6"/>
            <p:cNvSpPr txBox="1"/>
            <p:nvPr/>
          </p:nvSpPr>
          <p:spPr>
            <a:xfrm>
              <a:off x="1" y="1114"/>
              <a:ext cx="19200" cy="1474"/>
            </a:xfrm>
            <a:prstGeom prst="rect">
              <a:avLst/>
            </a:prstGeom>
            <a:solidFill>
              <a:srgbClr val="E8EAF1"/>
            </a:solidFill>
          </p:spPr>
          <p:txBody>
            <a:bodyPr wrap="square" lIns="359964" tIns="46795" rIns="359964" bIns="46795" rtlCol="0" anchor="ctr" anchorCtr="0">
              <a:noAutofit/>
            </a:bodyPr>
            <a:lstStyle>
              <a:defPPr>
                <a:defRPr lang="en-US"/>
              </a:defPPr>
              <a:lvl1pPr indent="457200">
                <a:lnSpc>
                  <a:spcPct val="120000"/>
                </a:lnSpc>
                <a:defRPr sz="1600" b="1">
                  <a:solidFill>
                    <a:srgbClr val="0070C0"/>
                  </a:solidFill>
                  <a:latin typeface="微软雅黑" panose="020B0503020204020204" charset="-122"/>
                  <a:ea typeface="微软雅黑" panose="020B0503020204020204" charset="-122"/>
                  <a:cs typeface="+mn-ea"/>
                </a:defRPr>
              </a:lvl1pPr>
            </a:lstStyle>
            <a:p>
              <a:pPr lvl="0" algn="just" defTabSz="457200">
                <a:spcBef>
                  <a:spcPts val="0"/>
                </a:spcBef>
                <a:spcAft>
                  <a:spcPts val="0"/>
                </a:spcAft>
                <a:buClrTx/>
                <a:buSzTx/>
                <a:buFontTx/>
                <a:defRPr/>
              </a:pPr>
              <a:endParaRPr lang="zh-CN" altLang="en-US" noProof="0" dirty="0">
                <a:ln>
                  <a:noFill/>
                </a:ln>
                <a:effectLst/>
                <a:uLnTx/>
                <a:uFillTx/>
                <a:sym typeface="+mn-lt"/>
              </a:endParaRPr>
            </a:p>
          </p:txBody>
        </p:sp>
        <p:sp>
          <p:nvSpPr>
            <p:cNvPr id="8" name="文本框 7"/>
            <p:cNvSpPr txBox="1"/>
            <p:nvPr/>
          </p:nvSpPr>
          <p:spPr>
            <a:xfrm>
              <a:off x="0" y="1274"/>
              <a:ext cx="19360" cy="1154"/>
            </a:xfrm>
            <a:prstGeom prst="rect">
              <a:avLst/>
            </a:prstGeom>
            <a:noFill/>
            <a:extLst>
              <a:ext uri="{909E8E84-426E-40DD-AFC4-6F175D3DCCD1}">
                <a14:hiddenFill xmlns:a14="http://schemas.microsoft.com/office/drawing/2010/main">
                  <a:solidFill>
                    <a:srgbClr val="BFE5FF">
                      <a:alpha val="36000"/>
                    </a:srgbClr>
                  </a:solidFill>
                </a14:hiddenFill>
              </a:ext>
            </a:extLst>
          </p:spPr>
          <p:txBody>
            <a:bodyPr wrap="square" lIns="180000" rIns="180000" rtlCol="0">
              <a:noAutofit/>
            </a:bodyPr>
            <a:lstStyle/>
            <a:p>
              <a:pPr marR="0" lvl="0" indent="360045" algn="l" defTabSz="457200" rtl="0" fontAlgn="auto">
                <a:lnSpc>
                  <a:spcPct val="140000"/>
                </a:lnSpc>
                <a:spcBef>
                  <a:spcPts val="0"/>
                </a:spcBef>
                <a:spcAft>
                  <a:spcPts val="0"/>
                </a:spcAft>
                <a:buClrTx/>
                <a:buSzTx/>
                <a:buFontTx/>
                <a:buNone/>
                <a:defRPr/>
              </a:pP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基于市场需求、效益贡献、行业分类三大维度，结合集团政企事业部发布的政企能力清单，甄选物联网、行业安全、智慧办公、视联网等</a:t>
              </a:r>
              <a:r>
                <a:rPr kumimoji="1"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10</a:t>
              </a:r>
              <a:r>
                <a:rPr kumimoji="1" lang="zh-CN" alt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余个领域</a:t>
              </a:r>
              <a:r>
                <a:rPr kumimoji="1"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52</a:t>
              </a:r>
              <a:r>
                <a:rPr kumimoji="1" lang="zh-CN" alt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款必融能力</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，细分为</a:t>
              </a:r>
              <a:r>
                <a:rPr kumimoji="1" lang="en-US" altLang="zh-CN" sz="1400" b="1" dirty="0">
                  <a:solidFill>
                    <a:srgbClr val="4472C4"/>
                  </a:solidFill>
                  <a:latin typeface="微软雅黑" panose="020B0503020204020204" charset="-122"/>
                  <a:ea typeface="微软雅黑" panose="020B0503020204020204" charset="-122"/>
                  <a:cs typeface="微软雅黑" panose="020B0503020204020204" charset="-122"/>
                  <a:sym typeface="+mn-ea"/>
                </a:rPr>
                <a:t>25</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款通用能力、</a:t>
              </a:r>
              <a:r>
                <a:rPr kumimoji="1" lang="en-US" altLang="zh-CN" sz="1400" b="1" dirty="0">
                  <a:solidFill>
                    <a:srgbClr val="4472C4"/>
                  </a:solidFill>
                  <a:latin typeface="微软雅黑" panose="020B0503020204020204" charset="-122"/>
                  <a:ea typeface="微软雅黑" panose="020B0503020204020204" charset="-122"/>
                  <a:cs typeface="微软雅黑" panose="020B0503020204020204" charset="-122"/>
                  <a:sym typeface="+mn-ea"/>
                </a:rPr>
                <a:t>19</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款行业能力、</a:t>
              </a:r>
              <a:r>
                <a:rPr kumimoji="1" lang="en-US" altLang="zh-CN" sz="1400" b="1" dirty="0">
                  <a:solidFill>
                    <a:srgbClr val="4472C4"/>
                  </a:solidFill>
                  <a:latin typeface="微软雅黑" panose="020B0503020204020204" charset="-122"/>
                  <a:ea typeface="微软雅黑" panose="020B0503020204020204" charset="-122"/>
                  <a:cs typeface="微软雅黑" panose="020B0503020204020204" charset="-122"/>
                  <a:sym typeface="+mn-ea"/>
                </a:rPr>
                <a:t>8</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款重点培育能力。</a:t>
              </a: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p:txBody>
        </p:sp>
      </p:grpSp>
      <p:sp>
        <p:nvSpPr>
          <p:cNvPr id="9" name="任意多边形: 形状 34"/>
          <p:cNvSpPr txBox="1"/>
          <p:nvPr/>
        </p:nvSpPr>
        <p:spPr>
          <a:xfrm>
            <a:off x="1996948" y="1662684"/>
            <a:ext cx="1790065" cy="3492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lstStyle/>
          <a:p>
            <a:pPr algn="ctr">
              <a:buClrTx/>
              <a:buSzTx/>
              <a:buFontTx/>
            </a:pPr>
            <a:r>
              <a:rPr lang="en-US" altLang="zh-CN" sz="1400" b="1" dirty="0">
                <a:solidFill>
                  <a:srgbClr val="FFFF00"/>
                </a:solidFill>
                <a:latin typeface="微软雅黑" panose="020B0503020204020204" charset="-122"/>
                <a:ea typeface="微软雅黑" panose="020B0503020204020204" charset="-122"/>
                <a:sym typeface="+mn-ea"/>
              </a:rPr>
              <a:t>25</a:t>
            </a:r>
            <a:r>
              <a:rPr lang="zh-CN" altLang="en-US" sz="1400" b="1" dirty="0">
                <a:solidFill>
                  <a:srgbClr val="FFFF00"/>
                </a:solidFill>
                <a:latin typeface="微软雅黑" panose="020B0503020204020204" charset="-122"/>
                <a:ea typeface="微软雅黑" panose="020B0503020204020204" charset="-122"/>
                <a:sym typeface="+mn-ea"/>
              </a:rPr>
              <a:t>款</a:t>
            </a:r>
            <a:r>
              <a:rPr lang="zh-CN" altLang="en-US" sz="1400" b="1" dirty="0">
                <a:solidFill>
                  <a:schemeClr val="bg1"/>
                </a:solidFill>
                <a:latin typeface="微软雅黑" panose="020B0503020204020204" charset="-122"/>
                <a:ea typeface="微软雅黑" panose="020B0503020204020204" charset="-122"/>
                <a:sym typeface="+mn-ea"/>
              </a:rPr>
              <a:t>通用能力</a:t>
            </a:r>
            <a:endParaRPr lang="zh-CN" altLang="en-US" sz="1400" b="1" dirty="0">
              <a:solidFill>
                <a:schemeClr val="bg1"/>
              </a:solidFill>
              <a:latin typeface="微软雅黑" panose="020B0503020204020204" charset="-122"/>
              <a:ea typeface="微软雅黑" panose="020B0503020204020204" charset="-122"/>
              <a:sym typeface="+mn-ea"/>
            </a:endParaRPr>
          </a:p>
        </p:txBody>
      </p:sp>
      <p:pic>
        <p:nvPicPr>
          <p:cNvPr id="10" name="图形 6"/>
          <p:cNvPicPr>
            <a:picLocks noChangeAspect="1"/>
          </p:cNvPicPr>
          <p:nvPr>
            <p:custDataLst>
              <p:tags r:id="rId1"/>
            </p:custDataLst>
          </p:nvPr>
        </p:nvPicPr>
        <p:blipFill>
          <a:blip r:embed="rId2"/>
          <a:stretch>
            <a:fillRect/>
          </a:stretch>
        </p:blipFill>
        <p:spPr>
          <a:xfrm>
            <a:off x="73152" y="2011934"/>
            <a:ext cx="5389914" cy="4772914"/>
          </a:xfrm>
          <a:prstGeom prst="rect">
            <a:avLst/>
          </a:prstGeom>
        </p:spPr>
      </p:pic>
      <p:graphicFrame>
        <p:nvGraphicFramePr>
          <p:cNvPr id="12" name="表格 11"/>
          <p:cNvGraphicFramePr>
            <a:graphicFrameLocks noGrp="1"/>
          </p:cNvGraphicFramePr>
          <p:nvPr/>
        </p:nvGraphicFramePr>
        <p:xfrm>
          <a:off x="175514" y="2058670"/>
          <a:ext cx="2591518" cy="4662168"/>
        </p:xfrm>
        <a:graphic>
          <a:graphicData uri="http://schemas.openxmlformats.org/drawingml/2006/table">
            <a:tbl>
              <a:tblPr>
                <a:tableStyleId>{5C22544A-7EE6-4342-B048-85BDC9FD1C3A}</a:tableStyleId>
              </a:tblPr>
              <a:tblGrid>
                <a:gridCol w="275906"/>
                <a:gridCol w="744705"/>
                <a:gridCol w="773730"/>
                <a:gridCol w="797177"/>
              </a:tblGrid>
              <a:tr h="290352">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b="1" u="none" strike="noStrike" dirty="0">
                          <a:solidFill>
                            <a:schemeClr val="bg1"/>
                          </a:solidFill>
                          <a:effectLst/>
                          <a:latin typeface="微软雅黑" panose="020B0503020204020204" charset="-122"/>
                          <a:ea typeface="微软雅黑" panose="020B0503020204020204" charset="-122"/>
                        </a:rPr>
                        <a:t>序号</a:t>
                      </a:r>
                      <a:endParaRPr lang="zh-CN" altLang="en-US" sz="900" b="1" i="0" u="none" strike="noStrike" dirty="0">
                        <a:solidFill>
                          <a:schemeClr val="bg1"/>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b="1" u="none" strike="noStrike" dirty="0">
                          <a:solidFill>
                            <a:schemeClr val="bg1"/>
                          </a:solidFill>
                          <a:effectLst/>
                          <a:latin typeface="微软雅黑" panose="020B0503020204020204" charset="-122"/>
                          <a:ea typeface="微软雅黑" panose="020B0503020204020204" charset="-122"/>
                        </a:rPr>
                        <a:t>中台能力名称</a:t>
                      </a:r>
                      <a:endParaRPr lang="zh-CN" altLang="en-US" sz="900" b="1" i="0" u="none" strike="noStrike" dirty="0">
                        <a:solidFill>
                          <a:schemeClr val="bg1"/>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b="1" u="none" strike="noStrike" dirty="0">
                          <a:solidFill>
                            <a:schemeClr val="bg1"/>
                          </a:solidFill>
                          <a:effectLst/>
                          <a:latin typeface="微软雅黑" panose="020B0503020204020204" charset="-122"/>
                          <a:ea typeface="微软雅黑" panose="020B0503020204020204" charset="-122"/>
                        </a:rPr>
                        <a:t>中台能力编码</a:t>
                      </a:r>
                      <a:endParaRPr lang="zh-CN" altLang="en-US" sz="900" b="1" i="0" u="none" strike="noStrike" dirty="0">
                        <a:solidFill>
                          <a:schemeClr val="bg1"/>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b="1" u="none" strike="noStrike" dirty="0">
                          <a:solidFill>
                            <a:schemeClr val="bg1"/>
                          </a:solidFill>
                          <a:effectLst/>
                          <a:latin typeface="微软雅黑" panose="020B0503020204020204" charset="-122"/>
                          <a:ea typeface="微软雅黑" panose="020B0503020204020204" charset="-122"/>
                        </a:rPr>
                        <a:t>应用场景</a:t>
                      </a:r>
                      <a:endParaRPr lang="zh-CN" altLang="en-US" sz="900" b="1" i="0" u="none" strike="noStrike" dirty="0">
                        <a:solidFill>
                          <a:schemeClr val="bg1"/>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r>
              <a:tr h="143522">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1</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短信能力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sz="900" u="none" strike="noStrike" dirty="0">
                          <a:effectLst/>
                          <a:latin typeface="微软雅黑" panose="020B0503020204020204" charset="-122"/>
                          <a:ea typeface="微软雅黑" panose="020B0503020204020204" charset="-122"/>
                        </a:rPr>
                        <a:t>A301000192</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通信、消息</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3870">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2</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a:effectLst/>
                          <a:latin typeface="微软雅黑" panose="020B0503020204020204" charset="-122"/>
                          <a:ea typeface="微软雅黑" panose="020B0503020204020204" charset="-122"/>
                        </a:rPr>
                        <a:t>外呼能力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sz="900" u="none" strike="noStrike">
                          <a:effectLst/>
                          <a:latin typeface="微软雅黑" panose="020B0503020204020204" charset="-122"/>
                          <a:ea typeface="微软雅黑" panose="020B0503020204020204" charset="-122"/>
                        </a:rPr>
                        <a:t>A301000191</a:t>
                      </a:r>
                      <a:endParaRPr lang="en-US"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a:effectLst/>
                          <a:latin typeface="微软雅黑" panose="020B0503020204020204" charset="-122"/>
                          <a:ea typeface="微软雅黑" panose="020B0503020204020204" charset="-122"/>
                        </a:rPr>
                        <a:t>通信、音视频通话</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3870">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3</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sz="900" u="none" strike="noStrike">
                          <a:effectLst/>
                          <a:latin typeface="微软雅黑" panose="020B0503020204020204" charset="-122"/>
                          <a:ea typeface="微软雅黑" panose="020B0503020204020204" charset="-122"/>
                        </a:rPr>
                        <a:t>SIP</a:t>
                      </a:r>
                      <a:r>
                        <a:rPr lang="zh-CN" altLang="en-US" sz="900" u="none" strike="noStrike">
                          <a:effectLst/>
                          <a:latin typeface="微软雅黑" panose="020B0503020204020204" charset="-122"/>
                          <a:ea typeface="微软雅黑" panose="020B0503020204020204" charset="-122"/>
                        </a:rPr>
                        <a:t>音视频能力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sz="900" u="none" strike="noStrike">
                          <a:effectLst/>
                          <a:latin typeface="微软雅黑" panose="020B0503020204020204" charset="-122"/>
                          <a:ea typeface="微软雅黑" panose="020B0503020204020204" charset="-122"/>
                        </a:rPr>
                        <a:t>A301000291</a:t>
                      </a:r>
                      <a:endParaRPr lang="en-US"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通信、音视频通话</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3870">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4</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视频会议能力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sz="900" u="none" strike="noStrike">
                          <a:effectLst/>
                          <a:latin typeface="微软雅黑" panose="020B0503020204020204" charset="-122"/>
                          <a:ea typeface="微软雅黑" panose="020B0503020204020204" charset="-122"/>
                        </a:rPr>
                        <a:t>A301000041</a:t>
                      </a:r>
                      <a:endParaRPr lang="en-US"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a:effectLst/>
                          <a:latin typeface="微软雅黑" panose="020B0503020204020204" charset="-122"/>
                          <a:ea typeface="微软雅黑" panose="020B0503020204020204" charset="-122"/>
                        </a:rPr>
                        <a:t>视频服务、</a:t>
                      </a:r>
                      <a:r>
                        <a:rPr lang="en-US" altLang="zh-CN" sz="900" u="none" strike="noStrike">
                          <a:effectLst/>
                          <a:latin typeface="微软雅黑" panose="020B0503020204020204" charset="-122"/>
                          <a:ea typeface="微软雅黑" panose="020B0503020204020204" charset="-122"/>
                        </a:rPr>
                        <a:t>AI </a:t>
                      </a:r>
                      <a:r>
                        <a:rPr lang="zh-CN" altLang="en-US" sz="900" u="none" strike="noStrike">
                          <a:effectLst/>
                          <a:latin typeface="微软雅黑" panose="020B0503020204020204" charset="-122"/>
                          <a:ea typeface="微软雅黑" panose="020B0503020204020204" charset="-122"/>
                        </a:rPr>
                        <a:t>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5221">
                <a:tc rowSpan="2">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5</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b="0" i="0" u="none" strike="noStrike" dirty="0">
                          <a:solidFill>
                            <a:srgbClr val="000000"/>
                          </a:solidFill>
                          <a:effectLst/>
                          <a:latin typeface="微软雅黑" panose="020B0503020204020204" charset="-122"/>
                          <a:ea typeface="微软雅黑" panose="020B0503020204020204" charset="-122"/>
                        </a:rPr>
                        <a:t>行业调度能力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sz="900" b="0" i="0" u="none" strike="noStrike" dirty="0">
                          <a:solidFill>
                            <a:srgbClr val="000000"/>
                          </a:solidFill>
                          <a:effectLst/>
                          <a:latin typeface="微软雅黑" panose="020B0503020204020204" charset="-122"/>
                          <a:ea typeface="微软雅黑" panose="020B0503020204020204" charset="-122"/>
                        </a:rPr>
                        <a:t>A101000001</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b="0" i="0" u="none" strike="noStrike" dirty="0">
                          <a:solidFill>
                            <a:srgbClr val="000000"/>
                          </a:solidFill>
                          <a:effectLst/>
                          <a:latin typeface="微软雅黑" panose="020B0503020204020204" charset="-122"/>
                          <a:ea typeface="微软雅黑" panose="020B0503020204020204" charset="-122"/>
                        </a:rPr>
                        <a:t>视频服务</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5221">
                <a:tc vMerge="1">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b="0" i="0" u="none" strike="noStrike">
                          <a:solidFill>
                            <a:srgbClr val="000000"/>
                          </a:solidFill>
                          <a:effectLst/>
                          <a:latin typeface="微软雅黑" panose="020B0503020204020204" charset="-122"/>
                          <a:ea typeface="微软雅黑" panose="020B0503020204020204" charset="-122"/>
                        </a:rPr>
                        <a:t>语音对讲能力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sz="900" b="0" i="0" u="none" strike="noStrike" dirty="0">
                          <a:solidFill>
                            <a:srgbClr val="000000"/>
                          </a:solidFill>
                          <a:effectLst/>
                          <a:latin typeface="微软雅黑" panose="020B0503020204020204" charset="-122"/>
                          <a:ea typeface="微软雅黑" panose="020B0503020204020204" charset="-122"/>
                        </a:rPr>
                        <a:t>A301000289</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3522">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6</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solidFill>
                            <a:schemeClr val="tx1"/>
                          </a:solidFill>
                          <a:effectLst/>
                          <a:latin typeface="微软雅黑" panose="020B0503020204020204" charset="-122"/>
                          <a:ea typeface="微软雅黑" panose="020B0503020204020204" charset="-122"/>
                        </a:rPr>
                        <a:t>视频监控能力</a:t>
                      </a:r>
                      <a:endParaRPr lang="zh-CN" altLang="en-US" sz="900" b="0" i="0" u="none" strike="noStrike" dirty="0">
                        <a:solidFill>
                          <a:schemeClr val="tx1"/>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sz="900" u="none" strike="noStrike" dirty="0">
                          <a:effectLst/>
                          <a:latin typeface="微软雅黑" panose="020B0503020204020204" charset="-122"/>
                          <a:ea typeface="微软雅黑" panose="020B0503020204020204" charset="-122"/>
                        </a:rPr>
                        <a:t>A302600342</a:t>
                      </a:r>
                      <a:endParaRPr lang="en-US" sz="900" b="0" i="0" u="none" strike="noStrike" dirty="0">
                        <a:solidFill>
                          <a:srgbClr val="FF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a:effectLst/>
                          <a:latin typeface="微软雅黑" panose="020B0503020204020204" charset="-122"/>
                          <a:ea typeface="微软雅黑" panose="020B0503020204020204" charset="-122"/>
                        </a:rPr>
                        <a:t>视频服务</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3870">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7</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altLang="zh-CN" sz="900" u="none" strike="noStrike">
                          <a:effectLst/>
                          <a:latin typeface="微软雅黑" panose="020B0503020204020204" charset="-122"/>
                          <a:ea typeface="微软雅黑" panose="020B0503020204020204" charset="-122"/>
                        </a:rPr>
                        <a:t>5G</a:t>
                      </a:r>
                      <a:r>
                        <a:rPr lang="zh-CN" altLang="en-US" sz="900" u="none" strike="noStrike">
                          <a:effectLst/>
                          <a:latin typeface="微软雅黑" panose="020B0503020204020204" charset="-122"/>
                          <a:ea typeface="微软雅黑" panose="020B0503020204020204" charset="-122"/>
                        </a:rPr>
                        <a:t>专网运营能力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sz="900" u="none" strike="noStrike" dirty="0">
                          <a:effectLst/>
                          <a:latin typeface="微软雅黑" panose="020B0503020204020204" charset="-122"/>
                          <a:ea typeface="微软雅黑" panose="020B0503020204020204" charset="-122"/>
                        </a:rPr>
                        <a:t>A302600275</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a:effectLst/>
                          <a:latin typeface="微软雅黑" panose="020B0503020204020204" charset="-122"/>
                          <a:ea typeface="微软雅黑" panose="020B0503020204020204" charset="-122"/>
                        </a:rPr>
                        <a:t>网络运维</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4217">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8</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a:effectLst/>
                          <a:latin typeface="微软雅黑" panose="020B0503020204020204" charset="-122"/>
                          <a:ea typeface="微软雅黑" panose="020B0503020204020204" charset="-122"/>
                        </a:rPr>
                        <a:t>数据中心可视化能力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sz="900" u="none" strike="noStrike" dirty="0">
                          <a:effectLst/>
                          <a:latin typeface="微软雅黑" panose="020B0503020204020204" charset="-122"/>
                          <a:ea typeface="微软雅黑" panose="020B0503020204020204" charset="-122"/>
                        </a:rPr>
                        <a:t>A100600132</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智慧园区、数字孪生、数据中心可视化</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3870">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9</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a:effectLst/>
                          <a:latin typeface="微软雅黑" panose="020B0503020204020204" charset="-122"/>
                          <a:ea typeface="微软雅黑" panose="020B0503020204020204" charset="-122"/>
                        </a:rPr>
                        <a:t>物联网设备接入及管理能力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sz="900" u="none" strike="noStrike" dirty="0">
                          <a:effectLst/>
                          <a:latin typeface="微软雅黑" panose="020B0503020204020204" charset="-122"/>
                          <a:ea typeface="微软雅黑" panose="020B0503020204020204" charset="-122"/>
                        </a:rPr>
                        <a:t>A302600083</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物联网、设备接入与管理</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3870">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10</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a:effectLst/>
                          <a:latin typeface="微软雅黑" panose="020B0503020204020204" charset="-122"/>
                          <a:ea typeface="微软雅黑" panose="020B0503020204020204" charset="-122"/>
                        </a:rPr>
                        <a:t>物联网密码管理支撑能力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sz="900" u="none" strike="noStrike" dirty="0">
                          <a:effectLst/>
                          <a:latin typeface="微软雅黑" panose="020B0503020204020204" charset="-122"/>
                          <a:ea typeface="微软雅黑" panose="020B0503020204020204" charset="-122"/>
                        </a:rPr>
                        <a:t>A102600007</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安全、业务安全</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3870">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11</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a:effectLst/>
                          <a:latin typeface="微软雅黑" panose="020B0503020204020204" charset="-122"/>
                          <a:ea typeface="微软雅黑" panose="020B0503020204020204" charset="-122"/>
                        </a:rPr>
                        <a:t>超级</a:t>
                      </a:r>
                      <a:r>
                        <a:rPr lang="en-US" altLang="zh-CN" sz="900" u="none" strike="noStrike">
                          <a:effectLst/>
                          <a:latin typeface="微软雅黑" panose="020B0503020204020204" charset="-122"/>
                          <a:ea typeface="微软雅黑" panose="020B0503020204020204" charset="-122"/>
                        </a:rPr>
                        <a:t>SIM</a:t>
                      </a:r>
                      <a:r>
                        <a:rPr lang="zh-CN" altLang="en-US" sz="900" u="none" strike="noStrike">
                          <a:effectLst/>
                          <a:latin typeface="微软雅黑" panose="020B0503020204020204" charset="-122"/>
                          <a:ea typeface="微软雅黑" panose="020B0503020204020204" charset="-122"/>
                        </a:rPr>
                        <a:t>安全网关能力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sz="900" u="none" strike="noStrike" dirty="0">
                          <a:effectLst/>
                          <a:latin typeface="微软雅黑" panose="020B0503020204020204" charset="-122"/>
                          <a:ea typeface="微软雅黑" panose="020B0503020204020204" charset="-122"/>
                        </a:rPr>
                        <a:t>A303100249</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altLang="zh-CN" sz="900" u="none" strike="noStrike" dirty="0">
                          <a:effectLst/>
                          <a:latin typeface="微软雅黑" panose="020B0503020204020204" charset="-122"/>
                          <a:ea typeface="微软雅黑" panose="020B0503020204020204" charset="-122"/>
                        </a:rPr>
                        <a:t>5G</a:t>
                      </a:r>
                      <a:r>
                        <a:rPr lang="zh-CN" altLang="en-US" sz="900" u="none" strike="noStrike" dirty="0">
                          <a:effectLst/>
                          <a:latin typeface="微软雅黑" panose="020B0503020204020204" charset="-122"/>
                          <a:ea typeface="微软雅黑" panose="020B0503020204020204" charset="-122"/>
                        </a:rPr>
                        <a:t>专网安全准入、安全办公</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8861">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12</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a:effectLst/>
                          <a:latin typeface="微软雅黑" panose="020B0503020204020204" charset="-122"/>
                          <a:ea typeface="微软雅黑" panose="020B0503020204020204" charset="-122"/>
                        </a:rPr>
                        <a:t>区块链平台能力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sz="900" u="none" strike="noStrike" dirty="0">
                          <a:effectLst/>
                          <a:latin typeface="微软雅黑" panose="020B0503020204020204" charset="-122"/>
                          <a:ea typeface="微软雅黑" panose="020B0503020204020204" charset="-122"/>
                        </a:rPr>
                        <a:t>A300600002</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安全、业务安全</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8861">
                <a:tc rowSpan="3">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dirty="0">
                          <a:effectLst/>
                          <a:latin typeface="微软雅黑" panose="020B0503020204020204" charset="-122"/>
                          <a:ea typeface="微软雅黑" panose="020B0503020204020204" charset="-122"/>
                        </a:rPr>
                        <a:t>13</a:t>
                      </a:r>
                      <a:endParaRPr lang="en-US" altLang="zh-CN"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a:effectLst/>
                          <a:latin typeface="微软雅黑" panose="020B0503020204020204" charset="-122"/>
                          <a:ea typeface="微软雅黑" panose="020B0503020204020204" charset="-122"/>
                        </a:rPr>
                        <a:t>一键登录能力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sz="900" u="none" strike="noStrike" dirty="0">
                          <a:effectLst/>
                          <a:latin typeface="微软雅黑" panose="020B0503020204020204" charset="-122"/>
                          <a:ea typeface="微软雅黑" panose="020B0503020204020204" charset="-122"/>
                        </a:rPr>
                        <a:t>A303100065</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altLang="zh-CN" sz="900" u="none" strike="noStrike" dirty="0">
                          <a:effectLst/>
                          <a:latin typeface="微软雅黑" panose="020B0503020204020204" charset="-122"/>
                          <a:ea typeface="微软雅黑" panose="020B0503020204020204" charset="-122"/>
                        </a:rPr>
                        <a:t>5G</a:t>
                      </a:r>
                      <a:r>
                        <a:rPr lang="zh-CN" altLang="en-US" sz="900" u="none" strike="noStrike" dirty="0">
                          <a:effectLst/>
                          <a:latin typeface="微软雅黑" panose="020B0503020204020204" charset="-122"/>
                          <a:ea typeface="微软雅黑" panose="020B0503020204020204" charset="-122"/>
                        </a:rPr>
                        <a:t>专网安全准入、安全办公</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3870">
                <a:tc vMerge="1">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a:effectLst/>
                          <a:latin typeface="微软雅黑" panose="020B0503020204020204" charset="-122"/>
                          <a:ea typeface="微软雅黑" panose="020B0503020204020204" charset="-122"/>
                        </a:rPr>
                        <a:t>超级</a:t>
                      </a:r>
                      <a:r>
                        <a:rPr lang="en-US" altLang="zh-CN" sz="900" u="none" strike="noStrike">
                          <a:effectLst/>
                          <a:latin typeface="微软雅黑" panose="020B0503020204020204" charset="-122"/>
                          <a:ea typeface="微软雅黑" panose="020B0503020204020204" charset="-122"/>
                        </a:rPr>
                        <a:t>SIM</a:t>
                      </a:r>
                      <a:r>
                        <a:rPr lang="zh-CN" altLang="en-US" sz="900" u="none" strike="noStrike">
                          <a:effectLst/>
                          <a:latin typeface="微软雅黑" panose="020B0503020204020204" charset="-122"/>
                          <a:ea typeface="微软雅黑" panose="020B0503020204020204" charset="-122"/>
                        </a:rPr>
                        <a:t>可信认证能力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sz="900" u="none" strike="noStrike" dirty="0">
                          <a:effectLst/>
                          <a:latin typeface="微软雅黑" panose="020B0503020204020204" charset="-122"/>
                          <a:ea typeface="微软雅黑" panose="020B0503020204020204" charset="-122"/>
                        </a:rPr>
                        <a:t>A303100128</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altLang="zh-CN" sz="900" u="none" strike="noStrike" dirty="0">
                          <a:effectLst/>
                          <a:latin typeface="微软雅黑" panose="020B0503020204020204" charset="-122"/>
                          <a:ea typeface="微软雅黑" panose="020B0503020204020204" charset="-122"/>
                        </a:rPr>
                        <a:t>5G</a:t>
                      </a:r>
                      <a:r>
                        <a:rPr lang="zh-CN" altLang="en-US" sz="900" u="none" strike="noStrike" dirty="0">
                          <a:effectLst/>
                          <a:latin typeface="微软雅黑" panose="020B0503020204020204" charset="-122"/>
                          <a:ea typeface="微软雅黑" panose="020B0503020204020204" charset="-122"/>
                        </a:rPr>
                        <a:t>专网安全准入、安全办公</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1431">
                <a:tc vMerge="1">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本机号码校验能力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sz="900" u="none" strike="noStrike" dirty="0">
                          <a:effectLst/>
                          <a:latin typeface="微软雅黑" panose="020B0503020204020204" charset="-122"/>
                          <a:ea typeface="微软雅黑" panose="020B0503020204020204" charset="-122"/>
                        </a:rPr>
                        <a:t>A303100066</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altLang="zh-CN" sz="900" u="none" strike="noStrike" dirty="0">
                          <a:effectLst/>
                          <a:latin typeface="微软雅黑" panose="020B0503020204020204" charset="-122"/>
                          <a:ea typeface="微软雅黑" panose="020B0503020204020204" charset="-122"/>
                        </a:rPr>
                        <a:t>5G</a:t>
                      </a:r>
                      <a:r>
                        <a:rPr lang="zh-CN" altLang="en-US" sz="900" u="none" strike="noStrike" dirty="0">
                          <a:effectLst/>
                          <a:latin typeface="微软雅黑" panose="020B0503020204020204" charset="-122"/>
                          <a:ea typeface="微软雅黑" panose="020B0503020204020204" charset="-122"/>
                        </a:rPr>
                        <a:t>专网安全准入、安全办公</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102" marR="3102" marT="31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9" name="表格 18"/>
          <p:cNvGraphicFramePr>
            <a:graphicFrameLocks noGrp="1"/>
          </p:cNvGraphicFramePr>
          <p:nvPr/>
        </p:nvGraphicFramePr>
        <p:xfrm>
          <a:off x="2840185" y="2058670"/>
          <a:ext cx="2527342" cy="4671742"/>
        </p:xfrm>
        <a:graphic>
          <a:graphicData uri="http://schemas.openxmlformats.org/drawingml/2006/table">
            <a:tbl>
              <a:tblPr>
                <a:tableStyleId>{5C22544A-7EE6-4342-B048-85BDC9FD1C3A}</a:tableStyleId>
              </a:tblPr>
              <a:tblGrid>
                <a:gridCol w="222320"/>
                <a:gridCol w="832832"/>
                <a:gridCol w="731527"/>
                <a:gridCol w="740663"/>
              </a:tblGrid>
              <a:tr h="279229">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b="1" u="none" strike="noStrike" dirty="0">
                          <a:solidFill>
                            <a:schemeClr val="bg1"/>
                          </a:solidFill>
                          <a:effectLst/>
                          <a:latin typeface="微软雅黑" panose="020B0503020204020204" charset="-122"/>
                          <a:ea typeface="微软雅黑" panose="020B0503020204020204" charset="-122"/>
                        </a:rPr>
                        <a:t>序号</a:t>
                      </a:r>
                      <a:endParaRPr lang="zh-CN" altLang="en-US" sz="900" b="1" i="0" u="none" strike="noStrike" dirty="0">
                        <a:solidFill>
                          <a:schemeClr val="bg1"/>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b="1" u="none" strike="noStrike" dirty="0">
                          <a:solidFill>
                            <a:schemeClr val="bg1"/>
                          </a:solidFill>
                          <a:effectLst/>
                          <a:latin typeface="微软雅黑" panose="020B0503020204020204" charset="-122"/>
                          <a:ea typeface="微软雅黑" panose="020B0503020204020204" charset="-122"/>
                        </a:rPr>
                        <a:t>中台能力名称</a:t>
                      </a:r>
                      <a:endParaRPr lang="zh-CN" altLang="en-US" sz="900" b="1" i="0" u="none" strike="noStrike" dirty="0">
                        <a:solidFill>
                          <a:schemeClr val="bg1"/>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b="1" u="none" strike="noStrike" dirty="0">
                          <a:solidFill>
                            <a:schemeClr val="bg1"/>
                          </a:solidFill>
                          <a:effectLst/>
                          <a:latin typeface="微软雅黑" panose="020B0503020204020204" charset="-122"/>
                          <a:ea typeface="微软雅黑" panose="020B0503020204020204" charset="-122"/>
                        </a:rPr>
                        <a:t>中台能力编码</a:t>
                      </a:r>
                      <a:endParaRPr lang="zh-CN" altLang="en-US" sz="900" b="1" i="0" u="none" strike="noStrike" dirty="0">
                        <a:solidFill>
                          <a:schemeClr val="bg1"/>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b="1" u="none" strike="noStrike" dirty="0">
                          <a:solidFill>
                            <a:schemeClr val="bg1"/>
                          </a:solidFill>
                          <a:effectLst/>
                          <a:latin typeface="微软雅黑" panose="020B0503020204020204" charset="-122"/>
                          <a:ea typeface="微软雅黑" panose="020B0503020204020204" charset="-122"/>
                        </a:rPr>
                        <a:t>应用场景</a:t>
                      </a:r>
                      <a:endParaRPr lang="zh-CN" altLang="en-US" sz="900" b="1" i="0" u="none" strike="noStrike" dirty="0">
                        <a:solidFill>
                          <a:schemeClr val="bg1"/>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r>
              <a:tr h="317013">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14</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a:effectLst/>
                          <a:latin typeface="微软雅黑" panose="020B0503020204020204" charset="-122"/>
                          <a:ea typeface="微软雅黑" panose="020B0503020204020204" charset="-122"/>
                        </a:rPr>
                        <a:t>厘米级定位能力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dirty="0">
                          <a:effectLst/>
                          <a:latin typeface="微软雅黑" panose="020B0503020204020204" charset="-122"/>
                          <a:ea typeface="微软雅黑" panose="020B0503020204020204" charset="-122"/>
                        </a:rPr>
                        <a:t>A303400093</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位置</a:t>
                      </a:r>
                      <a:r>
                        <a:rPr lang="en-US" altLang="zh-CN" sz="900" u="none" strike="noStrike" dirty="0">
                          <a:effectLst/>
                          <a:latin typeface="微软雅黑" panose="020B0503020204020204" charset="-122"/>
                          <a:ea typeface="微软雅黑" panose="020B0503020204020204" charset="-122"/>
                        </a:rPr>
                        <a:t>/</a:t>
                      </a:r>
                      <a:r>
                        <a:rPr lang="zh-CN" altLang="en-US" sz="900" u="none" strike="noStrike" dirty="0">
                          <a:effectLst/>
                          <a:latin typeface="微软雅黑" panose="020B0503020204020204" charset="-122"/>
                          <a:ea typeface="微软雅黑" panose="020B0503020204020204" charset="-122"/>
                        </a:rPr>
                        <a:t>地图、高精度定位</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7013">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15</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亚米级定位能力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A303400094</a:t>
                      </a:r>
                      <a:endParaRPr lang="en-US"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位置</a:t>
                      </a:r>
                      <a:r>
                        <a:rPr lang="en-US" altLang="zh-CN" sz="900" u="none" strike="noStrike" dirty="0">
                          <a:effectLst/>
                          <a:latin typeface="微软雅黑" panose="020B0503020204020204" charset="-122"/>
                          <a:ea typeface="微软雅黑" panose="020B0503020204020204" charset="-122"/>
                        </a:rPr>
                        <a:t>/</a:t>
                      </a:r>
                      <a:r>
                        <a:rPr lang="zh-CN" altLang="en-US" sz="900" u="none" strike="noStrike" dirty="0">
                          <a:effectLst/>
                          <a:latin typeface="微软雅黑" panose="020B0503020204020204" charset="-122"/>
                          <a:ea typeface="微软雅黑" panose="020B0503020204020204" charset="-122"/>
                        </a:rPr>
                        <a:t>地图、高精度定位</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2426">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16</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基础地图数据及应用引擎能力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A303400097</a:t>
                      </a:r>
                      <a:endParaRPr lang="en-US"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a:effectLst/>
                          <a:latin typeface="微软雅黑" panose="020B0503020204020204" charset="-122"/>
                          <a:ea typeface="微软雅黑" panose="020B0503020204020204" charset="-122"/>
                        </a:rPr>
                        <a:t>位置</a:t>
                      </a:r>
                      <a:r>
                        <a:rPr lang="en-US" altLang="zh-CN" sz="900" u="none" strike="noStrike">
                          <a:effectLst/>
                          <a:latin typeface="微软雅黑" panose="020B0503020204020204" charset="-122"/>
                          <a:ea typeface="微软雅黑" panose="020B0503020204020204" charset="-122"/>
                        </a:rPr>
                        <a:t>/</a:t>
                      </a:r>
                      <a:r>
                        <a:rPr lang="zh-CN" altLang="en-US" sz="900" u="none" strike="noStrike">
                          <a:effectLst/>
                          <a:latin typeface="微软雅黑" panose="020B0503020204020204" charset="-122"/>
                          <a:ea typeface="微软雅黑" panose="020B0503020204020204" charset="-122"/>
                        </a:rPr>
                        <a:t>地图、数字地图</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7013">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17</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a:effectLst/>
                          <a:latin typeface="微软雅黑" panose="020B0503020204020204" charset="-122"/>
                          <a:ea typeface="微软雅黑" panose="020B0503020204020204" charset="-122"/>
                        </a:rPr>
                        <a:t>泛智能视频监控能力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A302800111</a:t>
                      </a:r>
                      <a:endParaRPr lang="en-US"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视频监控、智能安防</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7013">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18</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a:effectLst/>
                          <a:latin typeface="微软雅黑" panose="020B0503020204020204" charset="-122"/>
                          <a:ea typeface="微软雅黑" panose="020B0503020204020204" charset="-122"/>
                        </a:rPr>
                        <a:t>云客服服务能力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A102900002</a:t>
                      </a:r>
                      <a:endParaRPr lang="en-US"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一站式客户服务</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7013">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19</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a:effectLst/>
                          <a:latin typeface="微软雅黑" panose="020B0503020204020204" charset="-122"/>
                          <a:ea typeface="微软雅黑" panose="020B0503020204020204" charset="-122"/>
                        </a:rPr>
                        <a:t>“磐匠”数字员工能力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A100600004</a:t>
                      </a:r>
                      <a:endParaRPr lang="en-US"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智慧办公</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48636">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20</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a:effectLst/>
                          <a:latin typeface="微软雅黑" panose="020B0503020204020204" charset="-122"/>
                          <a:ea typeface="微软雅黑" panose="020B0503020204020204" charset="-122"/>
                        </a:rPr>
                        <a:t>“海川”基层综合治理能力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A159100003</a:t>
                      </a:r>
                      <a:endParaRPr lang="en-US"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数字乡村、智慧社区、智慧商铺、智慧养老等</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3343">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21</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a:t>
                      </a:r>
                      <a:r>
                        <a:rPr lang="en-US" altLang="zh-CN" sz="900" u="none" strike="noStrike" dirty="0">
                          <a:effectLst/>
                          <a:latin typeface="微软雅黑" panose="020B0503020204020204" charset="-122"/>
                          <a:ea typeface="微软雅黑" panose="020B0503020204020204" charset="-122"/>
                        </a:rPr>
                        <a:t>5G</a:t>
                      </a:r>
                      <a:r>
                        <a:rPr lang="zh-CN" altLang="en-US" sz="900" u="none" strike="noStrike" dirty="0">
                          <a:effectLst/>
                          <a:latin typeface="微软雅黑" panose="020B0503020204020204" charset="-122"/>
                          <a:ea typeface="微软雅黑" panose="020B0503020204020204" charset="-122"/>
                        </a:rPr>
                        <a:t>随</a:t>
                      </a:r>
                      <a:r>
                        <a:rPr lang="en-US" altLang="zh-CN" sz="900" u="none" strike="noStrike" dirty="0">
                          <a:effectLst/>
                          <a:latin typeface="微软雅黑" panose="020B0503020204020204" charset="-122"/>
                          <a:ea typeface="微软雅黑" panose="020B0503020204020204" charset="-122"/>
                        </a:rPr>
                        <a:t>e</a:t>
                      </a:r>
                      <a:r>
                        <a:rPr lang="zh-CN" altLang="en-US" sz="900" u="none" strike="noStrike" dirty="0">
                          <a:effectLst/>
                          <a:latin typeface="微软雅黑" panose="020B0503020204020204" charset="-122"/>
                          <a:ea typeface="微软雅黑" panose="020B0503020204020204" charset="-122"/>
                        </a:rPr>
                        <a:t>签”电子签章能力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A145100001</a:t>
                      </a:r>
                      <a:endParaRPr lang="en-US"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智慧办公、民政社区</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7013">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22</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磐基</a:t>
                      </a:r>
                      <a:r>
                        <a:rPr lang="en-US" sz="900" u="none" strike="noStrike" dirty="0">
                          <a:effectLst/>
                          <a:latin typeface="微软雅黑" panose="020B0503020204020204" charset="-122"/>
                          <a:ea typeface="微软雅黑" panose="020B0503020204020204" charset="-122"/>
                        </a:rPr>
                        <a:t>PaaS</a:t>
                      </a:r>
                      <a:r>
                        <a:rPr lang="zh-CN" altLang="en-US" sz="900" u="none" strike="noStrike" dirty="0">
                          <a:effectLst/>
                          <a:latin typeface="微软雅黑" panose="020B0503020204020204" charset="-122"/>
                          <a:ea typeface="微软雅黑" panose="020B0503020204020204" charset="-122"/>
                        </a:rPr>
                        <a:t>平台能力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A300600197</a:t>
                      </a:r>
                      <a:endParaRPr lang="en-US"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数智基础设施</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7013">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23</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你说我记智能语音转写能力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A100600120</a:t>
                      </a:r>
                      <a:endParaRPr lang="en-US"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智慧办公、</a:t>
                      </a:r>
                      <a:r>
                        <a:rPr lang="en-US" altLang="zh-CN" sz="900" u="none" strike="noStrike" dirty="0">
                          <a:effectLst/>
                          <a:latin typeface="微软雅黑" panose="020B0503020204020204" charset="-122"/>
                          <a:ea typeface="微软雅黑" panose="020B0503020204020204" charset="-122"/>
                        </a:rPr>
                        <a:t>AI</a:t>
                      </a:r>
                      <a:r>
                        <a:rPr lang="zh-CN" altLang="en-US" sz="900" u="none" strike="noStrike" dirty="0">
                          <a:effectLst/>
                          <a:latin typeface="微软雅黑" panose="020B0503020204020204" charset="-122"/>
                          <a:ea typeface="微软雅黑" panose="020B0503020204020204" charset="-122"/>
                        </a:rPr>
                        <a:t>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7013">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24</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en-US" sz="900" u="none" strike="noStrike" dirty="0">
                          <a:effectLst/>
                          <a:latin typeface="微软雅黑" panose="020B0503020204020204" charset="-122"/>
                          <a:ea typeface="微软雅黑" panose="020B0503020204020204" charset="-122"/>
                        </a:rPr>
                        <a:t>AI</a:t>
                      </a:r>
                      <a:r>
                        <a:rPr lang="zh-CN" altLang="en-US" sz="900" u="none" strike="noStrike" dirty="0">
                          <a:effectLst/>
                          <a:latin typeface="微软雅黑" panose="020B0503020204020204" charset="-122"/>
                          <a:ea typeface="微软雅黑" panose="020B0503020204020204" charset="-122"/>
                        </a:rPr>
                        <a:t>扫描王能力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A100600171</a:t>
                      </a:r>
                      <a:endParaRPr lang="en-US"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智慧办公、</a:t>
                      </a:r>
                      <a:r>
                        <a:rPr lang="en-US" altLang="zh-CN" sz="900" u="none" strike="noStrike" dirty="0">
                          <a:effectLst/>
                          <a:latin typeface="微软雅黑" panose="020B0503020204020204" charset="-122"/>
                          <a:ea typeface="微软雅黑" panose="020B0503020204020204" charset="-122"/>
                        </a:rPr>
                        <a:t>AI</a:t>
                      </a:r>
                      <a:r>
                        <a:rPr lang="zh-CN" altLang="en-US" sz="900" u="none" strike="noStrike" dirty="0">
                          <a:effectLst/>
                          <a:latin typeface="微软雅黑" panose="020B0503020204020204" charset="-122"/>
                          <a:ea typeface="微软雅黑" panose="020B0503020204020204" charset="-122"/>
                        </a:rPr>
                        <a:t>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2426">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25</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“磐舟”</a:t>
                      </a:r>
                      <a:r>
                        <a:rPr lang="en-US" altLang="zh-CN" sz="900" u="none" strike="noStrike" dirty="0">
                          <a:effectLst/>
                          <a:latin typeface="微软雅黑" panose="020B0503020204020204" charset="-122"/>
                          <a:ea typeface="微软雅黑" panose="020B0503020204020204" charset="-122"/>
                        </a:rPr>
                        <a:t>DevOps</a:t>
                      </a:r>
                      <a:r>
                        <a:rPr lang="zh-CN" altLang="en-US" sz="900" u="none" strike="noStrike" dirty="0">
                          <a:effectLst/>
                          <a:latin typeface="微软雅黑" panose="020B0503020204020204" charset="-122"/>
                          <a:ea typeface="微软雅黑" panose="020B0503020204020204" charset="-122"/>
                        </a:rPr>
                        <a:t>研发环境能力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dirty="0">
                          <a:effectLst/>
                          <a:latin typeface="微软雅黑" panose="020B0503020204020204" charset="-122"/>
                          <a:ea typeface="微软雅黑" panose="020B0503020204020204" charset="-122"/>
                        </a:rPr>
                        <a:t>A300600158</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6195" algn="ctr" fontAlgn="ctr"/>
                      <a:r>
                        <a:rPr lang="zh-CN" altLang="en-US" sz="900" u="none" strike="noStrike" dirty="0">
                          <a:effectLst/>
                          <a:latin typeface="微软雅黑" panose="020B0503020204020204" charset="-122"/>
                          <a:ea typeface="微软雅黑" panose="020B0503020204020204" charset="-122"/>
                        </a:rPr>
                        <a:t>数智基础设施</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1" name="任意多边形: 形状 34"/>
          <p:cNvSpPr txBox="1"/>
          <p:nvPr/>
        </p:nvSpPr>
        <p:spPr>
          <a:xfrm>
            <a:off x="6547739" y="1662684"/>
            <a:ext cx="1790065" cy="3492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lstStyle/>
          <a:p>
            <a:pPr algn="ctr">
              <a:buClrTx/>
              <a:buSzTx/>
              <a:buFontTx/>
            </a:pPr>
            <a:r>
              <a:rPr lang="en-US" altLang="zh-CN" sz="1400" b="1" dirty="0">
                <a:solidFill>
                  <a:srgbClr val="FFFF00"/>
                </a:solidFill>
                <a:latin typeface="微软雅黑" panose="020B0503020204020204" charset="-122"/>
                <a:ea typeface="微软雅黑" panose="020B0503020204020204" charset="-122"/>
                <a:sym typeface="+mn-ea"/>
              </a:rPr>
              <a:t>19</a:t>
            </a:r>
            <a:r>
              <a:rPr lang="zh-CN" altLang="en-US" sz="1400" b="1" dirty="0">
                <a:solidFill>
                  <a:srgbClr val="FFFF00"/>
                </a:solidFill>
                <a:latin typeface="微软雅黑" panose="020B0503020204020204" charset="-122"/>
                <a:ea typeface="微软雅黑" panose="020B0503020204020204" charset="-122"/>
                <a:sym typeface="+mn-ea"/>
              </a:rPr>
              <a:t>款</a:t>
            </a:r>
            <a:r>
              <a:rPr lang="zh-CN" altLang="en-US" sz="1400" b="1" dirty="0">
                <a:solidFill>
                  <a:schemeClr val="bg1"/>
                </a:solidFill>
                <a:latin typeface="微软雅黑" panose="020B0503020204020204" charset="-122"/>
                <a:ea typeface="微软雅黑" panose="020B0503020204020204" charset="-122"/>
                <a:sym typeface="+mn-ea"/>
              </a:rPr>
              <a:t>行业能力</a:t>
            </a:r>
            <a:endParaRPr lang="zh-CN" altLang="en-US" sz="1400" b="1" dirty="0">
              <a:solidFill>
                <a:schemeClr val="bg1"/>
              </a:solidFill>
              <a:latin typeface="微软雅黑" panose="020B0503020204020204" charset="-122"/>
              <a:ea typeface="微软雅黑" panose="020B0503020204020204" charset="-122"/>
              <a:sym typeface="+mn-ea"/>
            </a:endParaRPr>
          </a:p>
        </p:txBody>
      </p:sp>
      <p:sp>
        <p:nvSpPr>
          <p:cNvPr id="24" name="任意多边形: 形状 34"/>
          <p:cNvSpPr txBox="1"/>
          <p:nvPr/>
        </p:nvSpPr>
        <p:spPr>
          <a:xfrm>
            <a:off x="9949053" y="1662684"/>
            <a:ext cx="1790065" cy="3492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lstStyle/>
          <a:p>
            <a:pPr algn="ctr">
              <a:buClrTx/>
              <a:buSzTx/>
              <a:buFontTx/>
            </a:pPr>
            <a:r>
              <a:rPr lang="en-US" altLang="zh-CN" sz="1400" b="1" dirty="0">
                <a:solidFill>
                  <a:srgbClr val="FFFF00"/>
                </a:solidFill>
                <a:latin typeface="微软雅黑" panose="020B0503020204020204" charset="-122"/>
                <a:ea typeface="微软雅黑" panose="020B0503020204020204" charset="-122"/>
                <a:sym typeface="+mn-ea"/>
              </a:rPr>
              <a:t>8</a:t>
            </a:r>
            <a:r>
              <a:rPr lang="zh-CN" altLang="en-US" sz="1400" b="1" dirty="0">
                <a:solidFill>
                  <a:srgbClr val="FFFF00"/>
                </a:solidFill>
                <a:latin typeface="微软雅黑" panose="020B0503020204020204" charset="-122"/>
                <a:ea typeface="微软雅黑" panose="020B0503020204020204" charset="-122"/>
                <a:sym typeface="+mn-ea"/>
              </a:rPr>
              <a:t>款</a:t>
            </a:r>
            <a:r>
              <a:rPr lang="zh-CN" altLang="en-US" sz="1400" b="1" dirty="0">
                <a:solidFill>
                  <a:schemeClr val="bg1"/>
                </a:solidFill>
                <a:latin typeface="微软雅黑" panose="020B0503020204020204" charset="-122"/>
                <a:ea typeface="微软雅黑" panose="020B0503020204020204" charset="-122"/>
                <a:sym typeface="+mn-ea"/>
              </a:rPr>
              <a:t>重点培育能力</a:t>
            </a:r>
            <a:endParaRPr lang="zh-CN" altLang="en-US" sz="1400" b="1" dirty="0">
              <a:solidFill>
                <a:schemeClr val="bg1"/>
              </a:solidFill>
              <a:latin typeface="微软雅黑" panose="020B0503020204020204" charset="-122"/>
              <a:ea typeface="微软雅黑" panose="020B0503020204020204" charset="-122"/>
              <a:sym typeface="+mn-ea"/>
            </a:endParaRPr>
          </a:p>
        </p:txBody>
      </p:sp>
      <p:pic>
        <p:nvPicPr>
          <p:cNvPr id="28" name="图形 6"/>
          <p:cNvPicPr/>
          <p:nvPr>
            <p:custDataLst>
              <p:tags r:id="rId3"/>
            </p:custDataLst>
          </p:nvPr>
        </p:nvPicPr>
        <p:blipFill>
          <a:blip r:embed="rId2"/>
          <a:stretch>
            <a:fillRect/>
          </a:stretch>
        </p:blipFill>
        <p:spPr>
          <a:xfrm>
            <a:off x="5532726" y="2011934"/>
            <a:ext cx="3899848" cy="4772914"/>
          </a:xfrm>
          <a:prstGeom prst="rect">
            <a:avLst/>
          </a:prstGeom>
        </p:spPr>
      </p:pic>
      <p:pic>
        <p:nvPicPr>
          <p:cNvPr id="29" name="图形 6"/>
          <p:cNvPicPr/>
          <p:nvPr>
            <p:custDataLst>
              <p:tags r:id="rId4"/>
            </p:custDataLst>
          </p:nvPr>
        </p:nvPicPr>
        <p:blipFill>
          <a:blip r:embed="rId2"/>
          <a:stretch>
            <a:fillRect/>
          </a:stretch>
        </p:blipFill>
        <p:spPr>
          <a:xfrm>
            <a:off x="9502233" y="2011934"/>
            <a:ext cx="2616615" cy="4772914"/>
          </a:xfrm>
          <a:prstGeom prst="rect">
            <a:avLst/>
          </a:prstGeom>
        </p:spPr>
      </p:pic>
      <p:graphicFrame>
        <p:nvGraphicFramePr>
          <p:cNvPr id="52" name="表格 51"/>
          <p:cNvGraphicFramePr>
            <a:graphicFrameLocks noGrp="1"/>
          </p:cNvGraphicFramePr>
          <p:nvPr/>
        </p:nvGraphicFramePr>
        <p:xfrm>
          <a:off x="5607217" y="2058670"/>
          <a:ext cx="3744597" cy="4655889"/>
        </p:xfrm>
        <a:graphic>
          <a:graphicData uri="http://schemas.openxmlformats.org/drawingml/2006/table">
            <a:tbl>
              <a:tblPr>
                <a:tableStyleId>{5C22544A-7EE6-4342-B048-85BDC9FD1C3A}</a:tableStyleId>
              </a:tblPr>
              <a:tblGrid>
                <a:gridCol w="329397"/>
                <a:gridCol w="1515746"/>
                <a:gridCol w="701040"/>
                <a:gridCol w="1198414"/>
              </a:tblGrid>
              <a:tr h="266294">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b="1" u="none" strike="noStrike" dirty="0">
                          <a:solidFill>
                            <a:schemeClr val="bg1"/>
                          </a:solidFill>
                          <a:effectLst/>
                          <a:latin typeface="微软雅黑" panose="020B0503020204020204" charset="-122"/>
                          <a:ea typeface="微软雅黑" panose="020B0503020204020204" charset="-122"/>
                        </a:rPr>
                        <a:t>序号</a:t>
                      </a:r>
                      <a:endParaRPr lang="zh-CN" altLang="en-US" sz="900" b="1" i="0" u="none" strike="noStrike" dirty="0">
                        <a:solidFill>
                          <a:schemeClr val="bg1"/>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b="1" u="none" strike="noStrike" dirty="0">
                          <a:solidFill>
                            <a:schemeClr val="bg1"/>
                          </a:solidFill>
                          <a:effectLst/>
                          <a:latin typeface="微软雅黑" panose="020B0503020204020204" charset="-122"/>
                          <a:ea typeface="微软雅黑" panose="020B0503020204020204" charset="-122"/>
                        </a:rPr>
                        <a:t>中台能力名称</a:t>
                      </a:r>
                      <a:endParaRPr lang="zh-CN" altLang="en-US" sz="900" b="1" i="0" u="none" strike="noStrike" dirty="0">
                        <a:solidFill>
                          <a:schemeClr val="bg1"/>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b="1" u="none" strike="noStrike" dirty="0">
                          <a:solidFill>
                            <a:schemeClr val="bg1"/>
                          </a:solidFill>
                          <a:effectLst/>
                          <a:latin typeface="微软雅黑" panose="020B0503020204020204" charset="-122"/>
                          <a:ea typeface="微软雅黑" panose="020B0503020204020204" charset="-122"/>
                        </a:rPr>
                        <a:t>中台能力编码</a:t>
                      </a:r>
                      <a:endParaRPr lang="zh-CN" altLang="en-US" sz="900" b="1" i="0" u="none" strike="noStrike" dirty="0">
                        <a:solidFill>
                          <a:schemeClr val="bg1"/>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b="1" u="none" strike="noStrike" dirty="0">
                          <a:solidFill>
                            <a:schemeClr val="bg1"/>
                          </a:solidFill>
                          <a:effectLst/>
                          <a:latin typeface="微软雅黑" panose="020B0503020204020204" charset="-122"/>
                          <a:ea typeface="微软雅黑" panose="020B0503020204020204" charset="-122"/>
                        </a:rPr>
                        <a:t>应用场景</a:t>
                      </a:r>
                      <a:endParaRPr lang="zh-CN" altLang="en-US" sz="900" b="1" i="0" u="none" strike="noStrike" dirty="0">
                        <a:solidFill>
                          <a:schemeClr val="bg1"/>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r>
              <a:tr h="288224">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dirty="0">
                          <a:effectLst/>
                          <a:latin typeface="微软雅黑" panose="020B0503020204020204" charset="-122"/>
                          <a:ea typeface="微软雅黑" panose="020B0503020204020204" charset="-122"/>
                        </a:rPr>
                        <a:t>1</a:t>
                      </a:r>
                      <a:endParaRPr lang="en-US" altLang="zh-CN"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一网统管城市指标体征管理能力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dirty="0">
                          <a:effectLst/>
                          <a:latin typeface="微软雅黑" panose="020B0503020204020204" charset="-122"/>
                          <a:ea typeface="微软雅黑" panose="020B0503020204020204" charset="-122"/>
                        </a:rPr>
                        <a:t>A103600012</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智慧城市指标体征构建</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8224">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2</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城管事件智能识别上报能力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A103600018</a:t>
                      </a:r>
                      <a:endParaRPr 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智慧城市、公共安全、环保监管</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5479">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3</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金融反欺诈能力</a:t>
                      </a:r>
                      <a:endParaRPr lang="zh-CN" altLang="en-US" sz="900" b="0" i="0" u="none" strike="noStrike" dirty="0">
                        <a:solidFill>
                          <a:srgbClr val="FF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A103400022</a:t>
                      </a:r>
                      <a:endParaRPr lang="en-US" sz="900" b="0" i="0" u="none" strike="noStrike">
                        <a:solidFill>
                          <a:srgbClr val="FF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科技金融、</a:t>
                      </a:r>
                      <a:r>
                        <a:rPr lang="en-US" sz="900" u="none" strike="noStrike" dirty="0">
                          <a:effectLst/>
                          <a:latin typeface="微软雅黑" panose="020B0503020204020204" charset="-122"/>
                          <a:ea typeface="微软雅黑" panose="020B0503020204020204" charset="-122"/>
                        </a:rPr>
                        <a:t>Al</a:t>
                      </a:r>
                      <a:r>
                        <a:rPr lang="zh-CN" altLang="en-US" sz="900" u="none" strike="noStrike" dirty="0">
                          <a:effectLst/>
                          <a:latin typeface="微软雅黑" panose="020B0503020204020204" charset="-122"/>
                          <a:ea typeface="微软雅黑" panose="020B0503020204020204" charset="-122"/>
                        </a:rPr>
                        <a:t>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1607">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4</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物联网金融服务能力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A103400005</a:t>
                      </a:r>
                      <a:endParaRPr 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物联网金融、</a:t>
                      </a:r>
                      <a:r>
                        <a:rPr lang="en-US" altLang="zh-CN" sz="900" u="none" strike="noStrike" dirty="0">
                          <a:effectLst/>
                          <a:latin typeface="微软雅黑" panose="020B0503020204020204" charset="-122"/>
                          <a:ea typeface="微软雅黑" panose="020B0503020204020204" charset="-122"/>
                        </a:rPr>
                        <a:t>Al</a:t>
                      </a:r>
                      <a:r>
                        <a:rPr lang="zh-CN" altLang="en-US" sz="900" u="none" strike="noStrike" dirty="0">
                          <a:effectLst/>
                          <a:latin typeface="微软雅黑" panose="020B0503020204020204" charset="-122"/>
                          <a:ea typeface="微软雅黑" panose="020B0503020204020204" charset="-122"/>
                        </a:rPr>
                        <a:t>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8224">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5</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人车家流量运营能力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A103400009</a:t>
                      </a:r>
                      <a:endParaRPr 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智慧城市、智慧交通、车享</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8224">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6</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车联网卡连接管理能力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A302600327</a:t>
                      </a:r>
                      <a:endParaRPr 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智慧城市、智慧交通、车联网</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5479">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7</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电子学生证运营管理能力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dirty="0">
                          <a:effectLst/>
                          <a:latin typeface="微软雅黑" panose="020B0503020204020204" charset="-122"/>
                          <a:ea typeface="微软雅黑" panose="020B0503020204020204" charset="-122"/>
                        </a:rPr>
                        <a:t>A103300033</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智慧校园、</a:t>
                      </a:r>
                      <a:r>
                        <a:rPr lang="en-US" altLang="zh-CN" sz="900" u="none" strike="noStrike" dirty="0">
                          <a:effectLst/>
                          <a:latin typeface="微软雅黑" panose="020B0503020204020204" charset="-122"/>
                          <a:ea typeface="微软雅黑" panose="020B0503020204020204" charset="-122"/>
                        </a:rPr>
                        <a:t>Al</a:t>
                      </a:r>
                      <a:r>
                        <a:rPr lang="zh-CN" altLang="en-US" sz="900" u="none" strike="noStrike" dirty="0">
                          <a:effectLst/>
                          <a:latin typeface="微软雅黑" panose="020B0503020204020204" charset="-122"/>
                          <a:ea typeface="微软雅黑" panose="020B0503020204020204" charset="-122"/>
                        </a:rPr>
                        <a:t>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5479">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8</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智慧校园、</a:t>
                      </a:r>
                      <a:r>
                        <a:rPr lang="en-US" altLang="zh-CN" sz="900" u="none" strike="noStrike" dirty="0">
                          <a:effectLst/>
                          <a:latin typeface="微软雅黑" panose="020B0503020204020204" charset="-122"/>
                          <a:ea typeface="微软雅黑" panose="020B0503020204020204" charset="-122"/>
                        </a:rPr>
                        <a:t>Al</a:t>
                      </a:r>
                      <a:r>
                        <a:rPr lang="zh-CN" altLang="en-US" sz="900" u="none" strike="noStrike" dirty="0">
                          <a:effectLst/>
                          <a:latin typeface="微软雅黑" panose="020B0503020204020204" charset="-122"/>
                          <a:ea typeface="微软雅黑" panose="020B0503020204020204" charset="-122"/>
                        </a:rPr>
                        <a:t>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1607">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9</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工业设备连接能力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dirty="0">
                          <a:effectLst/>
                          <a:latin typeface="微软雅黑" panose="020B0503020204020204" charset="-122"/>
                          <a:ea typeface="微软雅黑" panose="020B0503020204020204" charset="-122"/>
                        </a:rPr>
                        <a:t>A103400010</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智慧工业、智慧工厂</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1607">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10</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设备运维管理能力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A103400020</a:t>
                      </a:r>
                      <a:endParaRPr 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智慧工业、智慧工厂</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1607">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11</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医疗智能随访引擎能力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A103300036</a:t>
                      </a:r>
                      <a:endParaRPr 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智慧城市、智慧医院</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8224">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12</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solidFill>
                            <a:srgbClr val="FF0000"/>
                          </a:solidFill>
                          <a:effectLst/>
                          <a:latin typeface="微软雅黑" panose="020B0503020204020204" charset="-122"/>
                          <a:ea typeface="微软雅黑" panose="020B0503020204020204" charset="-122"/>
                        </a:rPr>
                        <a:t>两癌早筛能力</a:t>
                      </a:r>
                      <a:endParaRPr lang="zh-CN" altLang="en-US" sz="900" u="none" strike="noStrike" dirty="0">
                        <a:solidFill>
                          <a:srgbClr val="FF0000"/>
                        </a:solidFill>
                        <a:effectLst/>
                        <a:latin typeface="微软雅黑" panose="020B0503020204020204" charset="-122"/>
                        <a:ea typeface="微软雅黑" panose="020B0503020204020204" charset="-122"/>
                      </a:endParaRPr>
                    </a:p>
                    <a:p>
                      <a:pPr algn="ctr" fontAlgn="ctr"/>
                      <a:r>
                        <a:rPr lang="zh-CN" altLang="en-US" sz="900" u="none" strike="noStrike" dirty="0">
                          <a:solidFill>
                            <a:srgbClr val="FF0000"/>
                          </a:solidFill>
                          <a:effectLst/>
                          <a:latin typeface="微软雅黑" panose="020B0503020204020204" charset="-122"/>
                          <a:ea typeface="微软雅黑" panose="020B0503020204020204" charset="-122"/>
                        </a:rPr>
                        <a:t>（上台中）</a:t>
                      </a:r>
                      <a:endParaRPr lang="zh-CN" altLang="en-US" sz="900" b="0" i="0" u="none" strike="noStrike" dirty="0">
                        <a:solidFill>
                          <a:srgbClr val="FF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A103300051</a:t>
                      </a:r>
                      <a:endParaRPr lang="en-US" sz="900" b="0" i="0" u="none" strike="noStrike">
                        <a:solidFill>
                          <a:srgbClr val="FF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智慧医院</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5479">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13</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云渲染</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A103000018</a:t>
                      </a:r>
                      <a:endParaRPr 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元宇宙</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1607">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14</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高标准农田环境监管</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A137100027</a:t>
                      </a:r>
                      <a:endParaRPr 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智慧农业、精准种植</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8224">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15</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solidFill>
                            <a:schemeClr val="tx1"/>
                          </a:solidFill>
                          <a:effectLst/>
                          <a:latin typeface="微软雅黑" panose="020B0503020204020204" charset="-122"/>
                          <a:ea typeface="微软雅黑" panose="020B0503020204020204" charset="-122"/>
                        </a:rPr>
                        <a:t>农田遥感监测能力</a:t>
                      </a:r>
                      <a:endParaRPr lang="zh-CN" altLang="en-US" sz="900" u="none" strike="noStrike" dirty="0">
                        <a:solidFill>
                          <a:schemeClr val="tx1"/>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dirty="0">
                          <a:effectLst/>
                          <a:latin typeface="微软雅黑" panose="020B0503020204020204" charset="-122"/>
                          <a:ea typeface="微软雅黑" panose="020B0503020204020204" charset="-122"/>
                        </a:rPr>
                        <a:t>A103300052</a:t>
                      </a:r>
                      <a:endParaRPr lang="en-US" sz="900" b="0" i="0" u="none" strike="noStrike" dirty="0">
                        <a:solidFill>
                          <a:srgbClr val="FF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智慧农业、精准种植</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1607">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16</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智慧工地数智化能力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A302600233</a:t>
                      </a:r>
                      <a:endParaRPr 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智慧工业、智慧工地</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5479">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17</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美景直播能力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A103300035</a:t>
                      </a:r>
                      <a:endParaRPr 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智慧景区</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1607">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18</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酒店行业泛智能硬件纳管能力</a:t>
                      </a:r>
                      <a:endParaRPr lang="zh-CN" altLang="en-US" sz="900" b="0" i="0" u="none" strike="noStrike">
                        <a:solidFill>
                          <a:srgbClr val="FF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A302600341</a:t>
                      </a:r>
                      <a:endParaRPr lang="en-US" sz="900" b="0" i="0" u="none" strike="noStrike">
                        <a:solidFill>
                          <a:srgbClr val="FF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智慧酒店</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1607">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dirty="0">
                          <a:effectLst/>
                          <a:latin typeface="微软雅黑" panose="020B0503020204020204" charset="-122"/>
                          <a:ea typeface="微软雅黑" panose="020B0503020204020204" charset="-122"/>
                        </a:rPr>
                        <a:t>19</a:t>
                      </a:r>
                      <a:endParaRPr lang="en-US" altLang="zh-CN"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社区公安大数据服务能力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dirty="0">
                          <a:effectLst/>
                          <a:latin typeface="微软雅黑" panose="020B0503020204020204" charset="-122"/>
                          <a:ea typeface="微软雅黑" panose="020B0503020204020204" charset="-122"/>
                        </a:rPr>
                        <a:t>A302600236</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智慧园区</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2628" marR="2628" marT="26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53" name="表格 52"/>
          <p:cNvGraphicFramePr>
            <a:graphicFrameLocks noGrp="1"/>
          </p:cNvGraphicFramePr>
          <p:nvPr/>
        </p:nvGraphicFramePr>
        <p:xfrm>
          <a:off x="9601364" y="2058670"/>
          <a:ext cx="2451698" cy="4655893"/>
        </p:xfrm>
        <a:graphic>
          <a:graphicData uri="http://schemas.openxmlformats.org/drawingml/2006/table">
            <a:tbl>
              <a:tblPr>
                <a:tableStyleId>{5C22544A-7EE6-4342-B048-85BDC9FD1C3A}</a:tableStyleId>
              </a:tblPr>
              <a:tblGrid>
                <a:gridCol w="215666"/>
                <a:gridCol w="769930"/>
                <a:gridCol w="718592"/>
                <a:gridCol w="747510"/>
              </a:tblGrid>
              <a:tr h="245618">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b="1" u="none" strike="noStrike" dirty="0">
                          <a:solidFill>
                            <a:schemeClr val="bg1"/>
                          </a:solidFill>
                          <a:effectLst/>
                          <a:latin typeface="微软雅黑" panose="020B0503020204020204" charset="-122"/>
                          <a:ea typeface="微软雅黑" panose="020B0503020204020204" charset="-122"/>
                        </a:rPr>
                        <a:t>序号</a:t>
                      </a:r>
                      <a:endParaRPr lang="zh-CN" altLang="en-US" sz="900" b="1" i="0" u="none" strike="noStrike" dirty="0">
                        <a:solidFill>
                          <a:schemeClr val="bg1"/>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b="1" u="none" strike="noStrike" dirty="0">
                          <a:solidFill>
                            <a:schemeClr val="bg1"/>
                          </a:solidFill>
                          <a:effectLst/>
                          <a:latin typeface="微软雅黑" panose="020B0503020204020204" charset="-122"/>
                          <a:ea typeface="微软雅黑" panose="020B0503020204020204" charset="-122"/>
                        </a:rPr>
                        <a:t>中台能力名称</a:t>
                      </a:r>
                      <a:endParaRPr lang="zh-CN" altLang="en-US" sz="900" b="1" i="0" u="none" strike="noStrike" dirty="0">
                        <a:solidFill>
                          <a:schemeClr val="bg1"/>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b="1" u="none" strike="noStrike" dirty="0">
                          <a:solidFill>
                            <a:schemeClr val="bg1"/>
                          </a:solidFill>
                          <a:effectLst/>
                          <a:latin typeface="微软雅黑" panose="020B0503020204020204" charset="-122"/>
                          <a:ea typeface="微软雅黑" panose="020B0503020204020204" charset="-122"/>
                        </a:rPr>
                        <a:t>中台能力编码</a:t>
                      </a:r>
                      <a:endParaRPr lang="zh-CN" altLang="en-US" sz="900" b="1" i="0" u="none" strike="noStrike" dirty="0">
                        <a:solidFill>
                          <a:schemeClr val="bg1"/>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b="1" u="none" strike="noStrike" dirty="0">
                          <a:solidFill>
                            <a:schemeClr val="bg1"/>
                          </a:solidFill>
                          <a:effectLst/>
                          <a:latin typeface="微软雅黑" panose="020B0503020204020204" charset="-122"/>
                          <a:ea typeface="微软雅黑" panose="020B0503020204020204" charset="-122"/>
                        </a:rPr>
                        <a:t>应用场景</a:t>
                      </a:r>
                      <a:endParaRPr lang="zh-CN" altLang="en-US" sz="900" b="1" i="0" u="none" strike="noStrike" dirty="0">
                        <a:solidFill>
                          <a:schemeClr val="bg1"/>
                        </a:solidFill>
                        <a:effectLst/>
                        <a:latin typeface="微软雅黑" panose="020B0503020204020204" charset="-122"/>
                        <a:ea typeface="微软雅黑" panose="020B0503020204020204" charset="-122"/>
                      </a:endParaRPr>
                    </a:p>
                  </a:txBody>
                  <a:tcPr marL="3822" marR="3822" marT="38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r>
              <a:tr h="460147">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dirty="0">
                          <a:effectLst/>
                          <a:latin typeface="微软雅黑" panose="020B0503020204020204" charset="-122"/>
                          <a:ea typeface="微软雅黑" panose="020B0503020204020204" charset="-122"/>
                        </a:rPr>
                        <a:t>1</a:t>
                      </a:r>
                      <a:endParaRPr lang="en-US" altLang="zh-CN" sz="900" b="0" i="0" u="none" strike="noStrike" dirty="0">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云数据库</a:t>
                      </a:r>
                      <a:r>
                        <a:rPr lang="en-US" altLang="zh-CN" sz="900" u="none" strike="noStrike" dirty="0">
                          <a:effectLst/>
                          <a:latin typeface="微软雅黑" panose="020B0503020204020204" charset="-122"/>
                          <a:ea typeface="微软雅黑" panose="020B0503020204020204" charset="-122"/>
                        </a:rPr>
                        <a:t>MySQL</a:t>
                      </a:r>
                      <a:r>
                        <a:rPr lang="zh-CN" altLang="en-US" sz="900" u="none" strike="noStrike" dirty="0">
                          <a:effectLst/>
                          <a:latin typeface="微软雅黑" panose="020B0503020204020204" charset="-122"/>
                          <a:ea typeface="微软雅黑" panose="020B0503020204020204" charset="-122"/>
                        </a:rPr>
                        <a:t>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dirty="0">
                          <a:effectLst/>
                          <a:latin typeface="微软雅黑" panose="020B0503020204020204" charset="-122"/>
                          <a:ea typeface="微软雅黑" panose="020B0503020204020204" charset="-122"/>
                        </a:rPr>
                        <a:t>A302700314</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算力、云数据库</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3362">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2</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云数据库</a:t>
                      </a:r>
                      <a:r>
                        <a:rPr lang="en-US" altLang="zh-CN" sz="900" u="none" strike="noStrike">
                          <a:effectLst/>
                          <a:latin typeface="微软雅黑" panose="020B0503020204020204" charset="-122"/>
                          <a:ea typeface="微软雅黑" panose="020B0503020204020204" charset="-122"/>
                        </a:rPr>
                        <a:t>Redis</a:t>
                      </a:r>
                      <a:r>
                        <a:rPr lang="zh-CN" altLang="en-US" sz="900" u="none" strike="noStrike">
                          <a:effectLst/>
                          <a:latin typeface="微软雅黑" panose="020B0503020204020204" charset="-122"/>
                          <a:ea typeface="微软雅黑" panose="020B0503020204020204" charset="-122"/>
                        </a:rPr>
                        <a:t>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A302700315</a:t>
                      </a:r>
                      <a:endParaRPr lang="en-US" sz="900" b="0" i="0" u="none" strike="noStrike">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算力、云数据库</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76803">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3</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dirty="0">
                          <a:effectLst/>
                          <a:latin typeface="微软雅黑" panose="020B0503020204020204" charset="-122"/>
                          <a:ea typeface="微软雅黑" panose="020B0503020204020204" charset="-122"/>
                        </a:rPr>
                        <a:t>5G</a:t>
                      </a:r>
                      <a:r>
                        <a:rPr lang="zh-CN" altLang="en-US" sz="900" u="none" strike="noStrike" dirty="0">
                          <a:effectLst/>
                          <a:latin typeface="微软雅黑" panose="020B0503020204020204" charset="-122"/>
                          <a:ea typeface="微软雅黑" panose="020B0503020204020204" charset="-122"/>
                        </a:rPr>
                        <a:t>网联无人机服务能力</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dirty="0">
                          <a:effectLst/>
                          <a:latin typeface="微软雅黑" panose="020B0503020204020204" charset="-122"/>
                          <a:ea typeface="微软雅黑" panose="020B0503020204020204" charset="-122"/>
                        </a:rPr>
                        <a:t>A103300014</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低空经济、无人机监视</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3362">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4</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低空经济、无人机控制</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81417">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5</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可视化流批一体数据</a:t>
                      </a:r>
                      <a:r>
                        <a:rPr lang="en-US" altLang="zh-CN" sz="900" u="none" strike="noStrike">
                          <a:effectLst/>
                          <a:latin typeface="微软雅黑" panose="020B0503020204020204" charset="-122"/>
                          <a:ea typeface="微软雅黑" panose="020B0503020204020204" charset="-122"/>
                        </a:rPr>
                        <a:t>ETL</a:t>
                      </a:r>
                      <a:r>
                        <a:rPr lang="zh-CN" altLang="en-US" sz="900" u="none" strike="noStrike">
                          <a:effectLst/>
                          <a:latin typeface="微软雅黑" panose="020B0503020204020204" charset="-122"/>
                          <a:ea typeface="微软雅黑" panose="020B0503020204020204" charset="-122"/>
                        </a:rPr>
                        <a:t>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dirty="0">
                          <a:effectLst/>
                          <a:latin typeface="微软雅黑" panose="020B0503020204020204" charset="-122"/>
                          <a:ea typeface="微软雅黑" panose="020B0503020204020204" charset="-122"/>
                        </a:rPr>
                        <a:t>A203600004</a:t>
                      </a:r>
                      <a:endParaRPr lang="en-US" sz="900" b="0" i="0" u="none" strike="noStrike" dirty="0">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城市治理、智慧园区</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3362">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6</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数据开发治理</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A203400001</a:t>
                      </a:r>
                      <a:endParaRPr lang="en-US" sz="900" b="0" i="0" u="none" strike="noStrike">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大数据、数据分析治理</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67300">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a:effectLst/>
                          <a:latin typeface="微软雅黑" panose="020B0503020204020204" charset="-122"/>
                          <a:ea typeface="微软雅黑" panose="020B0503020204020204" charset="-122"/>
                        </a:rPr>
                        <a:t>7</a:t>
                      </a:r>
                      <a:endParaRPr lang="en-US" altLang="zh-CN" sz="900" b="0" i="0" u="none" strike="noStrike">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量子密讯能力</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a:effectLst/>
                          <a:latin typeface="微软雅黑" panose="020B0503020204020204" charset="-122"/>
                          <a:ea typeface="微软雅黑" panose="020B0503020204020204" charset="-122"/>
                        </a:rPr>
                        <a:t>A103600027</a:t>
                      </a:r>
                      <a:endParaRPr lang="en-US" sz="900" b="0" i="0" u="none" strike="noStrike">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安全、量子通信</a:t>
                      </a:r>
                      <a:endParaRPr lang="zh-CN" altLang="en-US" sz="900" b="0" i="0" u="none" strike="noStrike">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61998">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900" u="none" strike="noStrike" dirty="0">
                          <a:effectLst/>
                          <a:latin typeface="微软雅黑" panose="020B0503020204020204" charset="-122"/>
                          <a:ea typeface="微软雅黑" panose="020B0503020204020204" charset="-122"/>
                        </a:rPr>
                        <a:t>8</a:t>
                      </a:r>
                      <a:endParaRPr lang="en-US" altLang="zh-CN" sz="900" b="0" i="0" u="none" strike="noStrike" dirty="0">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a:effectLst/>
                          <a:latin typeface="微软雅黑" panose="020B0503020204020204" charset="-122"/>
                          <a:ea typeface="微软雅黑" panose="020B0503020204020204" charset="-122"/>
                        </a:rPr>
                        <a:t>量子云安全密钥管理能力</a:t>
                      </a:r>
                      <a:endParaRPr lang="zh-CN" altLang="en-US" sz="900" b="0" i="0" u="none" strike="noStrike">
                        <a:solidFill>
                          <a:srgbClr val="FF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900" u="none" strike="noStrike" dirty="0">
                          <a:effectLst/>
                          <a:latin typeface="微软雅黑" panose="020B0503020204020204" charset="-122"/>
                          <a:ea typeface="微软雅黑" panose="020B0503020204020204" charset="-122"/>
                        </a:rPr>
                        <a:t>A103600028</a:t>
                      </a:r>
                      <a:endParaRPr lang="en-US" sz="900" b="0" i="0" u="none" strike="noStrike" dirty="0">
                        <a:solidFill>
                          <a:srgbClr val="FF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zh-CN" altLang="en-US" sz="900" u="none" strike="noStrike" dirty="0">
                          <a:effectLst/>
                          <a:latin typeface="微软雅黑" panose="020B0503020204020204" charset="-122"/>
                          <a:ea typeface="微软雅黑" panose="020B0503020204020204" charset="-122"/>
                        </a:rPr>
                        <a:t>安全、量子通信</a:t>
                      </a:r>
                      <a:endParaRPr lang="zh-CN" altLang="en-US" sz="900" b="0" i="0" u="none" strike="noStrike" dirty="0">
                        <a:solidFill>
                          <a:srgbClr val="000000"/>
                        </a:solidFill>
                        <a:effectLst/>
                        <a:latin typeface="微软雅黑" panose="020B0503020204020204" charset="-122"/>
                        <a:ea typeface="微软雅黑" panose="020B0503020204020204" charset="-122"/>
                      </a:endParaRPr>
                    </a:p>
                  </a:txBody>
                  <a:tcPr marL="4245" marR="4245" marT="42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890" y="1783080"/>
            <a:ext cx="12132945" cy="2187575"/>
          </a:xfrm>
        </p:spPr>
        <p:txBody>
          <a:bodyPr>
            <a:noAutofit/>
          </a:bodyPr>
          <a:lstStyle/>
          <a:p>
            <a:pPr algn="ctr">
              <a:buClrTx/>
              <a:buSzTx/>
              <a:buFontTx/>
            </a:pPr>
            <a:r>
              <a:rPr sz="4800" spc="500">
                <a:solidFill>
                  <a:srgbClr val="0072C6"/>
                </a:solidFill>
                <a:uFillTx/>
                <a:cs typeface="Arial" panose="020B0604020202020204" pitchFamily="34" charset="0"/>
                <a:sym typeface="Arial" panose="020B0604020202020204" pitchFamily="34" charset="0"/>
              </a:rPr>
              <a:t>感谢聆听！</a:t>
            </a:r>
            <a:endParaRPr sz="4800" spc="500">
              <a:solidFill>
                <a:srgbClr val="0072C6"/>
              </a:solidFill>
              <a:uFillTx/>
              <a:cs typeface="Arial" panose="020B0604020202020204" pitchFamily="34" charset="0"/>
              <a:sym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500" noProof="0" dirty="0">
                <a:ln>
                  <a:noFill/>
                </a:ln>
                <a:solidFill>
                  <a:srgbClr val="0070C0"/>
                </a:solidFill>
                <a:effectLst/>
                <a:uLnTx/>
                <a:uFillTx/>
                <a:cs typeface="+mn-ea"/>
                <a:sym typeface="+mn-ea"/>
              </a:rPr>
              <a:t>政策驱动：二十届三中全会大力推动数字化转型与全面创新</a:t>
            </a:r>
            <a:endParaRPr lang="zh-CN" altLang="en-US" sz="2500" dirty="0"/>
          </a:p>
        </p:txBody>
      </p:sp>
      <p:grpSp>
        <p:nvGrpSpPr>
          <p:cNvPr id="10" name="组合 9"/>
          <p:cNvGrpSpPr/>
          <p:nvPr/>
        </p:nvGrpSpPr>
        <p:grpSpPr>
          <a:xfrm>
            <a:off x="4684395" y="1912303"/>
            <a:ext cx="7228205" cy="4247515"/>
            <a:chOff x="7377" y="2976"/>
            <a:chExt cx="11383" cy="6689"/>
          </a:xfrm>
        </p:grpSpPr>
        <p:sp>
          <p:nvSpPr>
            <p:cNvPr id="44" name="矩形 43"/>
            <p:cNvSpPr/>
            <p:nvPr>
              <p:custDataLst>
                <p:tags r:id="rId1"/>
              </p:custDataLst>
            </p:nvPr>
          </p:nvSpPr>
          <p:spPr>
            <a:xfrm>
              <a:off x="9398" y="2976"/>
              <a:ext cx="9362" cy="1070"/>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spcFirstLastPara="0" vert="horz" wrap="square" lIns="41911" tIns="61613" rIns="82568" bIns="61615" numCol="1" spcCol="1270" anchor="ctr" anchorCtr="0">
              <a:noAutofit/>
            </a:bodyPr>
            <a:lstStyle/>
            <a:p>
              <a:pPr marL="252095" marR="0" lvl="1" indent="0" algn="l" defTabSz="488950" rtl="0" eaLnBrk="1" fontAlgn="auto" latinLnBrk="0" hangingPunct="1">
                <a:lnSpc>
                  <a:spcPct val="120000"/>
                </a:lnSpc>
                <a:spcBef>
                  <a:spcPct val="0"/>
                </a:spcBef>
                <a:spcAft>
                  <a:spcPct val="1500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建设和运营国家</a:t>
              </a:r>
              <a:r>
                <a:rPr kumimoji="0" lang="zh-CN" altLang="en-US" sz="1200" b="0" i="0" u="none" strike="noStrike" kern="1200" cap="none" spc="0" normalizeH="0" baseline="0" noProof="0" dirty="0">
                  <a:ln>
                    <a:noFill/>
                  </a:ln>
                  <a:solidFill>
                    <a:srgbClr val="0070BF"/>
                  </a:solidFill>
                  <a:effectLst/>
                  <a:uLnTx/>
                  <a:uFillTx/>
                  <a:latin typeface="微软雅黑" panose="020B0503020204020204" charset="-122"/>
                  <a:ea typeface="微软雅黑" panose="020B0503020204020204" charset="-122"/>
                  <a:cs typeface="微软雅黑" panose="020B0503020204020204" charset="-122"/>
                  <a:sym typeface="+mn-ea"/>
                </a:rPr>
                <a:t>数据基础设施</a:t>
              </a: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，促进数据共享。加快建立</a:t>
              </a:r>
              <a:r>
                <a:rPr kumimoji="0" lang="zh-CN" altLang="en-US" sz="1200" b="0" i="0" u="none" strike="noStrike" kern="1200" cap="none" spc="0" normalizeH="0" baseline="0" noProof="0" dirty="0">
                  <a:ln>
                    <a:noFill/>
                  </a:ln>
                  <a:solidFill>
                    <a:srgbClr val="0070BF"/>
                  </a:solidFill>
                  <a:effectLst/>
                  <a:uLnTx/>
                  <a:uFillTx/>
                  <a:latin typeface="微软雅黑" panose="020B0503020204020204" charset="-122"/>
                  <a:ea typeface="微软雅黑" panose="020B0503020204020204" charset="-122"/>
                  <a:cs typeface="微软雅黑" panose="020B0503020204020204" charset="-122"/>
                  <a:sym typeface="+mn-ea"/>
                </a:rPr>
                <a:t>数据产权归属</a:t>
              </a: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认定、</a:t>
              </a:r>
              <a:r>
                <a:rPr kumimoji="0" lang="zh-CN" altLang="en-US" sz="1200" b="0" i="0" u="none" strike="noStrike" kern="1200" cap="none" spc="0" normalizeH="0" baseline="0" noProof="0" dirty="0">
                  <a:ln>
                    <a:noFill/>
                  </a:ln>
                  <a:solidFill>
                    <a:srgbClr val="0070BF"/>
                  </a:solidFill>
                  <a:effectLst/>
                  <a:uLnTx/>
                  <a:uFillTx/>
                  <a:latin typeface="微软雅黑" panose="020B0503020204020204" charset="-122"/>
                  <a:ea typeface="微软雅黑" panose="020B0503020204020204" charset="-122"/>
                  <a:cs typeface="微软雅黑" panose="020B0503020204020204" charset="-122"/>
                  <a:sym typeface="+mn-ea"/>
                </a:rPr>
                <a:t>市场交易</a:t>
              </a: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、权益分配、利益保护制度，提升</a:t>
              </a:r>
              <a:r>
                <a:rPr kumimoji="0" lang="zh-CN" altLang="en-US" sz="1200" b="0" i="0" u="none" strike="noStrike" kern="1200" cap="none" spc="0" normalizeH="0" baseline="0" noProof="0" dirty="0">
                  <a:ln>
                    <a:noFill/>
                  </a:ln>
                  <a:solidFill>
                    <a:srgbClr val="0070BF"/>
                  </a:solidFill>
                  <a:effectLst/>
                  <a:uLnTx/>
                  <a:uFillTx/>
                  <a:latin typeface="微软雅黑" panose="020B0503020204020204" charset="-122"/>
                  <a:ea typeface="微软雅黑" panose="020B0503020204020204" charset="-122"/>
                  <a:cs typeface="微软雅黑" panose="020B0503020204020204" charset="-122"/>
                  <a:sym typeface="+mn-ea"/>
                </a:rPr>
                <a:t>数据安全</a:t>
              </a: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治理监管能力，建立高效便利安全的数据跨境流动机制。</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49" name="矩形 48"/>
            <p:cNvSpPr/>
            <p:nvPr>
              <p:custDataLst>
                <p:tags r:id="rId2"/>
              </p:custDataLst>
            </p:nvPr>
          </p:nvSpPr>
          <p:spPr>
            <a:xfrm>
              <a:off x="9398" y="4381"/>
              <a:ext cx="9362" cy="1070"/>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spcFirstLastPara="0" vert="horz" wrap="square" lIns="41911" tIns="61613" rIns="82568" bIns="61615" numCol="1" spcCol="1270" anchor="ctr" anchorCtr="0">
              <a:noAutofit/>
            </a:bodyPr>
            <a:lstStyle/>
            <a:p>
              <a:pPr marL="252095" marR="0" lvl="1" indent="0" algn="l" defTabSz="488950" rtl="0" eaLnBrk="1" fontAlgn="auto" latinLnBrk="0" hangingPunct="1">
                <a:lnSpc>
                  <a:spcPct val="120000"/>
                </a:lnSpc>
                <a:spcBef>
                  <a:spcPct val="0"/>
                </a:spcBef>
                <a:spcAft>
                  <a:spcPct val="1500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健全平台经济常态化监管制度。建设一批</a:t>
              </a:r>
              <a:r>
                <a:rPr kumimoji="0" lang="zh-CN" altLang="en-US" sz="1200" b="0" i="0" u="none" strike="noStrike" kern="1200" cap="none" spc="0" normalizeH="0" baseline="0" noProof="0" dirty="0">
                  <a:ln>
                    <a:noFill/>
                  </a:ln>
                  <a:solidFill>
                    <a:srgbClr val="0070BF"/>
                  </a:solidFill>
                  <a:effectLst/>
                  <a:uLnTx/>
                  <a:uFillTx/>
                  <a:latin typeface="微软雅黑" panose="020B0503020204020204" charset="-122"/>
                  <a:ea typeface="微软雅黑" panose="020B0503020204020204" charset="-122"/>
                  <a:cs typeface="微软雅黑" panose="020B0503020204020204" charset="-122"/>
                  <a:sym typeface="+mn-ea"/>
                </a:rPr>
                <a:t>行业共性技术平台</a:t>
              </a: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，统筹各类</a:t>
              </a:r>
              <a:r>
                <a:rPr kumimoji="0" lang="zh-CN" altLang="en-US" sz="1200" b="0" i="0" u="none" strike="noStrike" kern="1200" cap="none" spc="0" normalizeH="0" baseline="0" noProof="0" dirty="0">
                  <a:ln>
                    <a:noFill/>
                  </a:ln>
                  <a:solidFill>
                    <a:srgbClr val="0070BF"/>
                  </a:solidFill>
                  <a:effectLst/>
                  <a:uLnTx/>
                  <a:uFillTx/>
                  <a:latin typeface="微软雅黑" panose="020B0503020204020204" charset="-122"/>
                  <a:ea typeface="微软雅黑" panose="020B0503020204020204" charset="-122"/>
                  <a:cs typeface="微软雅黑" panose="020B0503020204020204" charset="-122"/>
                  <a:sym typeface="+mn-ea"/>
                </a:rPr>
                <a:t>科创平台</a:t>
              </a: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建设，加快产业模式和企业组织形态变革。</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51" name="矩形 50"/>
            <p:cNvSpPr/>
            <p:nvPr>
              <p:custDataLst>
                <p:tags r:id="rId3"/>
              </p:custDataLst>
            </p:nvPr>
          </p:nvSpPr>
          <p:spPr>
            <a:xfrm>
              <a:off x="9398" y="5786"/>
              <a:ext cx="9362" cy="1070"/>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spcFirstLastPara="0" vert="horz" wrap="square" lIns="41911" tIns="61614" rIns="82568" bIns="61614" numCol="1" spcCol="1270" anchor="ctr" anchorCtr="0">
              <a:noAutofit/>
            </a:bodyPr>
            <a:lstStyle/>
            <a:p>
              <a:pPr marL="252095" marR="0" lvl="1" indent="0" algn="l" defTabSz="488950" rtl="0" eaLnBrk="1" fontAlgn="auto" latinLnBrk="0" hangingPunct="1">
                <a:lnSpc>
                  <a:spcPct val="120000"/>
                </a:lnSpc>
                <a:spcBef>
                  <a:spcPct val="0"/>
                </a:spcBef>
                <a:spcAft>
                  <a:spcPct val="1500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构建新型基础设施规划和标准体系，健全新型基础设施融合利用机制，推进</a:t>
              </a:r>
              <a:r>
                <a:rPr kumimoji="0" lang="zh-CN" altLang="en-US" sz="1200" b="0" i="0" u="none" strike="noStrike" kern="1200" cap="none" spc="0" normalizeH="0" baseline="0" noProof="0" dirty="0">
                  <a:ln>
                    <a:noFill/>
                  </a:ln>
                  <a:solidFill>
                    <a:srgbClr val="0070BF"/>
                  </a:solidFill>
                  <a:effectLst/>
                  <a:uLnTx/>
                  <a:uFillTx/>
                  <a:latin typeface="微软雅黑" panose="020B0503020204020204" charset="-122"/>
                  <a:ea typeface="微软雅黑" panose="020B0503020204020204" charset="-122"/>
                  <a:cs typeface="微软雅黑" panose="020B0503020204020204" charset="-122"/>
                  <a:sym typeface="+mn-ea"/>
                </a:rPr>
                <a:t>传统基础设施数字化改造</a:t>
              </a: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，健全重大基础设施建设协调机制。</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55" name="矩形 54"/>
            <p:cNvSpPr/>
            <p:nvPr>
              <p:custDataLst>
                <p:tags r:id="rId4"/>
              </p:custDataLst>
            </p:nvPr>
          </p:nvSpPr>
          <p:spPr>
            <a:xfrm>
              <a:off x="9398" y="7190"/>
              <a:ext cx="9362" cy="1070"/>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spcFirstLastPara="0" vert="horz" wrap="square" lIns="41911" tIns="61614" rIns="82568" bIns="61614" numCol="1" spcCol="1270" anchor="ctr" anchorCtr="0">
              <a:noAutofit/>
            </a:bodyPr>
            <a:lstStyle/>
            <a:p>
              <a:pPr marL="252095" marR="0" lvl="1" indent="0" algn="l" defTabSz="488950" rtl="0" eaLnBrk="1" fontAlgn="auto" latinLnBrk="0" hangingPunct="1">
                <a:lnSpc>
                  <a:spcPct val="120000"/>
                </a:lnSpc>
                <a:spcBef>
                  <a:spcPct val="0"/>
                </a:spcBef>
                <a:spcAft>
                  <a:spcPct val="1500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坚持</a:t>
              </a:r>
              <a:r>
                <a:rPr kumimoji="0" lang="zh-CN" altLang="en-US" sz="1200" b="0" i="0" u="none" strike="noStrike" kern="1200" cap="none" spc="0" normalizeH="0" baseline="0" noProof="0" dirty="0">
                  <a:ln>
                    <a:noFill/>
                  </a:ln>
                  <a:solidFill>
                    <a:srgbClr val="0070BF"/>
                  </a:solidFill>
                  <a:effectLst/>
                  <a:uLnTx/>
                  <a:uFillTx/>
                  <a:latin typeface="微软雅黑" panose="020B0503020204020204" charset="-122"/>
                  <a:ea typeface="微软雅黑" panose="020B0503020204020204" charset="-122"/>
                  <a:cs typeface="微软雅黑" panose="020B0503020204020204" charset="-122"/>
                  <a:sym typeface="+mn-ea"/>
                </a:rPr>
                <a:t>面向世界科技前沿、面向经济主战场、面向国家重大需求、面向人民生命健康</a:t>
              </a: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，优化重大科技创新组织机制，统筹强化关键核心技术攻关，推动科技创新力量、要素配置、人才队伍体系化、建制化、协同化。</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57" name="矩形 56"/>
            <p:cNvSpPr/>
            <p:nvPr>
              <p:custDataLst>
                <p:tags r:id="rId5"/>
              </p:custDataLst>
            </p:nvPr>
          </p:nvSpPr>
          <p:spPr>
            <a:xfrm>
              <a:off x="9398" y="8595"/>
              <a:ext cx="9362" cy="1070"/>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spcFirstLastPara="0" vert="horz" wrap="square" lIns="41911" tIns="61614" rIns="82568" bIns="61614" numCol="1" spcCol="1270" anchor="ctr" anchorCtr="0">
              <a:noAutofit/>
            </a:bodyPr>
            <a:lstStyle/>
            <a:p>
              <a:pPr marL="252095" marR="0" lvl="1" indent="0" algn="l" defTabSz="488950" rtl="0" eaLnBrk="1" fontAlgn="auto" latinLnBrk="0" hangingPunct="1">
                <a:lnSpc>
                  <a:spcPct val="120000"/>
                </a:lnSpc>
                <a:spcBef>
                  <a:spcPct val="0"/>
                </a:spcBef>
                <a:spcAft>
                  <a:spcPct val="1500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抓紧打造</a:t>
              </a:r>
              <a:r>
                <a:rPr kumimoji="0" lang="zh-CN" altLang="en-US" sz="1200" b="0" i="0" u="none" strike="noStrike" kern="1200" cap="none" spc="0" normalizeH="0" baseline="0" noProof="0" dirty="0">
                  <a:ln>
                    <a:noFill/>
                  </a:ln>
                  <a:solidFill>
                    <a:srgbClr val="0070BF"/>
                  </a:solidFill>
                  <a:effectLst/>
                  <a:uLnTx/>
                  <a:uFillTx/>
                  <a:latin typeface="微软雅黑" panose="020B0503020204020204" charset="-122"/>
                  <a:ea typeface="微软雅黑" panose="020B0503020204020204" charset="-122"/>
                  <a:cs typeface="微软雅黑" panose="020B0503020204020204" charset="-122"/>
                  <a:sym typeface="+mn-ea"/>
                </a:rPr>
                <a:t>自主可控</a:t>
              </a: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的产业链供应链，健全强化基础软件、工业软件、集成电路等重点产业链发展体制机制，全链条推进技术攻关、成果应用。构建</a:t>
              </a:r>
              <a:r>
                <a:rPr kumimoji="0" lang="zh-CN" altLang="en-US" sz="1200" b="0" i="0" u="none" strike="noStrike" kern="1200" cap="none" spc="0" normalizeH="0" baseline="0" noProof="0" dirty="0">
                  <a:ln>
                    <a:noFill/>
                  </a:ln>
                  <a:solidFill>
                    <a:srgbClr val="0070BF"/>
                  </a:solidFill>
                  <a:effectLst/>
                  <a:uLnTx/>
                  <a:uFillTx/>
                  <a:latin typeface="微软雅黑" panose="020B0503020204020204" charset="-122"/>
                  <a:ea typeface="微软雅黑" panose="020B0503020204020204" charset="-122"/>
                  <a:cs typeface="微软雅黑" panose="020B0503020204020204" charset="-122"/>
                  <a:sym typeface="+mn-ea"/>
                </a:rPr>
                <a:t>科技安全风险监测预警</a:t>
              </a: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和应对体系，加强科技基础条件自主保障。</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0" name="任意多边形: 形状 49"/>
            <p:cNvSpPr/>
            <p:nvPr>
              <p:custDataLst>
                <p:tags r:id="rId6"/>
              </p:custDataLst>
            </p:nvPr>
          </p:nvSpPr>
          <p:spPr>
            <a:xfrm>
              <a:off x="7377" y="4381"/>
              <a:ext cx="2128" cy="1070"/>
            </a:xfrm>
            <a:custGeom>
              <a:avLst/>
              <a:gdLst>
                <a:gd name="connsiteX0" fmla="*/ 0 w 2926080"/>
                <a:gd name="connsiteY0" fmla="*/ 173526 h 1041135"/>
                <a:gd name="connsiteX1" fmla="*/ 173526 w 2926080"/>
                <a:gd name="connsiteY1" fmla="*/ 0 h 1041135"/>
                <a:gd name="connsiteX2" fmla="*/ 2752554 w 2926080"/>
                <a:gd name="connsiteY2" fmla="*/ 0 h 1041135"/>
                <a:gd name="connsiteX3" fmla="*/ 2926080 w 2926080"/>
                <a:gd name="connsiteY3" fmla="*/ 173526 h 1041135"/>
                <a:gd name="connsiteX4" fmla="*/ 2926080 w 2926080"/>
                <a:gd name="connsiteY4" fmla="*/ 867609 h 1041135"/>
                <a:gd name="connsiteX5" fmla="*/ 2752554 w 2926080"/>
                <a:gd name="connsiteY5" fmla="*/ 1041135 h 1041135"/>
                <a:gd name="connsiteX6" fmla="*/ 173526 w 2926080"/>
                <a:gd name="connsiteY6" fmla="*/ 1041135 h 1041135"/>
                <a:gd name="connsiteX7" fmla="*/ 0 w 2926080"/>
                <a:gd name="connsiteY7" fmla="*/ 867609 h 1041135"/>
                <a:gd name="connsiteX8" fmla="*/ 0 w 2926080"/>
                <a:gd name="connsiteY8" fmla="*/ 173526 h 104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1041135">
                  <a:moveTo>
                    <a:pt x="0" y="173526"/>
                  </a:moveTo>
                  <a:cubicBezTo>
                    <a:pt x="0" y="77690"/>
                    <a:pt x="77690" y="0"/>
                    <a:pt x="173526" y="0"/>
                  </a:cubicBezTo>
                  <a:lnTo>
                    <a:pt x="2752554" y="0"/>
                  </a:lnTo>
                  <a:cubicBezTo>
                    <a:pt x="2848390" y="0"/>
                    <a:pt x="2926080" y="77690"/>
                    <a:pt x="2926080" y="173526"/>
                  </a:cubicBezTo>
                  <a:lnTo>
                    <a:pt x="2926080" y="867609"/>
                  </a:lnTo>
                  <a:cubicBezTo>
                    <a:pt x="2926080" y="963445"/>
                    <a:pt x="2848390" y="1041135"/>
                    <a:pt x="2752554" y="1041135"/>
                  </a:cubicBezTo>
                  <a:lnTo>
                    <a:pt x="173526" y="1041135"/>
                  </a:lnTo>
                  <a:cubicBezTo>
                    <a:pt x="77690" y="1041135"/>
                    <a:pt x="0" y="963445"/>
                    <a:pt x="0" y="867609"/>
                  </a:cubicBezTo>
                  <a:lnTo>
                    <a:pt x="0" y="173526"/>
                  </a:lnTo>
                  <a:close/>
                </a:path>
              </a:pathLst>
            </a:custGeom>
            <a:solidFill>
              <a:srgbClr val="4472C4"/>
            </a:solidFill>
            <a:ln w="25400" cap="flat" cmpd="sng" algn="ctr">
              <a:noFill/>
              <a:prstDash val="solid"/>
              <a:miter lim="800000"/>
            </a:ln>
            <a:effectLst>
              <a:outerShdw blurRad="127000" dist="50800" dir="5400000" algn="ctr" rotWithShape="0">
                <a:srgbClr val="0070BF">
                  <a:alpha val="15000"/>
                </a:srgbClr>
              </a:outerShdw>
            </a:effectLst>
          </p:spPr>
          <p:txBody>
            <a:bodyPr vertOverflow="overflow" horzOverflow="overflow" vert="horz" wrap="square" numCol="1" spcCol="0" rtlCol="0" fromWordArt="0" anchor="ctr" anchorCtr="0" forceAA="0" compatLnSpc="1">
              <a:noAutofit/>
            </a:bodyPr>
            <a:lstStyle/>
            <a:p>
              <a:pPr lvl="0" algn="ctr" defTabSz="457200">
                <a:spcBef>
                  <a:spcPts val="0"/>
                </a:spcBef>
                <a:spcAft>
                  <a:spcPts val="0"/>
                </a:spcAft>
                <a:buClrTx/>
                <a:buSzTx/>
                <a:buFontTx/>
                <a:defRPr/>
              </a:pPr>
              <a:r>
                <a:rPr lang="zh-CN" altLang="en-US" sz="1400" b="1" kern="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mn-ea"/>
                </a:rPr>
                <a:t>平台经济</a:t>
              </a:r>
              <a:endParaRPr lang="zh-CN" altLang="en-US" sz="1400" b="1" kern="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52" name="任意多边形: 形状 51"/>
            <p:cNvSpPr/>
            <p:nvPr>
              <p:custDataLst>
                <p:tags r:id="rId7"/>
              </p:custDataLst>
            </p:nvPr>
          </p:nvSpPr>
          <p:spPr>
            <a:xfrm>
              <a:off x="7377" y="5785"/>
              <a:ext cx="2128" cy="1070"/>
            </a:xfrm>
            <a:custGeom>
              <a:avLst/>
              <a:gdLst>
                <a:gd name="connsiteX0" fmla="*/ 0 w 2926080"/>
                <a:gd name="connsiteY0" fmla="*/ 173526 h 1041135"/>
                <a:gd name="connsiteX1" fmla="*/ 173526 w 2926080"/>
                <a:gd name="connsiteY1" fmla="*/ 0 h 1041135"/>
                <a:gd name="connsiteX2" fmla="*/ 2752554 w 2926080"/>
                <a:gd name="connsiteY2" fmla="*/ 0 h 1041135"/>
                <a:gd name="connsiteX3" fmla="*/ 2926080 w 2926080"/>
                <a:gd name="connsiteY3" fmla="*/ 173526 h 1041135"/>
                <a:gd name="connsiteX4" fmla="*/ 2926080 w 2926080"/>
                <a:gd name="connsiteY4" fmla="*/ 867609 h 1041135"/>
                <a:gd name="connsiteX5" fmla="*/ 2752554 w 2926080"/>
                <a:gd name="connsiteY5" fmla="*/ 1041135 h 1041135"/>
                <a:gd name="connsiteX6" fmla="*/ 173526 w 2926080"/>
                <a:gd name="connsiteY6" fmla="*/ 1041135 h 1041135"/>
                <a:gd name="connsiteX7" fmla="*/ 0 w 2926080"/>
                <a:gd name="connsiteY7" fmla="*/ 867609 h 1041135"/>
                <a:gd name="connsiteX8" fmla="*/ 0 w 2926080"/>
                <a:gd name="connsiteY8" fmla="*/ 173526 h 104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1041135">
                  <a:moveTo>
                    <a:pt x="0" y="173526"/>
                  </a:moveTo>
                  <a:cubicBezTo>
                    <a:pt x="0" y="77690"/>
                    <a:pt x="77690" y="0"/>
                    <a:pt x="173526" y="0"/>
                  </a:cubicBezTo>
                  <a:lnTo>
                    <a:pt x="2752554" y="0"/>
                  </a:lnTo>
                  <a:cubicBezTo>
                    <a:pt x="2848390" y="0"/>
                    <a:pt x="2926080" y="77690"/>
                    <a:pt x="2926080" y="173526"/>
                  </a:cubicBezTo>
                  <a:lnTo>
                    <a:pt x="2926080" y="867609"/>
                  </a:lnTo>
                  <a:cubicBezTo>
                    <a:pt x="2926080" y="963445"/>
                    <a:pt x="2848390" y="1041135"/>
                    <a:pt x="2752554" y="1041135"/>
                  </a:cubicBezTo>
                  <a:lnTo>
                    <a:pt x="173526" y="1041135"/>
                  </a:lnTo>
                  <a:cubicBezTo>
                    <a:pt x="77690" y="1041135"/>
                    <a:pt x="0" y="963445"/>
                    <a:pt x="0" y="867609"/>
                  </a:cubicBezTo>
                  <a:lnTo>
                    <a:pt x="0" y="173526"/>
                  </a:lnTo>
                  <a:close/>
                </a:path>
              </a:pathLst>
            </a:custGeom>
            <a:solidFill>
              <a:srgbClr val="4472C4"/>
            </a:solidFill>
            <a:ln w="25400" cap="flat" cmpd="sng" algn="ctr">
              <a:noFill/>
              <a:prstDash val="solid"/>
              <a:miter lim="800000"/>
            </a:ln>
            <a:effectLst>
              <a:outerShdw blurRad="127000" dist="50800" dir="5400000" algn="ctr" rotWithShape="0">
                <a:srgbClr val="0070BF">
                  <a:alpha val="15000"/>
                </a:srgbClr>
              </a:outerShdw>
            </a:effectLst>
          </p:spPr>
          <p:txBody>
            <a:bodyPr vertOverflow="overflow" horzOverflow="overflow" vert="horz" wrap="square" numCol="1" spcCol="0" rtlCol="0" fromWordArt="0" anchor="ctr" anchorCtr="0" forceAA="0" compatLnSpc="1">
              <a:noAutofit/>
            </a:bodyPr>
            <a:lstStyle/>
            <a:p>
              <a:pPr lvl="0" algn="ctr" defTabSz="457200">
                <a:spcBef>
                  <a:spcPts val="0"/>
                </a:spcBef>
                <a:spcAft>
                  <a:spcPts val="0"/>
                </a:spcAft>
                <a:buClrTx/>
                <a:buSzTx/>
                <a:buFontTx/>
                <a:defRPr/>
              </a:pPr>
              <a:r>
                <a:rPr lang="zh-CN" altLang="en-US" sz="1400" b="1" kern="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mn-ea"/>
                </a:rPr>
                <a:t>数字基建</a:t>
              </a:r>
              <a:endParaRPr lang="zh-CN" altLang="en-US" sz="1400" b="1" kern="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56" name="任意多边形: 形状 55"/>
            <p:cNvSpPr/>
            <p:nvPr>
              <p:custDataLst>
                <p:tags r:id="rId8"/>
              </p:custDataLst>
            </p:nvPr>
          </p:nvSpPr>
          <p:spPr>
            <a:xfrm>
              <a:off x="7377" y="7190"/>
              <a:ext cx="2128" cy="1070"/>
            </a:xfrm>
            <a:custGeom>
              <a:avLst/>
              <a:gdLst>
                <a:gd name="connsiteX0" fmla="*/ 0 w 2926080"/>
                <a:gd name="connsiteY0" fmla="*/ 173526 h 1041135"/>
                <a:gd name="connsiteX1" fmla="*/ 173526 w 2926080"/>
                <a:gd name="connsiteY1" fmla="*/ 0 h 1041135"/>
                <a:gd name="connsiteX2" fmla="*/ 2752554 w 2926080"/>
                <a:gd name="connsiteY2" fmla="*/ 0 h 1041135"/>
                <a:gd name="connsiteX3" fmla="*/ 2926080 w 2926080"/>
                <a:gd name="connsiteY3" fmla="*/ 173526 h 1041135"/>
                <a:gd name="connsiteX4" fmla="*/ 2926080 w 2926080"/>
                <a:gd name="connsiteY4" fmla="*/ 867609 h 1041135"/>
                <a:gd name="connsiteX5" fmla="*/ 2752554 w 2926080"/>
                <a:gd name="connsiteY5" fmla="*/ 1041135 h 1041135"/>
                <a:gd name="connsiteX6" fmla="*/ 173526 w 2926080"/>
                <a:gd name="connsiteY6" fmla="*/ 1041135 h 1041135"/>
                <a:gd name="connsiteX7" fmla="*/ 0 w 2926080"/>
                <a:gd name="connsiteY7" fmla="*/ 867609 h 1041135"/>
                <a:gd name="connsiteX8" fmla="*/ 0 w 2926080"/>
                <a:gd name="connsiteY8" fmla="*/ 173526 h 104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1041135">
                  <a:moveTo>
                    <a:pt x="0" y="173526"/>
                  </a:moveTo>
                  <a:cubicBezTo>
                    <a:pt x="0" y="77690"/>
                    <a:pt x="77690" y="0"/>
                    <a:pt x="173526" y="0"/>
                  </a:cubicBezTo>
                  <a:lnTo>
                    <a:pt x="2752554" y="0"/>
                  </a:lnTo>
                  <a:cubicBezTo>
                    <a:pt x="2848390" y="0"/>
                    <a:pt x="2926080" y="77690"/>
                    <a:pt x="2926080" y="173526"/>
                  </a:cubicBezTo>
                  <a:lnTo>
                    <a:pt x="2926080" y="867609"/>
                  </a:lnTo>
                  <a:cubicBezTo>
                    <a:pt x="2926080" y="963445"/>
                    <a:pt x="2848390" y="1041135"/>
                    <a:pt x="2752554" y="1041135"/>
                  </a:cubicBezTo>
                  <a:lnTo>
                    <a:pt x="173526" y="1041135"/>
                  </a:lnTo>
                  <a:cubicBezTo>
                    <a:pt x="77690" y="1041135"/>
                    <a:pt x="0" y="963445"/>
                    <a:pt x="0" y="867609"/>
                  </a:cubicBezTo>
                  <a:lnTo>
                    <a:pt x="0" y="173526"/>
                  </a:lnTo>
                  <a:close/>
                </a:path>
              </a:pathLst>
            </a:custGeom>
            <a:solidFill>
              <a:srgbClr val="4472C4"/>
            </a:solidFill>
            <a:ln w="25400" cap="flat" cmpd="sng" algn="ctr">
              <a:noFill/>
              <a:prstDash val="solid"/>
              <a:miter lim="800000"/>
            </a:ln>
            <a:effectLst>
              <a:outerShdw blurRad="127000" dist="50800" dir="5400000" algn="ctr" rotWithShape="0">
                <a:srgbClr val="0070BF">
                  <a:alpha val="15000"/>
                </a:srgbClr>
              </a:outerShdw>
            </a:effectLst>
          </p:spPr>
          <p:txBody>
            <a:bodyPr vertOverflow="overflow" horzOverflow="overflow" vert="horz" wrap="square" numCol="1" spcCol="0" rtlCol="0" fromWordArt="0" anchor="ctr" anchorCtr="0" forceAA="0" compatLnSpc="1">
              <a:noAutofit/>
            </a:bodyPr>
            <a:lstStyle/>
            <a:p>
              <a:pPr lvl="0" algn="ctr" defTabSz="457200">
                <a:spcBef>
                  <a:spcPts val="0"/>
                </a:spcBef>
                <a:spcAft>
                  <a:spcPts val="0"/>
                </a:spcAft>
                <a:buClrTx/>
                <a:buSzTx/>
                <a:buFontTx/>
                <a:defRPr/>
              </a:pPr>
              <a:r>
                <a:rPr lang="zh-CN" altLang="en-US" sz="1400" b="1" kern="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mn-ea"/>
                </a:rPr>
                <a:t>科技体制</a:t>
              </a:r>
              <a:endParaRPr lang="zh-CN" altLang="en-US" sz="1400" b="1" kern="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26" name="任意多边形: 形状 57"/>
            <p:cNvSpPr/>
            <p:nvPr>
              <p:custDataLst>
                <p:tags r:id="rId9"/>
              </p:custDataLst>
            </p:nvPr>
          </p:nvSpPr>
          <p:spPr>
            <a:xfrm>
              <a:off x="7377" y="8595"/>
              <a:ext cx="2128" cy="1070"/>
            </a:xfrm>
            <a:custGeom>
              <a:avLst/>
              <a:gdLst>
                <a:gd name="connsiteX0" fmla="*/ 0 w 2926080"/>
                <a:gd name="connsiteY0" fmla="*/ 173526 h 1041135"/>
                <a:gd name="connsiteX1" fmla="*/ 173526 w 2926080"/>
                <a:gd name="connsiteY1" fmla="*/ 0 h 1041135"/>
                <a:gd name="connsiteX2" fmla="*/ 2752554 w 2926080"/>
                <a:gd name="connsiteY2" fmla="*/ 0 h 1041135"/>
                <a:gd name="connsiteX3" fmla="*/ 2926080 w 2926080"/>
                <a:gd name="connsiteY3" fmla="*/ 173526 h 1041135"/>
                <a:gd name="connsiteX4" fmla="*/ 2926080 w 2926080"/>
                <a:gd name="connsiteY4" fmla="*/ 867609 h 1041135"/>
                <a:gd name="connsiteX5" fmla="*/ 2752554 w 2926080"/>
                <a:gd name="connsiteY5" fmla="*/ 1041135 h 1041135"/>
                <a:gd name="connsiteX6" fmla="*/ 173526 w 2926080"/>
                <a:gd name="connsiteY6" fmla="*/ 1041135 h 1041135"/>
                <a:gd name="connsiteX7" fmla="*/ 0 w 2926080"/>
                <a:gd name="connsiteY7" fmla="*/ 867609 h 1041135"/>
                <a:gd name="connsiteX8" fmla="*/ 0 w 2926080"/>
                <a:gd name="connsiteY8" fmla="*/ 173526 h 104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1041135">
                  <a:moveTo>
                    <a:pt x="0" y="173526"/>
                  </a:moveTo>
                  <a:cubicBezTo>
                    <a:pt x="0" y="77690"/>
                    <a:pt x="77690" y="0"/>
                    <a:pt x="173526" y="0"/>
                  </a:cubicBezTo>
                  <a:lnTo>
                    <a:pt x="2752554" y="0"/>
                  </a:lnTo>
                  <a:cubicBezTo>
                    <a:pt x="2848390" y="0"/>
                    <a:pt x="2926080" y="77690"/>
                    <a:pt x="2926080" y="173526"/>
                  </a:cubicBezTo>
                  <a:lnTo>
                    <a:pt x="2926080" y="867609"/>
                  </a:lnTo>
                  <a:cubicBezTo>
                    <a:pt x="2926080" y="963445"/>
                    <a:pt x="2848390" y="1041135"/>
                    <a:pt x="2752554" y="1041135"/>
                  </a:cubicBezTo>
                  <a:lnTo>
                    <a:pt x="173526" y="1041135"/>
                  </a:lnTo>
                  <a:cubicBezTo>
                    <a:pt x="77690" y="1041135"/>
                    <a:pt x="0" y="963445"/>
                    <a:pt x="0" y="867609"/>
                  </a:cubicBezTo>
                  <a:lnTo>
                    <a:pt x="0" y="173526"/>
                  </a:lnTo>
                  <a:close/>
                </a:path>
              </a:pathLst>
            </a:custGeom>
            <a:solidFill>
              <a:srgbClr val="4472C4"/>
            </a:solidFill>
            <a:ln w="25400" cap="flat" cmpd="sng" algn="ctr">
              <a:noFill/>
              <a:prstDash val="solid"/>
              <a:miter lim="800000"/>
            </a:ln>
            <a:effectLst>
              <a:outerShdw blurRad="127000" dist="50800" dir="5400000" algn="ctr" rotWithShape="0">
                <a:srgbClr val="0070BF">
                  <a:alpha val="15000"/>
                </a:srgbClr>
              </a:outerShdw>
            </a:effectLst>
          </p:spPr>
          <p:txBody>
            <a:bodyPr vertOverflow="overflow" horzOverflow="overflow" vert="horz" wrap="square" numCol="1" spcCol="0" rtlCol="0" fromWordArt="0" anchor="ctr" anchorCtr="0" forceAA="0" compatLnSpc="1">
              <a:noAutofit/>
            </a:bodyPr>
            <a:lstStyle/>
            <a:p>
              <a:pPr lvl="0" algn="ctr" defTabSz="457200">
                <a:spcBef>
                  <a:spcPts val="0"/>
                </a:spcBef>
                <a:spcAft>
                  <a:spcPts val="0"/>
                </a:spcAft>
                <a:buClrTx/>
                <a:buSzTx/>
                <a:buFontTx/>
                <a:defRPr/>
              </a:pPr>
              <a:r>
                <a:rPr lang="zh-CN" altLang="en-US" sz="1400" b="1" kern="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mn-ea"/>
                </a:rPr>
                <a:t>安全发展</a:t>
              </a:r>
              <a:endParaRPr lang="zh-CN" altLang="en-US" sz="1400" b="1" kern="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45" name="任意多边形: 形状 44"/>
            <p:cNvSpPr/>
            <p:nvPr>
              <p:custDataLst>
                <p:tags r:id="rId10"/>
              </p:custDataLst>
            </p:nvPr>
          </p:nvSpPr>
          <p:spPr>
            <a:xfrm>
              <a:off x="7377" y="2976"/>
              <a:ext cx="2128" cy="1070"/>
            </a:xfrm>
            <a:custGeom>
              <a:avLst/>
              <a:gdLst>
                <a:gd name="connsiteX0" fmla="*/ 0 w 2926080"/>
                <a:gd name="connsiteY0" fmla="*/ 173526 h 1041135"/>
                <a:gd name="connsiteX1" fmla="*/ 173526 w 2926080"/>
                <a:gd name="connsiteY1" fmla="*/ 0 h 1041135"/>
                <a:gd name="connsiteX2" fmla="*/ 2752554 w 2926080"/>
                <a:gd name="connsiteY2" fmla="*/ 0 h 1041135"/>
                <a:gd name="connsiteX3" fmla="*/ 2926080 w 2926080"/>
                <a:gd name="connsiteY3" fmla="*/ 173526 h 1041135"/>
                <a:gd name="connsiteX4" fmla="*/ 2926080 w 2926080"/>
                <a:gd name="connsiteY4" fmla="*/ 867609 h 1041135"/>
                <a:gd name="connsiteX5" fmla="*/ 2752554 w 2926080"/>
                <a:gd name="connsiteY5" fmla="*/ 1041135 h 1041135"/>
                <a:gd name="connsiteX6" fmla="*/ 173526 w 2926080"/>
                <a:gd name="connsiteY6" fmla="*/ 1041135 h 1041135"/>
                <a:gd name="connsiteX7" fmla="*/ 0 w 2926080"/>
                <a:gd name="connsiteY7" fmla="*/ 867609 h 1041135"/>
                <a:gd name="connsiteX8" fmla="*/ 0 w 2926080"/>
                <a:gd name="connsiteY8" fmla="*/ 173526 h 104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1041135">
                  <a:moveTo>
                    <a:pt x="0" y="173526"/>
                  </a:moveTo>
                  <a:cubicBezTo>
                    <a:pt x="0" y="77690"/>
                    <a:pt x="77690" y="0"/>
                    <a:pt x="173526" y="0"/>
                  </a:cubicBezTo>
                  <a:lnTo>
                    <a:pt x="2752554" y="0"/>
                  </a:lnTo>
                  <a:cubicBezTo>
                    <a:pt x="2848390" y="0"/>
                    <a:pt x="2926080" y="77690"/>
                    <a:pt x="2926080" y="173526"/>
                  </a:cubicBezTo>
                  <a:lnTo>
                    <a:pt x="2926080" y="867609"/>
                  </a:lnTo>
                  <a:cubicBezTo>
                    <a:pt x="2926080" y="963445"/>
                    <a:pt x="2848390" y="1041135"/>
                    <a:pt x="2752554" y="1041135"/>
                  </a:cubicBezTo>
                  <a:lnTo>
                    <a:pt x="173526" y="1041135"/>
                  </a:lnTo>
                  <a:cubicBezTo>
                    <a:pt x="77690" y="1041135"/>
                    <a:pt x="0" y="963445"/>
                    <a:pt x="0" y="867609"/>
                  </a:cubicBezTo>
                  <a:lnTo>
                    <a:pt x="0" y="173526"/>
                  </a:lnTo>
                  <a:close/>
                </a:path>
              </a:pathLst>
            </a:custGeom>
            <a:solidFill>
              <a:srgbClr val="4472C4"/>
            </a:solidFill>
            <a:ln w="25400" cap="flat" cmpd="sng" algn="ctr">
              <a:noFill/>
              <a:prstDash val="solid"/>
              <a:miter lim="800000"/>
            </a:ln>
            <a:effectLst>
              <a:outerShdw blurRad="127000" dist="50800" dir="5400000" algn="ctr" rotWithShape="0">
                <a:srgbClr val="0070BF">
                  <a:alpha val="15000"/>
                </a:srgbClr>
              </a:outerShdw>
            </a:effectLst>
          </p:spPr>
          <p:txBody>
            <a:bodyPr vertOverflow="overflow" horzOverflow="overflow" vert="horz" wrap="square"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mn-ea"/>
                </a:rPr>
                <a:t>数据要素</a:t>
              </a:r>
              <a:endPar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endParaRPr>
            </a:p>
          </p:txBody>
        </p:sp>
      </p:grpSp>
      <p:grpSp>
        <p:nvGrpSpPr>
          <p:cNvPr id="9" name="组合 8"/>
          <p:cNvGrpSpPr/>
          <p:nvPr/>
        </p:nvGrpSpPr>
        <p:grpSpPr>
          <a:xfrm>
            <a:off x="433705" y="1941830"/>
            <a:ext cx="4122420" cy="4188460"/>
            <a:chOff x="683" y="2903"/>
            <a:chExt cx="6492" cy="6596"/>
          </a:xfrm>
        </p:grpSpPr>
        <p:sp>
          <p:nvSpPr>
            <p:cNvPr id="27" name="文本框 26"/>
            <p:cNvSpPr txBox="1"/>
            <p:nvPr/>
          </p:nvSpPr>
          <p:spPr>
            <a:xfrm>
              <a:off x="819" y="3498"/>
              <a:ext cx="5346" cy="5684"/>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defRPr/>
              </a:pPr>
              <a:r>
                <a:rPr kumimoji="0" lang="zh-CN" altLang="zh-CN"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宋体" panose="02010600030101010101" pitchFamily="2" charset="-122"/>
                </a:rPr>
                <a:t>明确指出：</a:t>
              </a:r>
              <a:r>
                <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宋体" panose="02010600030101010101" pitchFamily="2" charset="-122"/>
                </a:rPr>
                <a:t>“加快构建促进数字经济发展体制机制，完善促进数字产业化和产业数字化政策体系。加快新一代信息技术全方位全链条普及应用，发展工业互联网，打造具有国际竞争力的数字产业集群。”深刻阐述了数字化转型的根本使命与价值取向，并围绕</a:t>
              </a:r>
              <a:r>
                <a:rPr kumimoji="0" lang="zh-CN" altLang="en-US"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宋体" panose="02010600030101010101" pitchFamily="2" charset="-122"/>
                </a:rPr>
                <a:t>数据要素、平台经济、基础设施、科技体制、安全发展</a:t>
              </a:r>
              <a:r>
                <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宋体" panose="02010600030101010101" pitchFamily="2" charset="-122"/>
                </a:rPr>
                <a:t>等方面做出一系列部署，为全面推动企业数字化转型及产业升级指明了方向与方法。</a:t>
              </a:r>
              <a:endParaRPr kumimoji="0" lang="en-US" altLang="zh-CN"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宋体" panose="02010600030101010101" pitchFamily="2" charset="-122"/>
              </a:endParaRPr>
            </a:p>
          </p:txBody>
        </p:sp>
        <p:sp>
          <p:nvSpPr>
            <p:cNvPr id="206" name="Freeform 22"/>
            <p:cNvSpPr/>
            <p:nvPr/>
          </p:nvSpPr>
          <p:spPr bwMode="auto">
            <a:xfrm rot="16200000" flipV="1">
              <a:off x="3567" y="5891"/>
              <a:ext cx="6318" cy="899"/>
            </a:xfrm>
            <a:custGeom>
              <a:avLst/>
              <a:gdLst>
                <a:gd name="T0" fmla="*/ 1466 w 2554"/>
                <a:gd name="T1" fmla="*/ 504 h 2350"/>
                <a:gd name="T2" fmla="*/ 1700 w 2554"/>
                <a:gd name="T3" fmla="*/ 504 h 2350"/>
                <a:gd name="T4" fmla="*/ 1277 w 2554"/>
                <a:gd name="T5" fmla="*/ 0 h 2350"/>
                <a:gd name="T6" fmla="*/ 854 w 2554"/>
                <a:gd name="T7" fmla="*/ 504 h 2350"/>
                <a:gd name="T8" fmla="*/ 1088 w 2554"/>
                <a:gd name="T9" fmla="*/ 504 h 2350"/>
                <a:gd name="T10" fmla="*/ 0 w 2554"/>
                <a:gd name="T11" fmla="*/ 2350 h 2350"/>
                <a:gd name="T12" fmla="*/ 1277 w 2554"/>
                <a:gd name="T13" fmla="*/ 2350 h 2350"/>
                <a:gd name="T14" fmla="*/ 2554 w 2554"/>
                <a:gd name="T15" fmla="*/ 2350 h 2350"/>
                <a:gd name="T16" fmla="*/ 1466 w 2554"/>
                <a:gd name="T17" fmla="*/ 504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4" h="2350">
                  <a:moveTo>
                    <a:pt x="1466" y="504"/>
                  </a:moveTo>
                  <a:cubicBezTo>
                    <a:pt x="1562" y="504"/>
                    <a:pt x="1700" y="504"/>
                    <a:pt x="1700" y="504"/>
                  </a:cubicBezTo>
                  <a:cubicBezTo>
                    <a:pt x="1277" y="0"/>
                    <a:pt x="1277" y="0"/>
                    <a:pt x="1277" y="0"/>
                  </a:cubicBezTo>
                  <a:cubicBezTo>
                    <a:pt x="854" y="504"/>
                    <a:pt x="854" y="504"/>
                    <a:pt x="854" y="504"/>
                  </a:cubicBezTo>
                  <a:cubicBezTo>
                    <a:pt x="854" y="504"/>
                    <a:pt x="993" y="504"/>
                    <a:pt x="1088" y="504"/>
                  </a:cubicBezTo>
                  <a:cubicBezTo>
                    <a:pt x="1088" y="1933"/>
                    <a:pt x="0" y="2350"/>
                    <a:pt x="0" y="2350"/>
                  </a:cubicBezTo>
                  <a:cubicBezTo>
                    <a:pt x="1277" y="2350"/>
                    <a:pt x="1277" y="2350"/>
                    <a:pt x="1277" y="2350"/>
                  </a:cubicBezTo>
                  <a:cubicBezTo>
                    <a:pt x="2554" y="2350"/>
                    <a:pt x="2554" y="2350"/>
                    <a:pt x="2554" y="2350"/>
                  </a:cubicBezTo>
                  <a:cubicBezTo>
                    <a:pt x="2554" y="2350"/>
                    <a:pt x="1466" y="1933"/>
                    <a:pt x="1466" y="504"/>
                  </a:cubicBezTo>
                  <a:close/>
                </a:path>
              </a:pathLst>
            </a:custGeom>
            <a:gradFill>
              <a:gsLst>
                <a:gs pos="0">
                  <a:srgbClr val="E1F7EB">
                    <a:alpha val="5000"/>
                  </a:srgbClr>
                </a:gs>
                <a:gs pos="100000">
                  <a:srgbClr val="4472C4"/>
                </a:gs>
              </a:gsLst>
              <a:lin ang="16200000" scaled="0"/>
            </a:gradFill>
            <a:ln w="3175"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en-US" sz="14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8" name="Rectangle 17"/>
            <p:cNvSpPr/>
            <p:nvPr/>
          </p:nvSpPr>
          <p:spPr>
            <a:xfrm>
              <a:off x="683" y="3181"/>
              <a:ext cx="5617" cy="6318"/>
            </a:xfrm>
            <a:prstGeom prst="roundRect">
              <a:avLst>
                <a:gd name="adj" fmla="val 2707"/>
              </a:avLst>
            </a:prstGeom>
            <a:noFill/>
            <a:ln w="9525">
              <a:solidFill>
                <a:schemeClr val="bg1">
                  <a:lumMod val="75000"/>
                </a:scheme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100" b="0" i="0" u="none" strike="sng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29" name="Rectangle 2"/>
            <p:cNvSpPr/>
            <p:nvPr>
              <p:custDataLst>
                <p:tags r:id="rId11"/>
              </p:custDataLst>
            </p:nvPr>
          </p:nvSpPr>
          <p:spPr>
            <a:xfrm>
              <a:off x="1882" y="2903"/>
              <a:ext cx="3219" cy="548"/>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mn-lt"/>
                </a:rPr>
                <a:t>《决定》要点</a:t>
              </a:r>
              <a:endParaRPr kumimoji="0" lang="en-US" altLang="en-US" sz="1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mn-lt"/>
              </a:endParaRPr>
            </a:p>
          </p:txBody>
        </p:sp>
      </p:grpSp>
      <p:sp>
        <p:nvSpPr>
          <p:cNvPr id="30" name="文本框 29"/>
          <p:cNvSpPr txBox="1"/>
          <p:nvPr/>
        </p:nvSpPr>
        <p:spPr>
          <a:xfrm>
            <a:off x="4525010" y="6350000"/>
            <a:ext cx="7387590" cy="236855"/>
          </a:xfrm>
          <a:prstGeom prst="rect">
            <a:avLst/>
          </a:prstGeom>
          <a:noFill/>
          <a:ln w="6350" cap="flat" cmpd="sng" algn="ctr">
            <a:noFill/>
            <a:prstDash val="solid"/>
          </a:ln>
          <a:effectLst/>
        </p:spPr>
        <p:txBody>
          <a:bodyPr rtlCol="0" anchor="ctr"/>
          <a:lstStyle>
            <a:defPPr>
              <a:defRPr lang="zh-CN"/>
            </a:defPPr>
            <a:lvl1pPr lvl="0" defTabSz="1219200">
              <a:defRPr kumimoji="0" sz="1065" b="0" i="1" u="none" strike="noStrike" kern="0" cap="none" spc="0" normalizeH="0" baseline="0">
                <a:ln>
                  <a:noFill/>
                </a:ln>
                <a:solidFill>
                  <a:srgbClr val="000000">
                    <a:lumMod val="50000"/>
                    <a:lumOff val="50000"/>
                  </a:srgbClr>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r" defTabSz="1219200" rtl="0" eaLnBrk="1" fontAlgn="auto" latinLnBrk="0" hangingPunct="1">
              <a:lnSpc>
                <a:spcPct val="100000"/>
              </a:lnSpc>
              <a:spcBef>
                <a:spcPts val="0"/>
              </a:spcBef>
              <a:spcAft>
                <a:spcPts val="0"/>
              </a:spcAft>
              <a:buClrTx/>
              <a:buSzTx/>
              <a:buFontTx/>
              <a:buNone/>
              <a:defRPr/>
            </a:pPr>
            <a:r>
              <a:rPr kumimoji="0" lang="zh-CN" altLang="en-US" sz="1000" b="1" i="1" u="none" strike="noStrike" kern="0" cap="none" spc="0" normalizeH="0" baseline="0" noProof="0" dirty="0">
                <a:ln>
                  <a:noFill/>
                </a:ln>
                <a:solidFill>
                  <a:srgbClr val="000000">
                    <a:lumMod val="50000"/>
                    <a:lumOff val="50000"/>
                  </a:srgbClr>
                </a:solidFill>
                <a:effectLst/>
                <a:uLnTx/>
                <a:uFillTx/>
                <a:latin typeface="微软雅黑" panose="020B0503020204020204" charset="-122"/>
                <a:ea typeface="微软雅黑" panose="020B0503020204020204" charset="-122"/>
                <a:cs typeface="微软雅黑" panose="020B0503020204020204" charset="-122"/>
              </a:rPr>
              <a:t>资料来源：党的二十届三中全会通过的</a:t>
            </a:r>
            <a:r>
              <a:rPr kumimoji="0" lang="en-US" altLang="zh-CN" sz="1000" b="1" i="1" u="none" strike="noStrike" kern="0" cap="none" spc="0" normalizeH="0" baseline="0" noProof="0" dirty="0">
                <a:ln>
                  <a:noFill/>
                </a:ln>
                <a:solidFill>
                  <a:srgbClr val="000000">
                    <a:lumMod val="50000"/>
                    <a:lumOff val="50000"/>
                  </a:srgbClr>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000" b="1" i="1" u="none" strike="noStrike" kern="0" cap="none" spc="0" normalizeH="0" baseline="0" noProof="0" dirty="0">
                <a:ln>
                  <a:noFill/>
                </a:ln>
                <a:solidFill>
                  <a:srgbClr val="000000">
                    <a:lumMod val="50000"/>
                    <a:lumOff val="50000"/>
                  </a:srgbClr>
                </a:solidFill>
                <a:effectLst/>
                <a:uLnTx/>
                <a:uFillTx/>
                <a:latin typeface="微软雅黑" panose="020B0503020204020204" charset="-122"/>
                <a:ea typeface="微软雅黑" panose="020B0503020204020204" charset="-122"/>
                <a:cs typeface="微软雅黑" panose="020B0503020204020204" charset="-122"/>
              </a:rPr>
              <a:t>中共中央关于进一步全面深化改革、推进中国式现代化的决定</a:t>
            </a:r>
            <a:r>
              <a:rPr kumimoji="0" lang="en-US" altLang="zh-CN" sz="1000" b="1" i="1" u="none" strike="noStrike" kern="0" cap="none" spc="0" normalizeH="0" baseline="0" noProof="0" dirty="0">
                <a:ln>
                  <a:noFill/>
                </a:ln>
                <a:solidFill>
                  <a:srgbClr val="000000">
                    <a:lumMod val="50000"/>
                    <a:lumOff val="50000"/>
                  </a:srgbClr>
                </a:solidFill>
                <a:effectLst/>
                <a:uLnTx/>
                <a:uFillTx/>
                <a:latin typeface="微软雅黑" panose="020B0503020204020204" charset="-122"/>
                <a:ea typeface="微软雅黑" panose="020B0503020204020204" charset="-122"/>
                <a:cs typeface="微软雅黑" panose="020B0503020204020204" charset="-122"/>
              </a:rPr>
              <a:t>》</a:t>
            </a:r>
            <a:endParaRPr kumimoji="0" lang="zh-CN" altLang="en-US" sz="1000" b="1" i="1" u="none" strike="noStrike" kern="0" cap="none" spc="0" normalizeH="0" baseline="0" noProof="0" dirty="0">
              <a:ln>
                <a:noFill/>
              </a:ln>
              <a:solidFill>
                <a:srgbClr val="000000">
                  <a:lumMod val="50000"/>
                  <a:lumOff val="50000"/>
                </a:srgbClr>
              </a:solidFill>
              <a:effectLst/>
              <a:uLnTx/>
              <a:uFillTx/>
              <a:latin typeface="微软雅黑" panose="020B0503020204020204" charset="-122"/>
              <a:ea typeface="微软雅黑" panose="020B0503020204020204" charset="-122"/>
              <a:cs typeface="微软雅黑" panose="020B0503020204020204" charset="-122"/>
            </a:endParaRPr>
          </a:p>
        </p:txBody>
      </p:sp>
      <p:grpSp>
        <p:nvGrpSpPr>
          <p:cNvPr id="6" name="组合 5"/>
          <p:cNvGrpSpPr/>
          <p:nvPr/>
        </p:nvGrpSpPr>
        <p:grpSpPr>
          <a:xfrm>
            <a:off x="0" y="707390"/>
            <a:ext cx="12192635" cy="935990"/>
            <a:chOff x="0" y="1114"/>
            <a:chExt cx="19201" cy="1474"/>
          </a:xfrm>
        </p:grpSpPr>
        <p:sp>
          <p:nvSpPr>
            <p:cNvPr id="7" name="文本框 6"/>
            <p:cNvSpPr txBox="1"/>
            <p:nvPr/>
          </p:nvSpPr>
          <p:spPr>
            <a:xfrm>
              <a:off x="1" y="1114"/>
              <a:ext cx="19200" cy="1474"/>
            </a:xfrm>
            <a:prstGeom prst="rect">
              <a:avLst/>
            </a:prstGeom>
            <a:solidFill>
              <a:srgbClr val="E8EAF1"/>
            </a:solidFill>
          </p:spPr>
          <p:txBody>
            <a:bodyPr wrap="square" lIns="359964" tIns="46795" rIns="359964" bIns="46795" rtlCol="0" anchor="ctr" anchorCtr="0">
              <a:noAutofit/>
            </a:bodyPr>
            <a:lstStyle>
              <a:defPPr>
                <a:defRPr lang="en-US"/>
              </a:defPPr>
              <a:lvl1pPr indent="457200">
                <a:lnSpc>
                  <a:spcPct val="120000"/>
                </a:lnSpc>
                <a:defRPr sz="1600" b="1">
                  <a:solidFill>
                    <a:srgbClr val="0070C0"/>
                  </a:solidFill>
                  <a:latin typeface="微软雅黑" panose="020B0503020204020204" charset="-122"/>
                  <a:ea typeface="微软雅黑" panose="020B0503020204020204" charset="-122"/>
                  <a:cs typeface="+mn-ea"/>
                </a:defRPr>
              </a:lvl1pPr>
            </a:lstStyle>
            <a:p>
              <a:pPr lvl="0" algn="just" defTabSz="457200">
                <a:spcBef>
                  <a:spcPts val="0"/>
                </a:spcBef>
                <a:spcAft>
                  <a:spcPts val="0"/>
                </a:spcAft>
                <a:buClrTx/>
                <a:buSzTx/>
                <a:buFontTx/>
                <a:defRPr/>
              </a:pPr>
              <a:endParaRPr lang="zh-CN" altLang="en-US" noProof="0" dirty="0">
                <a:ln>
                  <a:noFill/>
                </a:ln>
                <a:effectLst/>
                <a:uLnTx/>
                <a:uFillTx/>
                <a:sym typeface="+mn-lt"/>
              </a:endParaRPr>
            </a:p>
          </p:txBody>
        </p:sp>
        <p:sp>
          <p:nvSpPr>
            <p:cNvPr id="8" name="文本框 7"/>
            <p:cNvSpPr txBox="1"/>
            <p:nvPr/>
          </p:nvSpPr>
          <p:spPr>
            <a:xfrm>
              <a:off x="0" y="1274"/>
              <a:ext cx="19201" cy="1154"/>
            </a:xfrm>
            <a:prstGeom prst="rect">
              <a:avLst/>
            </a:prstGeom>
            <a:noFill/>
            <a:extLst>
              <a:ext uri="{909E8E84-426E-40DD-AFC4-6F175D3DCCD1}">
                <a14:hiddenFill xmlns:a14="http://schemas.microsoft.com/office/drawing/2010/main">
                  <a:solidFill>
                    <a:srgbClr val="BFE5FF">
                      <a:alpha val="36000"/>
                    </a:srgbClr>
                  </a:solidFill>
                </a14:hiddenFill>
              </a:ext>
            </a:extLst>
          </p:spPr>
          <p:txBody>
            <a:bodyPr wrap="square" lIns="180000" rIns="180000" rtlCol="0">
              <a:noAutofit/>
            </a:bodyPr>
            <a:lstStyle/>
            <a:p>
              <a:pPr marR="0" lvl="0" indent="360045" algn="just" defTabSz="457200" rtl="0" fontAlgn="auto">
                <a:lnSpc>
                  <a:spcPct val="140000"/>
                </a:lnSpc>
                <a:spcBef>
                  <a:spcPts val="0"/>
                </a:spcBef>
                <a:spcAft>
                  <a:spcPts val="0"/>
                </a:spcAft>
                <a:buClrTx/>
                <a:buSzTx/>
                <a:buFontTx/>
                <a:buNone/>
                <a:defRPr/>
              </a:pP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党的二十届三中全会</a:t>
              </a:r>
              <a:r>
                <a:rPr kumimoji="1" lang="en-US" altLang="zh-CN" sz="1400" b="1" dirty="0">
                  <a:solidFill>
                    <a:srgbClr val="4472C4"/>
                  </a:solidFill>
                  <a:latin typeface="微软雅黑" panose="020B0503020204020204" charset="-122"/>
                  <a:ea typeface="微软雅黑" panose="020B0503020204020204" charset="-122"/>
                  <a:cs typeface="微软雅黑" panose="020B0503020204020204" charset="-122"/>
                  <a:sym typeface="+mn-ea"/>
                </a:rPr>
                <a:t>《</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决定</a:t>
              </a:r>
              <a:r>
                <a:rPr kumimoji="1" lang="en-US" altLang="zh-CN" sz="1400" b="1" dirty="0">
                  <a:solidFill>
                    <a:srgbClr val="4472C4"/>
                  </a:solidFill>
                  <a:latin typeface="微软雅黑" panose="020B0503020204020204" charset="-122"/>
                  <a:ea typeface="微软雅黑" panose="020B0503020204020204" charset="-122"/>
                  <a:cs typeface="微软雅黑" panose="020B0503020204020204" charset="-122"/>
                  <a:sym typeface="+mn-ea"/>
                </a:rPr>
                <a:t>》</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是党的十八届三中全会以来全面深化改革的实践续篇，也是新征程推进中国式现代化的时代新篇，是党的历史上又一重要的纲领性文件，将数字化转型和全面科技创新作为提升新质生产力的关键途径之一。</a:t>
              </a: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500" noProof="0" dirty="0">
                <a:ln>
                  <a:noFill/>
                </a:ln>
                <a:solidFill>
                  <a:srgbClr val="0070C0"/>
                </a:solidFill>
                <a:effectLst/>
                <a:uLnTx/>
                <a:uFillTx/>
                <a:cs typeface="+mn-ea"/>
                <a:sym typeface="+mn-ea"/>
              </a:rPr>
              <a:t>政策驱动：国资委向国企提出数字化转型“五转五化”要求</a:t>
            </a:r>
            <a:endParaRPr lang="zh-CN" altLang="en-US" sz="2500" dirty="0"/>
          </a:p>
        </p:txBody>
      </p:sp>
      <p:sp>
        <p:nvSpPr>
          <p:cNvPr id="192" name="矩形 191"/>
          <p:cNvSpPr/>
          <p:nvPr>
            <p:custDataLst>
              <p:tags r:id="rId1"/>
            </p:custDataLst>
          </p:nvPr>
        </p:nvSpPr>
        <p:spPr>
          <a:xfrm>
            <a:off x="1232616" y="1814999"/>
            <a:ext cx="10612054" cy="727589"/>
          </a:xfrm>
          <a:prstGeom prst="rect">
            <a:avLst/>
          </a:prstGeom>
          <a:noFill/>
          <a:ln w="9525" cap="rnd" cmpd="sng" algn="ctr">
            <a:solidFill>
              <a:schemeClr val="bg1">
                <a:lumMod val="75000"/>
              </a:schemeClr>
            </a:solidFill>
            <a:prstDash val="solid"/>
            <a:headEnd type="none" w="med" len="med"/>
            <a:tailEnd type="none" w="med" len="med"/>
          </a:ln>
        </p:spPr>
        <p:txBody>
          <a:bodyPr tIns="0" rtlCol="0" anchor="ctr" anchorCtr="0">
            <a:noAutofit/>
          </a:bodyPr>
          <a:lstStyle/>
          <a:p>
            <a:pPr marL="67945" marR="0" lvl="0" indent="0" algn="l" defTabSz="457200" rtl="0" eaLnBrk="1" fontAlgn="auto" latinLnBrk="0" hangingPunct="1">
              <a:lnSpc>
                <a:spcPct val="120000"/>
              </a:lnSpc>
              <a:spcBef>
                <a:spcPts val="0"/>
              </a:spcBef>
              <a:spcAft>
                <a:spcPts val="0"/>
              </a:spcAft>
              <a:buClrTx/>
              <a:buSzTx/>
              <a:buFontTx/>
              <a:buNone/>
              <a:defRPr/>
            </a:pPr>
            <a:endParaRPr kumimoji="1" lang="zh-CN" altLang="en-US" sz="1200" b="1" i="0" u="none" strike="noStrike" kern="0" cap="none" spc="0" normalizeH="0" baseline="0" noProof="0" dirty="0">
              <a:ln>
                <a:noFill/>
              </a:ln>
              <a:solidFill>
                <a:srgbClr val="EF954D">
                  <a:lumMod val="7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74" name="ísḷiḓé"/>
          <p:cNvSpPr/>
          <p:nvPr>
            <p:custDataLst>
              <p:tags r:id="rId2"/>
            </p:custDataLst>
          </p:nvPr>
        </p:nvSpPr>
        <p:spPr bwMode="auto">
          <a:xfrm>
            <a:off x="283536" y="1814220"/>
            <a:ext cx="952211" cy="72758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00"/>
                </a:solidFill>
                <a:latin typeface="微软雅黑" panose="020B0503020204020204" charset="-122"/>
                <a:ea typeface="微软雅黑" panose="020B0503020204020204" charset="-122"/>
                <a:sym typeface="Arial" panose="020B0604020202020204" pitchFamily="34" charset="0"/>
              </a:rPr>
              <a:t>方法</a:t>
            </a:r>
            <a:endParaRPr lang="zh-CN" altLang="en-US" b="1" dirty="0">
              <a:solidFill>
                <a:srgbClr val="FFFF00"/>
              </a:solidFill>
              <a:latin typeface="微软雅黑" panose="020B0503020204020204" charset="-122"/>
              <a:ea typeface="微软雅黑" panose="020B0503020204020204" charset="-122"/>
              <a:sym typeface="Arial" panose="020B0604020202020204" pitchFamily="34" charset="0"/>
            </a:endParaRPr>
          </a:p>
          <a:p>
            <a:pPr algn="ctr"/>
            <a:r>
              <a:rPr lang="zh-CN" altLang="en-US" b="1" dirty="0">
                <a:solidFill>
                  <a:schemeClr val="bg1"/>
                </a:solidFill>
                <a:latin typeface="微软雅黑" panose="020B0503020204020204" charset="-122"/>
                <a:ea typeface="微软雅黑" panose="020B0503020204020204" charset="-122"/>
                <a:sym typeface="Arial" panose="020B0604020202020204" pitchFamily="34" charset="0"/>
              </a:rPr>
              <a:t>“五转”</a:t>
            </a:r>
            <a:endParaRPr lang="zh-CN" altLang="en-US" b="1" dirty="0">
              <a:solidFill>
                <a:schemeClr val="bg1"/>
              </a:solidFill>
              <a:latin typeface="微软雅黑" panose="020B0503020204020204" charset="-122"/>
              <a:ea typeface="微软雅黑" panose="020B0503020204020204" charset="-122"/>
              <a:sym typeface="Arial" panose="020B0604020202020204" pitchFamily="34" charset="0"/>
            </a:endParaRPr>
          </a:p>
        </p:txBody>
      </p:sp>
      <p:grpSp>
        <p:nvGrpSpPr>
          <p:cNvPr id="44" name="组合 43"/>
          <p:cNvGrpSpPr/>
          <p:nvPr/>
        </p:nvGrpSpPr>
        <p:grpSpPr>
          <a:xfrm>
            <a:off x="1396365" y="1960245"/>
            <a:ext cx="1950720" cy="436880"/>
            <a:chOff x="2199" y="3087"/>
            <a:chExt cx="3072" cy="688"/>
          </a:xfrm>
        </p:grpSpPr>
        <p:sp>
          <p:nvSpPr>
            <p:cNvPr id="194" name="Rounded Rectangle 17"/>
            <p:cNvSpPr/>
            <p:nvPr>
              <p:custDataLst>
                <p:tags r:id="rId3"/>
              </p:custDataLst>
            </p:nvPr>
          </p:nvSpPr>
          <p:spPr>
            <a:xfrm>
              <a:off x="2199" y="3087"/>
              <a:ext cx="3072" cy="688"/>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201" name="文本框 200"/>
            <p:cNvSpPr txBox="1"/>
            <p:nvPr>
              <p:custDataLst>
                <p:tags r:id="rId4"/>
              </p:custDataLst>
            </p:nvPr>
          </p:nvSpPr>
          <p:spPr>
            <a:xfrm>
              <a:off x="2876" y="3166"/>
              <a:ext cx="1718" cy="531"/>
            </a:xfrm>
            <a:prstGeom prst="rect">
              <a:avLst/>
            </a:prstGeom>
            <a:noFill/>
          </p:spPr>
          <p:txBody>
            <a:bodyPr wrap="square">
              <a:spAutoFit/>
            </a:bodyPr>
            <a:lstStyle/>
            <a:p>
              <a:pPr marR="0" lvl="0" indent="0" algn="ctr" defTabSz="914400" rtl="0" fontAlgn="auto">
                <a:lnSpc>
                  <a:spcPct val="100000"/>
                </a:lnSpc>
                <a:spcBef>
                  <a:spcPts val="0"/>
                </a:spcBef>
                <a:spcAft>
                  <a:spcPts val="0"/>
                </a:spcAft>
                <a:buClrTx/>
                <a:buSzTx/>
                <a:buFontTx/>
                <a:buNone/>
                <a:defRPr/>
              </a:pPr>
              <a:r>
                <a:rPr kumimoji="1" lang="zh-CN" altLang="en-US" sz="16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rPr>
                <a:t>转意识</a:t>
              </a:r>
              <a:endParaRPr kumimoji="1" lang="zh-CN" altLang="en-US" sz="16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endParaRPr>
            </a:p>
          </p:txBody>
        </p:sp>
      </p:grpSp>
      <p:grpSp>
        <p:nvGrpSpPr>
          <p:cNvPr id="30" name="组合 29"/>
          <p:cNvGrpSpPr/>
          <p:nvPr/>
        </p:nvGrpSpPr>
        <p:grpSpPr>
          <a:xfrm>
            <a:off x="3482975" y="1960245"/>
            <a:ext cx="1950720" cy="436880"/>
            <a:chOff x="5485" y="3087"/>
            <a:chExt cx="3072" cy="688"/>
          </a:xfrm>
        </p:grpSpPr>
        <p:sp>
          <p:nvSpPr>
            <p:cNvPr id="197" name="Rounded Rectangle 17"/>
            <p:cNvSpPr/>
            <p:nvPr>
              <p:custDataLst>
                <p:tags r:id="rId5"/>
              </p:custDataLst>
            </p:nvPr>
          </p:nvSpPr>
          <p:spPr>
            <a:xfrm>
              <a:off x="5485" y="3087"/>
              <a:ext cx="3072" cy="688"/>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202" name="文本框 201"/>
            <p:cNvSpPr txBox="1"/>
            <p:nvPr>
              <p:custDataLst>
                <p:tags r:id="rId6"/>
              </p:custDataLst>
            </p:nvPr>
          </p:nvSpPr>
          <p:spPr>
            <a:xfrm>
              <a:off x="6162" y="3166"/>
              <a:ext cx="1718" cy="531"/>
            </a:xfrm>
            <a:prstGeom prst="rect">
              <a:avLst/>
            </a:prstGeom>
            <a:noFill/>
          </p:spPr>
          <p:txBody>
            <a:bodyPr wrap="square">
              <a:spAutoFit/>
            </a:bodyPr>
            <a:lstStyle/>
            <a:p>
              <a:pPr marL="0" marR="0" lvl="0" algn="ctr" defTabSz="914400" rtl="0" eaLnBrk="1" fontAlgn="auto" latinLnBrk="0" hangingPunct="1">
                <a:lnSpc>
                  <a:spcPct val="100000"/>
                </a:lnSpc>
                <a:spcBef>
                  <a:spcPts val="0"/>
                </a:spcBef>
                <a:spcAft>
                  <a:spcPts val="0"/>
                </a:spcAft>
                <a:buClrTx/>
                <a:buSzTx/>
                <a:buFontTx/>
                <a:buNone/>
                <a:defRPr/>
              </a:pPr>
              <a:r>
                <a:rPr kumimoji="1" lang="zh-CN" altLang="en-US" sz="16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rPr>
                <a:t>转组织</a:t>
              </a:r>
              <a:endParaRPr kumimoji="1" lang="zh-CN" altLang="en-US" sz="16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endParaRPr>
            </a:p>
          </p:txBody>
        </p:sp>
      </p:grpSp>
      <p:grpSp>
        <p:nvGrpSpPr>
          <p:cNvPr id="29" name="组合 28"/>
          <p:cNvGrpSpPr/>
          <p:nvPr/>
        </p:nvGrpSpPr>
        <p:grpSpPr>
          <a:xfrm>
            <a:off x="5569585" y="1960245"/>
            <a:ext cx="1950720" cy="436880"/>
            <a:chOff x="8771" y="3087"/>
            <a:chExt cx="3072" cy="688"/>
          </a:xfrm>
        </p:grpSpPr>
        <p:sp>
          <p:nvSpPr>
            <p:cNvPr id="198" name="Rounded Rectangle 17"/>
            <p:cNvSpPr/>
            <p:nvPr>
              <p:custDataLst>
                <p:tags r:id="rId7"/>
              </p:custDataLst>
            </p:nvPr>
          </p:nvSpPr>
          <p:spPr>
            <a:xfrm>
              <a:off x="8771" y="3087"/>
              <a:ext cx="3072" cy="688"/>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203" name="文本框 202"/>
            <p:cNvSpPr txBox="1"/>
            <p:nvPr>
              <p:custDataLst>
                <p:tags r:id="rId8"/>
              </p:custDataLst>
            </p:nvPr>
          </p:nvSpPr>
          <p:spPr>
            <a:xfrm>
              <a:off x="9448" y="3166"/>
              <a:ext cx="1718" cy="531"/>
            </a:xfrm>
            <a:prstGeom prst="rect">
              <a:avLst/>
            </a:prstGeom>
            <a:noFill/>
          </p:spPr>
          <p:txBody>
            <a:bodyPr wrap="square">
              <a:spAutoFit/>
            </a:bodyPr>
            <a:lstStyle/>
            <a:p>
              <a:pPr marL="0" marR="0" lvl="0" algn="ctr" defTabSz="914400" rtl="0" eaLnBrk="1" fontAlgn="auto" latinLnBrk="0" hangingPunct="1">
                <a:lnSpc>
                  <a:spcPct val="100000"/>
                </a:lnSpc>
                <a:spcBef>
                  <a:spcPts val="0"/>
                </a:spcBef>
                <a:spcAft>
                  <a:spcPts val="0"/>
                </a:spcAft>
                <a:buClrTx/>
                <a:buSzTx/>
                <a:buFontTx/>
                <a:buNone/>
                <a:defRPr/>
              </a:pPr>
              <a:r>
                <a:rPr kumimoji="1" lang="zh-CN" altLang="en-US" sz="16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rPr>
                <a:t>转方法</a:t>
              </a:r>
              <a:endParaRPr kumimoji="1" lang="zh-CN" altLang="en-US" sz="16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endParaRPr>
            </a:p>
          </p:txBody>
        </p:sp>
      </p:grpSp>
      <p:grpSp>
        <p:nvGrpSpPr>
          <p:cNvPr id="28" name="组合 27"/>
          <p:cNvGrpSpPr/>
          <p:nvPr/>
        </p:nvGrpSpPr>
        <p:grpSpPr>
          <a:xfrm>
            <a:off x="7656195" y="1960245"/>
            <a:ext cx="1950720" cy="436880"/>
            <a:chOff x="12057" y="3087"/>
            <a:chExt cx="3072" cy="688"/>
          </a:xfrm>
        </p:grpSpPr>
        <p:sp>
          <p:nvSpPr>
            <p:cNvPr id="199" name="Rounded Rectangle 17"/>
            <p:cNvSpPr/>
            <p:nvPr>
              <p:custDataLst>
                <p:tags r:id="rId9"/>
              </p:custDataLst>
            </p:nvPr>
          </p:nvSpPr>
          <p:spPr>
            <a:xfrm>
              <a:off x="12057" y="3087"/>
              <a:ext cx="3072" cy="688"/>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204" name="文本框 203"/>
            <p:cNvSpPr txBox="1"/>
            <p:nvPr>
              <p:custDataLst>
                <p:tags r:id="rId10"/>
              </p:custDataLst>
            </p:nvPr>
          </p:nvSpPr>
          <p:spPr>
            <a:xfrm>
              <a:off x="12734" y="3166"/>
              <a:ext cx="1718" cy="531"/>
            </a:xfrm>
            <a:prstGeom prst="rect">
              <a:avLst/>
            </a:prstGeom>
            <a:noFill/>
          </p:spPr>
          <p:txBody>
            <a:bodyPr wrap="square">
              <a:spAutoFit/>
            </a:bodyPr>
            <a:lstStyle/>
            <a:p>
              <a:pPr marL="0" marR="0" lvl="0" algn="ctr" defTabSz="914400" rtl="0" eaLnBrk="1" fontAlgn="auto" latinLnBrk="0" hangingPunct="1">
                <a:lnSpc>
                  <a:spcPct val="100000"/>
                </a:lnSpc>
                <a:spcBef>
                  <a:spcPts val="0"/>
                </a:spcBef>
                <a:spcAft>
                  <a:spcPts val="0"/>
                </a:spcAft>
                <a:buClrTx/>
                <a:buSzTx/>
                <a:buFontTx/>
                <a:buNone/>
                <a:defRPr/>
              </a:pPr>
              <a:r>
                <a:rPr kumimoji="1" lang="zh-CN" altLang="en-US" sz="16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rPr>
                <a:t>转模式</a:t>
              </a:r>
              <a:endParaRPr kumimoji="1" lang="zh-CN" altLang="en-US" sz="16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endParaRPr>
            </a:p>
          </p:txBody>
        </p:sp>
      </p:grpSp>
      <p:grpSp>
        <p:nvGrpSpPr>
          <p:cNvPr id="27" name="组合 26"/>
          <p:cNvGrpSpPr/>
          <p:nvPr/>
        </p:nvGrpSpPr>
        <p:grpSpPr>
          <a:xfrm>
            <a:off x="9742805" y="1960245"/>
            <a:ext cx="1950720" cy="436880"/>
            <a:chOff x="15343" y="3087"/>
            <a:chExt cx="3072" cy="688"/>
          </a:xfrm>
        </p:grpSpPr>
        <p:sp>
          <p:nvSpPr>
            <p:cNvPr id="200" name="Rounded Rectangle 17"/>
            <p:cNvSpPr/>
            <p:nvPr>
              <p:custDataLst>
                <p:tags r:id="rId11"/>
              </p:custDataLst>
            </p:nvPr>
          </p:nvSpPr>
          <p:spPr>
            <a:xfrm>
              <a:off x="15343" y="3087"/>
              <a:ext cx="3072" cy="688"/>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205" name="文本框 204"/>
            <p:cNvSpPr txBox="1"/>
            <p:nvPr>
              <p:custDataLst>
                <p:tags r:id="rId12"/>
              </p:custDataLst>
            </p:nvPr>
          </p:nvSpPr>
          <p:spPr>
            <a:xfrm>
              <a:off x="16020" y="3166"/>
              <a:ext cx="1718" cy="531"/>
            </a:xfrm>
            <a:prstGeom prst="rect">
              <a:avLst/>
            </a:prstGeom>
            <a:noFill/>
          </p:spPr>
          <p:txBody>
            <a:bodyPr wrap="square">
              <a:spAutoFit/>
            </a:bodyPr>
            <a:lstStyle/>
            <a:p>
              <a:pPr marL="0" marR="0" lvl="0" algn="ctr" defTabSz="914400" rtl="0" eaLnBrk="1" fontAlgn="auto" latinLnBrk="0" hangingPunct="1">
                <a:lnSpc>
                  <a:spcPct val="100000"/>
                </a:lnSpc>
                <a:spcBef>
                  <a:spcPts val="0"/>
                </a:spcBef>
                <a:spcAft>
                  <a:spcPts val="0"/>
                </a:spcAft>
                <a:buClrTx/>
                <a:buSzTx/>
                <a:buFontTx/>
                <a:buNone/>
                <a:defRPr/>
              </a:pPr>
              <a:r>
                <a:rPr kumimoji="1" lang="zh-CN" altLang="en-US" sz="16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rPr>
                <a:t>转文化</a:t>
              </a:r>
              <a:endParaRPr kumimoji="1" lang="zh-CN" altLang="en-US" sz="16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endParaRPr>
            </a:p>
          </p:txBody>
        </p:sp>
      </p:grpSp>
      <p:sp>
        <p:nvSpPr>
          <p:cNvPr id="3" name="矩形 2"/>
          <p:cNvSpPr/>
          <p:nvPr/>
        </p:nvSpPr>
        <p:spPr>
          <a:xfrm>
            <a:off x="1232616" y="4937426"/>
            <a:ext cx="10612053" cy="1359381"/>
          </a:xfrm>
          <a:prstGeom prst="rect">
            <a:avLst/>
          </a:prstGeom>
          <a:noFill/>
          <a:ln w="9525" cap="rnd" cmpd="sng" algn="ctr">
            <a:solidFill>
              <a:schemeClr val="bg1">
                <a:lumMod val="75000"/>
              </a:schemeClr>
            </a:solidFill>
            <a:prstDash val="solid"/>
            <a:headEnd type="none" w="med" len="med"/>
            <a:tailEnd type="none" w="med" len="med"/>
          </a:ln>
        </p:spPr>
        <p:txBody>
          <a:bodyPr tIns="0" rtlCol="0" anchor="ctr" anchorCtr="0">
            <a:noAutofit/>
          </a:bodyPr>
          <a:lstStyle/>
          <a:p>
            <a:pPr marL="67945" marR="0" lvl="0" indent="0" algn="l" defTabSz="457200" rtl="0" eaLnBrk="1" fontAlgn="auto" latinLnBrk="0" hangingPunct="1">
              <a:lnSpc>
                <a:spcPct val="120000"/>
              </a:lnSpc>
              <a:spcBef>
                <a:spcPts val="0"/>
              </a:spcBef>
              <a:spcAft>
                <a:spcPts val="0"/>
              </a:spcAft>
              <a:buClrTx/>
              <a:buSzTx/>
              <a:buFontTx/>
              <a:buNone/>
              <a:defRPr/>
            </a:pPr>
            <a:endParaRPr kumimoji="1" lang="zh-CN" altLang="en-US" sz="1200" b="1" i="0" u="none" strike="noStrike" kern="0" cap="none" spc="0" normalizeH="0" baseline="0" noProof="0" dirty="0">
              <a:ln>
                <a:noFill/>
              </a:ln>
              <a:solidFill>
                <a:srgbClr val="EF954D">
                  <a:lumMod val="7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 name="ísḷiḓé"/>
          <p:cNvSpPr txBox="1"/>
          <p:nvPr/>
        </p:nvSpPr>
        <p:spPr bwMode="auto">
          <a:xfrm>
            <a:off x="283535" y="4937425"/>
            <a:ext cx="940944" cy="1371226"/>
          </a:xfrm>
          <a:prstGeom prst="rect">
            <a:avLst/>
          </a:prstGeom>
          <a:gradFill flip="none" rotWithShape="1">
            <a:gsLst>
              <a:gs pos="0">
                <a:schemeClr val="accent1"/>
              </a:gs>
              <a:gs pos="100000">
                <a:schemeClr val="accent5"/>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algn="ctr">
              <a:defRPr b="1">
                <a:solidFill>
                  <a:srgbClr val="FFFF00"/>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olidFill>
                  <a:schemeClr val="bg1"/>
                </a:solidFill>
                <a:sym typeface="Arial" panose="020B0604020202020204" pitchFamily="34" charset="0"/>
              </a:rPr>
              <a:t>行动</a:t>
            </a:r>
            <a:endParaRPr lang="zh-CN" altLang="en-US" dirty="0">
              <a:solidFill>
                <a:schemeClr val="bg1"/>
              </a:solidFill>
              <a:sym typeface="Arial" panose="020B0604020202020204" pitchFamily="34" charset="0"/>
            </a:endParaRPr>
          </a:p>
          <a:p>
            <a:r>
              <a:rPr lang="zh-CN" altLang="en-US" dirty="0">
                <a:solidFill>
                  <a:schemeClr val="bg1"/>
                </a:solidFill>
                <a:sym typeface="Arial" panose="020B0604020202020204" pitchFamily="34" charset="0"/>
              </a:rPr>
              <a:t>计划</a:t>
            </a:r>
            <a:endParaRPr lang="zh-CN" altLang="en-US" dirty="0">
              <a:solidFill>
                <a:schemeClr val="bg1"/>
              </a:solidFill>
              <a:sym typeface="Arial" panose="020B0604020202020204" pitchFamily="34" charset="0"/>
            </a:endParaRPr>
          </a:p>
          <a:p>
            <a:r>
              <a:rPr lang="zh-CN" altLang="en-US" dirty="0">
                <a:solidFill>
                  <a:schemeClr val="bg1"/>
                </a:solidFill>
                <a:sym typeface="Arial" panose="020B0604020202020204" pitchFamily="34" charset="0"/>
              </a:rPr>
              <a:t>重点</a:t>
            </a:r>
            <a:endParaRPr lang="en-US" altLang="zh-CN" dirty="0">
              <a:solidFill>
                <a:schemeClr val="bg1"/>
              </a:solidFill>
              <a:sym typeface="Arial" panose="020B0604020202020204" pitchFamily="34" charset="0"/>
            </a:endParaRPr>
          </a:p>
        </p:txBody>
      </p:sp>
      <p:grpSp>
        <p:nvGrpSpPr>
          <p:cNvPr id="56" name="组合 55"/>
          <p:cNvGrpSpPr/>
          <p:nvPr/>
        </p:nvGrpSpPr>
        <p:grpSpPr>
          <a:xfrm>
            <a:off x="7885430" y="5056505"/>
            <a:ext cx="1508760" cy="1145540"/>
            <a:chOff x="12429" y="7963"/>
            <a:chExt cx="2376" cy="1804"/>
          </a:xfrm>
        </p:grpSpPr>
        <p:sp>
          <p:nvSpPr>
            <p:cNvPr id="7" name="Rounded Rectangle 17"/>
            <p:cNvSpPr/>
            <p:nvPr/>
          </p:nvSpPr>
          <p:spPr>
            <a:xfrm>
              <a:off x="12429" y="7963"/>
              <a:ext cx="2376" cy="1804"/>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8" name="文本框 7"/>
            <p:cNvSpPr txBox="1"/>
            <p:nvPr/>
          </p:nvSpPr>
          <p:spPr>
            <a:xfrm>
              <a:off x="12438" y="7964"/>
              <a:ext cx="2359" cy="510"/>
            </a:xfrm>
            <a:prstGeom prst="rect">
              <a:avLst/>
            </a:prstGeom>
            <a:noFill/>
          </p:spPr>
          <p:txBody>
            <a:bodyPr wrap="square">
              <a:no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1" lang="en-US" altLang="en-US" sz="10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微软雅黑" panose="020B0503020204020204" charset="-122"/>
                  <a:sym typeface="+mn-lt"/>
                </a:rPr>
                <a:t>强化数据治理</a:t>
              </a:r>
              <a:endParaRPr kumimoji="1" lang="zh-CN" altLang="en-US" sz="10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endParaRPr>
            </a:p>
          </p:txBody>
        </p:sp>
        <p:grpSp>
          <p:nvGrpSpPr>
            <p:cNvPr id="55" name="组合 54"/>
            <p:cNvGrpSpPr/>
            <p:nvPr/>
          </p:nvGrpSpPr>
          <p:grpSpPr>
            <a:xfrm>
              <a:off x="12597" y="8501"/>
              <a:ext cx="2041" cy="1110"/>
              <a:chOff x="12710" y="8501"/>
              <a:chExt cx="2041" cy="1110"/>
            </a:xfrm>
          </p:grpSpPr>
          <p:sp>
            <p:nvSpPr>
              <p:cNvPr id="9" name="圆角矩形 112"/>
              <p:cNvSpPr/>
              <p:nvPr/>
            </p:nvSpPr>
            <p:spPr>
              <a:xfrm>
                <a:off x="12710" y="8501"/>
                <a:ext cx="928" cy="111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en-US"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数据治理体系建设</a:t>
                </a:r>
                <a:endPar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1" name="圆角矩形 114"/>
              <p:cNvSpPr/>
              <p:nvPr/>
            </p:nvSpPr>
            <p:spPr>
              <a:xfrm>
                <a:off x="13823" y="8501"/>
                <a:ext cx="928" cy="111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场景</a:t>
                </a:r>
                <a:endPar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数据</a:t>
                </a:r>
                <a:endPar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建模</a:t>
                </a:r>
                <a:endPar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grpSp>
      </p:grpSp>
      <p:grpSp>
        <p:nvGrpSpPr>
          <p:cNvPr id="52" name="组合 51"/>
          <p:cNvGrpSpPr/>
          <p:nvPr/>
        </p:nvGrpSpPr>
        <p:grpSpPr>
          <a:xfrm>
            <a:off x="9501505" y="5056505"/>
            <a:ext cx="1508760" cy="1145540"/>
            <a:chOff x="14977" y="7963"/>
            <a:chExt cx="2376" cy="1804"/>
          </a:xfrm>
        </p:grpSpPr>
        <p:sp>
          <p:nvSpPr>
            <p:cNvPr id="12" name="Rounded Rectangle 17"/>
            <p:cNvSpPr/>
            <p:nvPr/>
          </p:nvSpPr>
          <p:spPr>
            <a:xfrm>
              <a:off x="14977" y="7963"/>
              <a:ext cx="2376" cy="1804"/>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13" name="文本框 12"/>
            <p:cNvSpPr txBox="1"/>
            <p:nvPr/>
          </p:nvSpPr>
          <p:spPr>
            <a:xfrm>
              <a:off x="15044" y="7964"/>
              <a:ext cx="2241" cy="412"/>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1" lang="zh-CN" altLang="en-US" sz="10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rPr>
                <a:t>推进数据共享</a:t>
              </a:r>
              <a:endParaRPr kumimoji="1" lang="zh-CN" altLang="en-US" sz="10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endParaRPr>
            </a:p>
          </p:txBody>
        </p:sp>
        <p:grpSp>
          <p:nvGrpSpPr>
            <p:cNvPr id="51" name="组合 50"/>
            <p:cNvGrpSpPr/>
            <p:nvPr/>
          </p:nvGrpSpPr>
          <p:grpSpPr>
            <a:xfrm>
              <a:off x="15165" y="8501"/>
              <a:ext cx="2000" cy="1110"/>
              <a:chOff x="15168" y="8501"/>
              <a:chExt cx="2000" cy="1110"/>
            </a:xfrm>
          </p:grpSpPr>
          <p:sp>
            <p:nvSpPr>
              <p:cNvPr id="14" name="圆角矩形 118"/>
              <p:cNvSpPr/>
              <p:nvPr/>
            </p:nvSpPr>
            <p:spPr>
              <a:xfrm>
                <a:off x="15168" y="8501"/>
                <a:ext cx="928" cy="111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强化数据分级分类管理</a:t>
                </a:r>
                <a:endPar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5" name="圆角矩形 119"/>
              <p:cNvSpPr/>
              <p:nvPr/>
            </p:nvSpPr>
            <p:spPr>
              <a:xfrm>
                <a:off x="16240" y="8501"/>
                <a:ext cx="928" cy="111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推动数据资源开放</a:t>
                </a:r>
                <a:endPar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grpSp>
      </p:grpSp>
      <p:grpSp>
        <p:nvGrpSpPr>
          <p:cNvPr id="75" name="组合 74"/>
          <p:cNvGrpSpPr/>
          <p:nvPr/>
        </p:nvGrpSpPr>
        <p:grpSpPr>
          <a:xfrm>
            <a:off x="1421130" y="5056505"/>
            <a:ext cx="1508760" cy="1145540"/>
            <a:chOff x="2238" y="7963"/>
            <a:chExt cx="2376" cy="1804"/>
          </a:xfrm>
        </p:grpSpPr>
        <p:sp>
          <p:nvSpPr>
            <p:cNvPr id="16" name="Rounded Rectangle 17"/>
            <p:cNvSpPr/>
            <p:nvPr>
              <p:custDataLst>
                <p:tags r:id="rId13"/>
              </p:custDataLst>
            </p:nvPr>
          </p:nvSpPr>
          <p:spPr>
            <a:xfrm>
              <a:off x="2238" y="7963"/>
              <a:ext cx="2376" cy="1804"/>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17" name="文本框 16"/>
            <p:cNvSpPr txBox="1"/>
            <p:nvPr>
              <p:custDataLst>
                <p:tags r:id="rId14"/>
              </p:custDataLst>
            </p:nvPr>
          </p:nvSpPr>
          <p:spPr>
            <a:xfrm>
              <a:off x="2248" y="7964"/>
              <a:ext cx="2357" cy="510"/>
            </a:xfrm>
            <a:prstGeom prst="rect">
              <a:avLst/>
            </a:prstGeom>
            <a:noFill/>
          </p:spPr>
          <p:txBody>
            <a:bodyPr wrap="square">
              <a:no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1" lang="zh-CN" altLang="en-US" sz="10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rPr>
                <a:t>加快核心技术攻坚</a:t>
              </a:r>
              <a:endParaRPr kumimoji="1" lang="zh-CN" altLang="en-US" sz="10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endParaRPr>
            </a:p>
          </p:txBody>
        </p:sp>
        <p:grpSp>
          <p:nvGrpSpPr>
            <p:cNvPr id="73" name="组合 72"/>
            <p:cNvGrpSpPr/>
            <p:nvPr/>
          </p:nvGrpSpPr>
          <p:grpSpPr>
            <a:xfrm>
              <a:off x="2422" y="8501"/>
              <a:ext cx="2009" cy="1110"/>
              <a:chOff x="2382" y="8501"/>
              <a:chExt cx="2009" cy="1110"/>
            </a:xfrm>
          </p:grpSpPr>
          <p:sp>
            <p:nvSpPr>
              <p:cNvPr id="18" name="圆角矩形 168"/>
              <p:cNvSpPr/>
              <p:nvPr>
                <p:custDataLst>
                  <p:tags r:id="rId15"/>
                </p:custDataLst>
              </p:nvPr>
            </p:nvSpPr>
            <p:spPr>
              <a:xfrm>
                <a:off x="2382" y="8501"/>
                <a:ext cx="928" cy="111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加速核心技术攻关</a:t>
                </a:r>
                <a:endPar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9" name="圆角矩形 169"/>
              <p:cNvSpPr/>
              <p:nvPr>
                <p:custDataLst>
                  <p:tags r:id="rId16"/>
                </p:custDataLst>
              </p:nvPr>
            </p:nvSpPr>
            <p:spPr>
              <a:xfrm>
                <a:off x="3463" y="8501"/>
                <a:ext cx="928" cy="111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加快技术应用推广</a:t>
                </a:r>
                <a:endPar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grpSp>
      </p:grpSp>
      <p:grpSp>
        <p:nvGrpSpPr>
          <p:cNvPr id="72" name="组合 71"/>
          <p:cNvGrpSpPr/>
          <p:nvPr/>
        </p:nvGrpSpPr>
        <p:grpSpPr>
          <a:xfrm>
            <a:off x="3037205" y="5056505"/>
            <a:ext cx="1508760" cy="1145540"/>
            <a:chOff x="4785" y="7963"/>
            <a:chExt cx="2376" cy="1804"/>
          </a:xfrm>
        </p:grpSpPr>
        <p:sp>
          <p:nvSpPr>
            <p:cNvPr id="20" name="Rounded Rectangle 17"/>
            <p:cNvSpPr/>
            <p:nvPr>
              <p:custDataLst>
                <p:tags r:id="rId17"/>
              </p:custDataLst>
            </p:nvPr>
          </p:nvSpPr>
          <p:spPr>
            <a:xfrm>
              <a:off x="4785" y="7963"/>
              <a:ext cx="2376" cy="1804"/>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21" name="文本框 20"/>
            <p:cNvSpPr txBox="1"/>
            <p:nvPr>
              <p:custDataLst>
                <p:tags r:id="rId18"/>
              </p:custDataLst>
            </p:nvPr>
          </p:nvSpPr>
          <p:spPr>
            <a:xfrm>
              <a:off x="4785" y="7964"/>
              <a:ext cx="2376" cy="510"/>
            </a:xfrm>
            <a:prstGeom prst="rect">
              <a:avLst/>
            </a:prstGeom>
            <a:noFill/>
          </p:spPr>
          <p:txBody>
            <a:bodyPr wrap="square">
              <a:no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1" lang="zh-CN" altLang="en-US" sz="10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rPr>
                <a:t>加快数字基础设施建设</a:t>
              </a:r>
              <a:endParaRPr kumimoji="1" lang="zh-CN" altLang="en-US" sz="10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endParaRPr>
            </a:p>
          </p:txBody>
        </p:sp>
        <p:grpSp>
          <p:nvGrpSpPr>
            <p:cNvPr id="71" name="组合 70"/>
            <p:cNvGrpSpPr/>
            <p:nvPr/>
          </p:nvGrpSpPr>
          <p:grpSpPr>
            <a:xfrm>
              <a:off x="4959" y="8501"/>
              <a:ext cx="2029" cy="1110"/>
              <a:chOff x="4936" y="8501"/>
              <a:chExt cx="2029" cy="1110"/>
            </a:xfrm>
          </p:grpSpPr>
          <p:sp>
            <p:nvSpPr>
              <p:cNvPr id="4" name="圆角矩形 173"/>
              <p:cNvSpPr/>
              <p:nvPr>
                <p:custDataLst>
                  <p:tags r:id="rId19"/>
                </p:custDataLst>
              </p:nvPr>
            </p:nvSpPr>
            <p:spPr>
              <a:xfrm>
                <a:off x="4936" y="8501"/>
                <a:ext cx="928" cy="111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新型基础设施建设</a:t>
                </a:r>
                <a:endPar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3" name="圆角矩形 174"/>
              <p:cNvSpPr/>
              <p:nvPr>
                <p:custDataLst>
                  <p:tags r:id="rId20"/>
                </p:custDataLst>
              </p:nvPr>
            </p:nvSpPr>
            <p:spPr>
              <a:xfrm>
                <a:off x="6037" y="8501"/>
                <a:ext cx="928" cy="111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数字技术平台建设</a:t>
                </a:r>
                <a:endPar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grpSp>
      </p:grpSp>
      <p:grpSp>
        <p:nvGrpSpPr>
          <p:cNvPr id="70" name="组合 69"/>
          <p:cNvGrpSpPr/>
          <p:nvPr/>
        </p:nvGrpSpPr>
        <p:grpSpPr>
          <a:xfrm>
            <a:off x="4653280" y="5056505"/>
            <a:ext cx="1508760" cy="1145540"/>
            <a:chOff x="7334" y="7963"/>
            <a:chExt cx="2376" cy="1804"/>
          </a:xfrm>
        </p:grpSpPr>
        <p:sp>
          <p:nvSpPr>
            <p:cNvPr id="24" name="Rounded Rectangle 17"/>
            <p:cNvSpPr/>
            <p:nvPr>
              <p:custDataLst>
                <p:tags r:id="rId21"/>
              </p:custDataLst>
            </p:nvPr>
          </p:nvSpPr>
          <p:spPr>
            <a:xfrm>
              <a:off x="7334" y="7963"/>
              <a:ext cx="2376" cy="1804"/>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25" name="文本框 24"/>
            <p:cNvSpPr txBox="1"/>
            <p:nvPr>
              <p:custDataLst>
                <p:tags r:id="rId22"/>
              </p:custDataLst>
            </p:nvPr>
          </p:nvSpPr>
          <p:spPr>
            <a:xfrm>
              <a:off x="7335" y="7964"/>
              <a:ext cx="2374" cy="510"/>
            </a:xfrm>
            <a:prstGeom prst="rect">
              <a:avLst/>
            </a:prstGeom>
            <a:noFill/>
          </p:spPr>
          <p:txBody>
            <a:bodyPr wrap="square">
              <a:no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1" lang="zh-CN" altLang="en-US" sz="10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rPr>
                <a:t>加快数字产业发展</a:t>
              </a:r>
              <a:endParaRPr kumimoji="1" lang="zh-CN" altLang="en-US" sz="10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endParaRPr>
            </a:p>
          </p:txBody>
        </p:sp>
        <p:grpSp>
          <p:nvGrpSpPr>
            <p:cNvPr id="69" name="组合 68"/>
            <p:cNvGrpSpPr/>
            <p:nvPr/>
          </p:nvGrpSpPr>
          <p:grpSpPr>
            <a:xfrm>
              <a:off x="7416" y="8501"/>
              <a:ext cx="2213" cy="1110"/>
              <a:chOff x="7434" y="8501"/>
              <a:chExt cx="2213" cy="1110"/>
            </a:xfrm>
          </p:grpSpPr>
          <p:sp>
            <p:nvSpPr>
              <p:cNvPr id="6" name="圆角矩形 178"/>
              <p:cNvSpPr/>
              <p:nvPr>
                <p:custDataLst>
                  <p:tags r:id="rId23"/>
                </p:custDataLst>
              </p:nvPr>
            </p:nvSpPr>
            <p:spPr>
              <a:xfrm>
                <a:off x="7434" y="8501"/>
                <a:ext cx="1037" cy="111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打造</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规模化数字创新体</a:t>
                </a:r>
                <a:endPar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0" name="圆角矩形 179"/>
              <p:cNvSpPr/>
              <p:nvPr>
                <p:custDataLst>
                  <p:tags r:id="rId24"/>
                </p:custDataLst>
              </p:nvPr>
            </p:nvSpPr>
            <p:spPr>
              <a:xfrm>
                <a:off x="8607" y="8501"/>
                <a:ext cx="1041" cy="111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en-US" altLang="en-US" sz="900" b="0" i="0" u="none" strike="noStrike" kern="1200" cap="none" spc="0" normalizeH="0" baseline="0" noProof="0" dirty="0" err="1">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培育</a:t>
                </a:r>
                <a:endParaRPr kumimoji="1" lang="en-US"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数字化服务龙头企业</a:t>
                </a:r>
                <a:endPar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grpSp>
      </p:grpSp>
      <p:grpSp>
        <p:nvGrpSpPr>
          <p:cNvPr id="68" name="组合 67"/>
          <p:cNvGrpSpPr/>
          <p:nvPr/>
        </p:nvGrpSpPr>
        <p:grpSpPr>
          <a:xfrm>
            <a:off x="6269355" y="5056505"/>
            <a:ext cx="1508760" cy="1145540"/>
            <a:chOff x="9881" y="7963"/>
            <a:chExt cx="2376" cy="1804"/>
          </a:xfrm>
        </p:grpSpPr>
        <p:sp>
          <p:nvSpPr>
            <p:cNvPr id="31" name="Rounded Rectangle 17"/>
            <p:cNvSpPr/>
            <p:nvPr>
              <p:custDataLst>
                <p:tags r:id="rId25"/>
              </p:custDataLst>
            </p:nvPr>
          </p:nvSpPr>
          <p:spPr>
            <a:xfrm>
              <a:off x="9881" y="7963"/>
              <a:ext cx="2376" cy="1804"/>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32" name="文本框 31"/>
            <p:cNvSpPr txBox="1"/>
            <p:nvPr>
              <p:custDataLst>
                <p:tags r:id="rId26"/>
              </p:custDataLst>
            </p:nvPr>
          </p:nvSpPr>
          <p:spPr>
            <a:xfrm>
              <a:off x="9881" y="7964"/>
              <a:ext cx="2377" cy="510"/>
            </a:xfrm>
            <a:prstGeom prst="rect">
              <a:avLst/>
            </a:prstGeom>
            <a:noFill/>
          </p:spPr>
          <p:txBody>
            <a:bodyPr wrap="square">
              <a:no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1" lang="zh-CN" altLang="en-US" sz="10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rPr>
                <a:t>提升安全防护</a:t>
              </a:r>
              <a:endParaRPr kumimoji="1" lang="zh-CN" altLang="en-US" sz="1000" b="1" i="0" u="none" strike="noStrike" kern="1200" cap="none" spc="0" normalizeH="0" baseline="0" noProof="0" dirty="0">
                <a:ln>
                  <a:noFill/>
                </a:ln>
                <a:solidFill>
                  <a:srgbClr val="0C70C0"/>
                </a:solidFill>
                <a:effectLst/>
                <a:uLnTx/>
                <a:uFillTx/>
                <a:latin typeface="微软雅黑" panose="020B0503020204020204" charset="-122"/>
                <a:ea typeface="微软雅黑" panose="020B0503020204020204" charset="-122"/>
                <a:cs typeface="+mn-ea"/>
                <a:sym typeface="+mn-lt"/>
              </a:endParaRPr>
            </a:p>
          </p:txBody>
        </p:sp>
        <p:grpSp>
          <p:nvGrpSpPr>
            <p:cNvPr id="57" name="组合 56"/>
            <p:cNvGrpSpPr/>
            <p:nvPr/>
          </p:nvGrpSpPr>
          <p:grpSpPr>
            <a:xfrm>
              <a:off x="10048" y="8501"/>
              <a:ext cx="2044" cy="1110"/>
              <a:chOff x="10181" y="8501"/>
              <a:chExt cx="2044" cy="1110"/>
            </a:xfrm>
          </p:grpSpPr>
          <p:sp>
            <p:nvSpPr>
              <p:cNvPr id="33" name="圆角矩形 188"/>
              <p:cNvSpPr/>
              <p:nvPr>
                <p:custDataLst>
                  <p:tags r:id="rId27"/>
                </p:custDataLst>
              </p:nvPr>
            </p:nvSpPr>
            <p:spPr>
              <a:xfrm>
                <a:off x="10181" y="8501"/>
                <a:ext cx="928" cy="111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安全态势感知平台建设</a:t>
                </a:r>
                <a:endPar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4" name="圆角矩形 189"/>
              <p:cNvSpPr/>
              <p:nvPr>
                <p:custDataLst>
                  <p:tags r:id="rId28"/>
                </p:custDataLst>
              </p:nvPr>
            </p:nvSpPr>
            <p:spPr>
              <a:xfrm>
                <a:off x="11297" y="8501"/>
                <a:ext cx="928" cy="111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安全基础资源库建设</a:t>
                </a:r>
                <a:endParaRPr kumimoji="1"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grpSp>
      </p:grpSp>
      <p:sp>
        <p:nvSpPr>
          <p:cNvPr id="35" name="ísḷiḓé"/>
          <p:cNvSpPr/>
          <p:nvPr>
            <p:custDataLst>
              <p:tags r:id="rId29"/>
            </p:custDataLst>
          </p:nvPr>
        </p:nvSpPr>
        <p:spPr bwMode="auto">
          <a:xfrm>
            <a:off x="283535" y="2688584"/>
            <a:ext cx="952211" cy="2101924"/>
          </a:xfrm>
          <a:prstGeom prst="rect">
            <a:avLst/>
          </a:prstGeom>
          <a:solidFill>
            <a:srgbClr val="0162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00"/>
                </a:solidFill>
                <a:latin typeface="微软雅黑" panose="020B0503020204020204" charset="-122"/>
                <a:ea typeface="微软雅黑" panose="020B0503020204020204" charset="-122"/>
                <a:sym typeface="Arial" panose="020B0604020202020204" pitchFamily="34" charset="0"/>
              </a:rPr>
              <a:t>路径</a:t>
            </a:r>
            <a:endParaRPr lang="zh-CN" altLang="en-US" b="1" dirty="0">
              <a:solidFill>
                <a:srgbClr val="FFFF00"/>
              </a:solidFill>
              <a:latin typeface="微软雅黑" panose="020B0503020204020204" charset="-122"/>
              <a:ea typeface="微软雅黑" panose="020B0503020204020204" charset="-122"/>
              <a:sym typeface="Arial" panose="020B0604020202020204" pitchFamily="34" charset="0"/>
            </a:endParaRPr>
          </a:p>
          <a:p>
            <a:pPr algn="ctr"/>
            <a:r>
              <a:rPr lang="zh-CN" altLang="en-US" b="1" dirty="0">
                <a:solidFill>
                  <a:srgbClr val="FFFF00"/>
                </a:solidFill>
                <a:latin typeface="微软雅黑" panose="020B0503020204020204" charset="-122"/>
                <a:ea typeface="微软雅黑" panose="020B0503020204020204" charset="-122"/>
                <a:sym typeface="Arial" panose="020B0604020202020204" pitchFamily="34" charset="0"/>
              </a:rPr>
              <a:t>“五化”</a:t>
            </a:r>
            <a:endParaRPr lang="zh-CN" altLang="en-US" b="1"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36" name="Rounded Rectangle 17"/>
          <p:cNvSpPr/>
          <p:nvPr>
            <p:custDataLst>
              <p:tags r:id="rId30"/>
            </p:custDataLst>
          </p:nvPr>
        </p:nvSpPr>
        <p:spPr>
          <a:xfrm>
            <a:off x="3497013" y="2861931"/>
            <a:ext cx="1950750" cy="1766114"/>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37" name="Rounded Rectangle 17"/>
          <p:cNvSpPr/>
          <p:nvPr/>
        </p:nvSpPr>
        <p:spPr>
          <a:xfrm>
            <a:off x="1391631" y="2861931"/>
            <a:ext cx="1950750" cy="1766114"/>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38" name="Rounded Rectangle 17"/>
          <p:cNvSpPr/>
          <p:nvPr>
            <p:custDataLst>
              <p:tags r:id="rId31"/>
            </p:custDataLst>
          </p:nvPr>
        </p:nvSpPr>
        <p:spPr>
          <a:xfrm>
            <a:off x="5571720" y="2861931"/>
            <a:ext cx="1950750" cy="1766114"/>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39" name="Rounded Rectangle 17"/>
          <p:cNvSpPr/>
          <p:nvPr>
            <p:custDataLst>
              <p:tags r:id="rId32"/>
            </p:custDataLst>
          </p:nvPr>
        </p:nvSpPr>
        <p:spPr>
          <a:xfrm>
            <a:off x="7670216" y="2861931"/>
            <a:ext cx="1950750" cy="1766114"/>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40" name="Rounded Rectangle 17"/>
          <p:cNvSpPr/>
          <p:nvPr>
            <p:custDataLst>
              <p:tags r:id="rId33"/>
            </p:custDataLst>
          </p:nvPr>
        </p:nvSpPr>
        <p:spPr>
          <a:xfrm>
            <a:off x="9743107" y="2861931"/>
            <a:ext cx="1950750" cy="1766114"/>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en-US" altLang="zh-CN" sz="11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41" name="矩形 40"/>
          <p:cNvSpPr/>
          <p:nvPr>
            <p:custDataLst>
              <p:tags r:id="rId34"/>
            </p:custDataLst>
          </p:nvPr>
        </p:nvSpPr>
        <p:spPr>
          <a:xfrm>
            <a:off x="1224479" y="2689361"/>
            <a:ext cx="10620192" cy="2101147"/>
          </a:xfrm>
          <a:prstGeom prst="rect">
            <a:avLst/>
          </a:prstGeom>
          <a:noFill/>
          <a:ln w="9525" cap="rnd" cmpd="sng" algn="ctr">
            <a:solidFill>
              <a:schemeClr val="bg1">
                <a:lumMod val="75000"/>
              </a:schemeClr>
            </a:solidFill>
            <a:prstDash val="solid"/>
            <a:headEnd type="none" w="med" len="med"/>
            <a:tailEnd type="none" w="med" len="med"/>
          </a:ln>
        </p:spPr>
        <p:txBody>
          <a:bodyPr tIns="0" rtlCol="0" anchor="ctr" anchorCtr="0">
            <a:noAutofit/>
          </a:bodyPr>
          <a:lstStyle/>
          <a:p>
            <a:pPr marL="67945" marR="0" lvl="0" indent="0" algn="l" defTabSz="457200" rtl="0" eaLnBrk="1" fontAlgn="auto" latinLnBrk="0" hangingPunct="1">
              <a:lnSpc>
                <a:spcPct val="120000"/>
              </a:lnSpc>
              <a:spcBef>
                <a:spcPts val="0"/>
              </a:spcBef>
              <a:spcAft>
                <a:spcPts val="0"/>
              </a:spcAft>
              <a:buClrTx/>
              <a:buSzTx/>
              <a:buFontTx/>
              <a:buNone/>
              <a:defRPr/>
            </a:pPr>
            <a:endParaRPr kumimoji="1" lang="zh-CN" altLang="en-US" sz="1200" b="1" i="0" u="none" strike="noStrike" kern="0" cap="none" spc="0" normalizeH="0" baseline="0" noProof="0" dirty="0">
              <a:ln>
                <a:noFill/>
              </a:ln>
              <a:solidFill>
                <a:srgbClr val="EF954D">
                  <a:lumMod val="7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42" name="ísḷiḓé"/>
          <p:cNvSpPr txBox="1"/>
          <p:nvPr/>
        </p:nvSpPr>
        <p:spPr bwMode="auto">
          <a:xfrm>
            <a:off x="1782595" y="2834130"/>
            <a:ext cx="1168822" cy="444638"/>
          </a:xfrm>
          <a:prstGeom prst="rect">
            <a:avLst/>
          </a:prstGeom>
          <a:noFill/>
          <a:ln w="38100" cap="flat" cmpd="sng" algn="ctr">
            <a:noFill/>
            <a:prstDash val="solid"/>
            <a:miter lim="800000"/>
          </a:ln>
          <a:effectLst/>
        </p:spPr>
        <p:txBody>
          <a:bodyPr wrap="square" lIns="82296" tIns="41148" rIns="82296" bIns="41148" anchor="ctr">
            <a:noAutofit/>
          </a:bodyPr>
          <a:lstStyle>
            <a:defPPr>
              <a:defRPr lang="en-US"/>
            </a:defPPr>
            <a:lvl1pPr marR="0" lvl="0" indent="0" algn="ctr" fontAlgn="auto">
              <a:lnSpc>
                <a:spcPct val="100000"/>
              </a:lnSpc>
              <a:spcBef>
                <a:spcPts val="0"/>
              </a:spcBef>
              <a:spcAft>
                <a:spcPts val="0"/>
              </a:spcAft>
              <a:buClrTx/>
              <a:buSzTx/>
              <a:buFontTx/>
              <a:buNone/>
              <a:defRPr kumimoji="0" sz="1400" b="1" i="0" strike="noStrike" cap="none" spc="0" normalizeH="0" baseline="0">
                <a:ln>
                  <a:noFill/>
                </a:ln>
                <a:solidFill>
                  <a:schemeClr val="accent6"/>
                </a:solidFill>
                <a:effectLst/>
                <a:uLnTx/>
                <a:uFillTx/>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F6FC6"/>
                </a:solidFill>
                <a:effectLst/>
                <a:uLnTx/>
                <a:uFillTx/>
                <a:latin typeface="微软雅黑" panose="020B0503020204020204" charset="-122"/>
                <a:ea typeface="微软雅黑" panose="020B0503020204020204" charset="-122"/>
                <a:sym typeface="Arial" panose="020B0604020202020204" pitchFamily="34" charset="0"/>
              </a:rPr>
              <a:t>研发数字化</a:t>
            </a:r>
            <a:endParaRPr kumimoji="0" lang="zh-CN" altLang="en-US" sz="1400" b="1" i="0" u="none" strike="noStrike" kern="1200" cap="none" spc="0" normalizeH="0" baseline="0" noProof="0" dirty="0">
              <a:ln>
                <a:noFill/>
              </a:ln>
              <a:solidFill>
                <a:srgbClr val="0F6FC6"/>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43" name="ísḷiḓé"/>
          <p:cNvSpPr txBox="1"/>
          <p:nvPr/>
        </p:nvSpPr>
        <p:spPr bwMode="auto">
          <a:xfrm>
            <a:off x="3510160" y="2831021"/>
            <a:ext cx="1924456" cy="451634"/>
          </a:xfrm>
          <a:prstGeom prst="rect">
            <a:avLst/>
          </a:prstGeom>
          <a:noFill/>
          <a:ln w="38100" cap="flat" cmpd="sng" algn="ctr">
            <a:noFill/>
            <a:prstDash val="solid"/>
            <a:miter lim="800000"/>
          </a:ln>
          <a:effectLst/>
        </p:spPr>
        <p:txBody>
          <a:bodyPr wrap="square" lIns="36195" tIns="41148" rIns="36195" bIns="41148" anchor="ctr">
            <a:noAutofit/>
          </a:bodyPr>
          <a:lstStyle>
            <a:defPPr>
              <a:defRPr lang="en-US"/>
            </a:defPPr>
            <a:lvl1pPr marR="0" lvl="0" indent="0" algn="ctr" fontAlgn="auto">
              <a:lnSpc>
                <a:spcPct val="100000"/>
              </a:lnSpc>
              <a:spcBef>
                <a:spcPts val="0"/>
              </a:spcBef>
              <a:spcAft>
                <a:spcPts val="0"/>
              </a:spcAft>
              <a:buClrTx/>
              <a:buSzTx/>
              <a:buFontTx/>
              <a:buNone/>
              <a:defRPr kumimoji="0" sz="1400" b="1" i="0" strike="noStrike" cap="none" spc="0" normalizeH="0" baseline="0">
                <a:ln>
                  <a:noFill/>
                </a:ln>
                <a:solidFill>
                  <a:schemeClr val="accent6"/>
                </a:solidFill>
                <a:effectLst/>
                <a:uLnTx/>
                <a:uFillTx/>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F6FC6"/>
                </a:solidFill>
                <a:effectLst/>
                <a:uLnTx/>
                <a:uFillTx/>
                <a:latin typeface="微软雅黑" panose="020B0503020204020204" charset="-122"/>
                <a:ea typeface="微软雅黑" panose="020B0503020204020204" charset="-122"/>
                <a:sym typeface="Arial" panose="020B0604020202020204" pitchFamily="34" charset="0"/>
              </a:rPr>
              <a:t>生产智能化</a:t>
            </a:r>
            <a:endParaRPr kumimoji="0" lang="zh-CN" altLang="en-US" sz="1400" b="1" i="0" u="none" strike="noStrike" kern="1200" cap="none" spc="0" normalizeH="0" baseline="0" noProof="0" dirty="0">
              <a:ln>
                <a:noFill/>
              </a:ln>
              <a:solidFill>
                <a:srgbClr val="0F6FC6"/>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46" name="ísḷiḓé"/>
          <p:cNvSpPr txBox="1"/>
          <p:nvPr>
            <p:custDataLst>
              <p:tags r:id="rId35"/>
            </p:custDataLst>
          </p:nvPr>
        </p:nvSpPr>
        <p:spPr bwMode="auto">
          <a:xfrm>
            <a:off x="5673765" y="2834130"/>
            <a:ext cx="1746660" cy="445415"/>
          </a:xfrm>
          <a:prstGeom prst="rect">
            <a:avLst/>
          </a:prstGeom>
          <a:noFill/>
          <a:ln w="38100" cap="flat" cmpd="sng" algn="ctr">
            <a:noFill/>
            <a:prstDash val="solid"/>
            <a:miter lim="800000"/>
          </a:ln>
          <a:effectLst/>
        </p:spPr>
        <p:txBody>
          <a:bodyPr wrap="square" lIns="82296" tIns="41148" rIns="82296" bIns="41148" anchor="ctr">
            <a:noAutofit/>
          </a:bodyPr>
          <a:lstStyle>
            <a:defPPr>
              <a:defRPr lang="en-US"/>
            </a:defPPr>
            <a:lvl1pPr marR="0" lvl="0" indent="0" algn="ctr" fontAlgn="auto">
              <a:lnSpc>
                <a:spcPct val="100000"/>
              </a:lnSpc>
              <a:spcBef>
                <a:spcPts val="0"/>
              </a:spcBef>
              <a:spcAft>
                <a:spcPts val="0"/>
              </a:spcAft>
              <a:buClrTx/>
              <a:buSzTx/>
              <a:buFontTx/>
              <a:buNone/>
              <a:defRPr kumimoji="0" sz="1400" b="1" i="0" strike="noStrike" cap="none" spc="0" normalizeH="0" baseline="0">
                <a:ln>
                  <a:noFill/>
                </a:ln>
                <a:solidFill>
                  <a:schemeClr val="accent6"/>
                </a:solidFill>
                <a:effectLst/>
                <a:uLnTx/>
                <a:uFillTx/>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F6FC6"/>
                </a:solidFill>
                <a:effectLst/>
                <a:uLnTx/>
                <a:uFillTx/>
                <a:latin typeface="微软雅黑" panose="020B0503020204020204" charset="-122"/>
                <a:ea typeface="微软雅黑" panose="020B0503020204020204" charset="-122"/>
                <a:sym typeface="Arial" panose="020B0604020202020204" pitchFamily="34" charset="0"/>
              </a:rPr>
              <a:t>经营一体化</a:t>
            </a:r>
            <a:endParaRPr kumimoji="0" lang="zh-CN" altLang="en-US" sz="1400" b="1" i="0" u="none" strike="noStrike" kern="1200" cap="none" spc="0" normalizeH="0" baseline="0" noProof="0" dirty="0">
              <a:ln>
                <a:noFill/>
              </a:ln>
              <a:solidFill>
                <a:srgbClr val="0F6FC6"/>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47" name="ísḷiḓé"/>
          <p:cNvSpPr txBox="1"/>
          <p:nvPr>
            <p:custDataLst>
              <p:tags r:id="rId36"/>
            </p:custDataLst>
          </p:nvPr>
        </p:nvSpPr>
        <p:spPr bwMode="auto">
          <a:xfrm>
            <a:off x="7953501" y="2839572"/>
            <a:ext cx="1384181" cy="433755"/>
          </a:xfrm>
          <a:prstGeom prst="rect">
            <a:avLst/>
          </a:prstGeom>
          <a:noFill/>
          <a:ln w="38100" cap="flat" cmpd="sng" algn="ctr">
            <a:noFill/>
            <a:prstDash val="solid"/>
            <a:miter lim="800000"/>
          </a:ln>
          <a:effectLst/>
        </p:spPr>
        <p:txBody>
          <a:bodyPr wrap="square" lIns="82296" tIns="41148" rIns="82296" bIns="41148" anchor="ctr">
            <a:noAutofit/>
          </a:bodyPr>
          <a:lstStyle>
            <a:defPPr>
              <a:defRPr lang="en-US"/>
            </a:defPPr>
            <a:lvl1pPr marR="0" lvl="0" indent="0" algn="ctr" fontAlgn="auto">
              <a:lnSpc>
                <a:spcPct val="100000"/>
              </a:lnSpc>
              <a:spcBef>
                <a:spcPts val="0"/>
              </a:spcBef>
              <a:spcAft>
                <a:spcPts val="0"/>
              </a:spcAft>
              <a:buClrTx/>
              <a:buSzTx/>
              <a:buFontTx/>
              <a:buNone/>
              <a:defRPr kumimoji="0" sz="1400" b="1" i="0" strike="noStrike" cap="none" spc="0" normalizeH="0" baseline="0">
                <a:ln>
                  <a:noFill/>
                </a:ln>
                <a:solidFill>
                  <a:schemeClr val="accent6"/>
                </a:solidFill>
                <a:effectLst/>
                <a:uLnTx/>
                <a:uFillTx/>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F6FC6"/>
                </a:solidFill>
                <a:effectLst/>
                <a:uLnTx/>
                <a:uFillTx/>
                <a:latin typeface="微软雅黑" panose="020B0503020204020204" charset="-122"/>
                <a:ea typeface="微软雅黑" panose="020B0503020204020204" charset="-122"/>
                <a:sym typeface="Arial" panose="020B0604020202020204" pitchFamily="34" charset="0"/>
              </a:rPr>
              <a:t>服务敏捷化</a:t>
            </a:r>
            <a:endParaRPr kumimoji="0" lang="zh-CN" altLang="en-US" sz="1400" b="1" i="0" u="none" strike="noStrike" kern="1200" cap="none" spc="0" normalizeH="0" baseline="0" noProof="0" dirty="0">
              <a:ln>
                <a:noFill/>
              </a:ln>
              <a:solidFill>
                <a:srgbClr val="0F6FC6"/>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48" name="ísḷiḓé"/>
          <p:cNvSpPr txBox="1"/>
          <p:nvPr>
            <p:custDataLst>
              <p:tags r:id="rId37"/>
            </p:custDataLst>
          </p:nvPr>
        </p:nvSpPr>
        <p:spPr bwMode="auto">
          <a:xfrm>
            <a:off x="10127811" y="2839572"/>
            <a:ext cx="1181343" cy="433755"/>
          </a:xfrm>
          <a:prstGeom prst="rect">
            <a:avLst/>
          </a:prstGeom>
          <a:noFill/>
          <a:ln w="38100" cap="flat" cmpd="sng" algn="ctr">
            <a:noFill/>
            <a:prstDash val="solid"/>
            <a:miter lim="800000"/>
          </a:ln>
          <a:effectLst/>
        </p:spPr>
        <p:txBody>
          <a:bodyPr wrap="square" lIns="82296" tIns="41148" rIns="82296" bIns="41148" anchor="ctr">
            <a:noAutofit/>
          </a:bodyPr>
          <a:lstStyle>
            <a:defPPr>
              <a:defRPr lang="en-US"/>
            </a:defPPr>
            <a:lvl1pPr marR="0" lvl="0" indent="0" algn="ctr" fontAlgn="auto">
              <a:lnSpc>
                <a:spcPct val="100000"/>
              </a:lnSpc>
              <a:spcBef>
                <a:spcPts val="0"/>
              </a:spcBef>
              <a:spcAft>
                <a:spcPts val="0"/>
              </a:spcAft>
              <a:buClrTx/>
              <a:buSzTx/>
              <a:buFontTx/>
              <a:buNone/>
              <a:defRPr kumimoji="0" sz="1400" b="1" i="0" strike="noStrike" cap="none" spc="0" normalizeH="0" baseline="0">
                <a:ln>
                  <a:noFill/>
                </a:ln>
                <a:solidFill>
                  <a:schemeClr val="accent6"/>
                </a:solidFill>
                <a:effectLst/>
                <a:uLnTx/>
                <a:uFillTx/>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F6FC6"/>
                </a:solidFill>
                <a:effectLst/>
                <a:uLnTx/>
                <a:uFillTx/>
                <a:latin typeface="微软雅黑" panose="020B0503020204020204" charset="-122"/>
                <a:ea typeface="微软雅黑" panose="020B0503020204020204" charset="-122"/>
                <a:sym typeface="Arial" panose="020B0604020202020204" pitchFamily="34" charset="0"/>
              </a:rPr>
              <a:t>产业生态化</a:t>
            </a:r>
            <a:endParaRPr kumimoji="0" lang="zh-CN" altLang="en-US" sz="1400" b="1" i="0" u="none" strike="noStrike" kern="1200" cap="none" spc="0" normalizeH="0" baseline="0" noProof="0" dirty="0">
              <a:ln>
                <a:noFill/>
              </a:ln>
              <a:solidFill>
                <a:srgbClr val="0F6FC6"/>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53" name="圆角矩形 73"/>
          <p:cNvSpPr/>
          <p:nvPr>
            <p:custDataLst>
              <p:tags r:id="rId38"/>
            </p:custDataLst>
          </p:nvPr>
        </p:nvSpPr>
        <p:spPr>
          <a:xfrm>
            <a:off x="7733760" y="3270034"/>
            <a:ext cx="1823663" cy="55502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探索构建</a:t>
            </a:r>
            <a:endParaRPr kumimoji="1" lang="en-US" altLang="zh-CN"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“零距离”敏捷服务新模式</a:t>
            </a:r>
            <a:endParaRPr kumimoji="1" lang="zh-CN" altLang="en-US"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4" name="圆角矩形 73"/>
          <p:cNvSpPr/>
          <p:nvPr>
            <p:custDataLst>
              <p:tags r:id="rId39"/>
            </p:custDataLst>
          </p:nvPr>
        </p:nvSpPr>
        <p:spPr>
          <a:xfrm>
            <a:off x="7657069" y="3921444"/>
            <a:ext cx="1977044" cy="55502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试点企业以客户为中心、以数字技术为基础、以服务模式创新为抓手，积极探索构建直达客户的敏捷服务新模式</a:t>
            </a:r>
            <a:endParaRPr kumimoji="1" lang="zh-CN" altLang="en-US"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8" name="圆角矩形 73"/>
          <p:cNvSpPr/>
          <p:nvPr>
            <p:custDataLst>
              <p:tags r:id="rId40"/>
            </p:custDataLst>
          </p:nvPr>
        </p:nvSpPr>
        <p:spPr>
          <a:xfrm>
            <a:off x="1455174" y="3263815"/>
            <a:ext cx="1823663" cy="55502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探索建设</a:t>
            </a:r>
            <a:endParaRPr kumimoji="1" lang="en-US" altLang="zh-CN"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数字化协同研发新体系</a:t>
            </a:r>
            <a:endParaRPr kumimoji="1" lang="zh-CN" altLang="en-US"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9" name="圆角矩形 73"/>
          <p:cNvSpPr/>
          <p:nvPr>
            <p:custDataLst>
              <p:tags r:id="rId41"/>
            </p:custDataLst>
          </p:nvPr>
        </p:nvSpPr>
        <p:spPr>
          <a:xfrm>
            <a:off x="1378484" y="3914447"/>
            <a:ext cx="1977044" cy="55502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充分利用物联网、人工智能、数字孪生等技术构建数字化</a:t>
            </a:r>
            <a:endParaRPr kumimoji="1" lang="en-US" altLang="zh-CN"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研发平台</a:t>
            </a:r>
            <a:endParaRPr kumimoji="1" lang="zh-CN" altLang="en-US"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0" name="圆角矩形 73"/>
          <p:cNvSpPr/>
          <p:nvPr>
            <p:custDataLst>
              <p:tags r:id="rId42"/>
            </p:custDataLst>
          </p:nvPr>
        </p:nvSpPr>
        <p:spPr>
          <a:xfrm>
            <a:off x="3560557" y="3252932"/>
            <a:ext cx="1823663" cy="55502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探索建设</a:t>
            </a:r>
            <a:endParaRPr kumimoji="1" lang="en-US" altLang="zh-CN"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生产整体转型新范式</a:t>
            </a:r>
            <a:endParaRPr kumimoji="1" lang="zh-CN" altLang="en-US"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1" name="圆角矩形 73"/>
          <p:cNvSpPr/>
          <p:nvPr>
            <p:custDataLst>
              <p:tags r:id="rId43"/>
            </p:custDataLst>
          </p:nvPr>
        </p:nvSpPr>
        <p:spPr>
          <a:xfrm>
            <a:off x="3415002" y="3892682"/>
            <a:ext cx="2114773" cy="55502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积极推进物联网大数据、</a:t>
            </a:r>
            <a:r>
              <a:rPr kumimoji="1" lang="en-US" altLang="zh-CN"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5G</a:t>
            </a:r>
            <a:r>
              <a:rPr kumimoji="1" lang="zh-CN" altLang="en-US"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、工业互联网、人工智能等数字技术与生产制造各环节融合应用</a:t>
            </a:r>
            <a:endParaRPr kumimoji="1" lang="zh-CN" altLang="en-US"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2" name="圆角矩形 73"/>
          <p:cNvSpPr/>
          <p:nvPr>
            <p:custDataLst>
              <p:tags r:id="rId44"/>
            </p:custDataLst>
          </p:nvPr>
        </p:nvSpPr>
        <p:spPr>
          <a:xfrm>
            <a:off x="5635263" y="3247491"/>
            <a:ext cx="1823663" cy="55502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探索开拓</a:t>
            </a:r>
            <a:endParaRPr kumimoji="1" lang="en-US" altLang="zh-CN"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一体化经营管理新路径</a:t>
            </a:r>
            <a:endParaRPr kumimoji="1" lang="zh-CN" altLang="en-US"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3" name="圆角矩形 73"/>
          <p:cNvSpPr/>
          <p:nvPr>
            <p:custDataLst>
              <p:tags r:id="rId45"/>
            </p:custDataLst>
          </p:nvPr>
        </p:nvSpPr>
        <p:spPr>
          <a:xfrm>
            <a:off x="5489708" y="3886463"/>
            <a:ext cx="2114773" cy="55502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依托数字技术，积极探索企业经营管理一体化、扁平化、协同化新路径</a:t>
            </a:r>
            <a:endParaRPr kumimoji="1" lang="zh-CN" altLang="en-US"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4" name="圆角矩形 73"/>
          <p:cNvSpPr/>
          <p:nvPr>
            <p:custDataLst>
              <p:tags r:id="rId46"/>
            </p:custDataLst>
          </p:nvPr>
        </p:nvSpPr>
        <p:spPr>
          <a:xfrm>
            <a:off x="9806651" y="3246713"/>
            <a:ext cx="1823663" cy="55502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探索建立</a:t>
            </a:r>
            <a:endParaRPr kumimoji="1" lang="en-US" altLang="zh-CN"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产业链经营协同新生态</a:t>
            </a:r>
            <a:endParaRPr kumimoji="1" lang="zh-CN" altLang="en-US"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5" name="圆角矩形 73"/>
          <p:cNvSpPr/>
          <p:nvPr>
            <p:custDataLst>
              <p:tags r:id="rId47"/>
            </p:custDataLst>
          </p:nvPr>
        </p:nvSpPr>
        <p:spPr>
          <a:xfrm>
            <a:off x="9729960" y="3897346"/>
            <a:ext cx="1977044" cy="55502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探索推动产业生态融合发展，优化供应链协同，开放数字化资源与服务能力</a:t>
            </a:r>
            <a:endParaRPr kumimoji="1" lang="zh-CN" altLang="en-US"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6" name="Rounded Rectangle 17"/>
          <p:cNvSpPr/>
          <p:nvPr/>
        </p:nvSpPr>
        <p:spPr>
          <a:xfrm>
            <a:off x="11117580" y="5062577"/>
            <a:ext cx="586740" cy="1145797"/>
          </a:xfrm>
          <a:prstGeom prst="roundRect">
            <a:avLst>
              <a:gd name="adj" fmla="val 3303"/>
            </a:avLst>
          </a:prstGeom>
          <a:solidFill>
            <a:schemeClr val="accent1">
              <a:alpha val="5000"/>
            </a:schemeClr>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en-US" altLang="zh-CN" sz="2000" b="1" i="0" u="none" strike="noStrike" kern="1200" cap="none" spc="0" normalizeH="0" baseline="0" noProof="0" dirty="0">
                <a:ln>
                  <a:noFill/>
                </a:ln>
                <a:solidFill>
                  <a:srgbClr val="0F6FC6"/>
                </a:solidFill>
                <a:effectLst/>
                <a:uLnTx/>
                <a:uFillTx/>
                <a:latin typeface="微软雅黑" panose="020B0503020204020204" charset="-122"/>
                <a:ea typeface="微软雅黑" panose="020B0503020204020204" charset="-122"/>
                <a:cs typeface="+mn-ea"/>
                <a:sym typeface="+mn-lt"/>
              </a:rPr>
              <a:t>…</a:t>
            </a:r>
            <a:endParaRPr kumimoji="1" lang="en-US" altLang="zh-CN" sz="2000" b="1" i="0" u="none" strike="noStrike" kern="1200" cap="none" spc="0" normalizeH="0" baseline="0" noProof="0" dirty="0">
              <a:ln>
                <a:noFill/>
              </a:ln>
              <a:solidFill>
                <a:srgbClr val="0F6FC6"/>
              </a:solidFill>
              <a:effectLst/>
              <a:uLnTx/>
              <a:uFillTx/>
              <a:latin typeface="微软雅黑" panose="020B0503020204020204" charset="-122"/>
              <a:ea typeface="微软雅黑" panose="020B0503020204020204" charset="-122"/>
              <a:cs typeface="+mn-ea"/>
              <a:sym typeface="+mn-lt"/>
            </a:endParaRPr>
          </a:p>
        </p:txBody>
      </p:sp>
      <p:sp>
        <p:nvSpPr>
          <p:cNvPr id="67" name="文本框 66"/>
          <p:cNvSpPr txBox="1"/>
          <p:nvPr>
            <p:custDataLst>
              <p:tags r:id="rId48"/>
            </p:custDataLst>
          </p:nvPr>
        </p:nvSpPr>
        <p:spPr>
          <a:xfrm>
            <a:off x="283958" y="6459270"/>
            <a:ext cx="9028512" cy="245110"/>
          </a:xfrm>
          <a:prstGeom prst="rect">
            <a:avLst/>
          </a:prstGeom>
          <a:solidFill>
            <a:schemeClr val="bg1"/>
          </a:solidFill>
        </p:spPr>
        <p:txBody>
          <a:bodyPr wrap="square" rtlCol="0">
            <a:spAutoFit/>
          </a:bodyPr>
          <a:lstStyle>
            <a:defPPr>
              <a:defRPr lang="en-US"/>
            </a:defPPr>
            <a:lvl1pPr marR="0" lvl="0" indent="0" algn="just" fontAlgn="auto">
              <a:lnSpc>
                <a:spcPct val="100000"/>
              </a:lnSpc>
              <a:spcBef>
                <a:spcPts val="0"/>
              </a:spcBef>
              <a:spcAft>
                <a:spcPts val="0"/>
              </a:spcAft>
              <a:buClrTx/>
              <a:buSzTx/>
              <a:buFontTx/>
              <a:buNone/>
              <a:defRPr kumimoji="0" sz="1000" b="0" i="0" u="none" strike="noStrike" cap="none" spc="0" normalizeH="0" baseline="0">
                <a:ln>
                  <a:noFill/>
                </a:ln>
                <a:solidFill>
                  <a:srgbClr val="000000"/>
                </a:solidFill>
                <a:effectLst/>
                <a:uLnTx/>
                <a:uFillTx/>
                <a:latin typeface="微软雅黑" panose="020B0503020204020204" charset="-122"/>
                <a:ea typeface="微软雅黑" panose="020B0503020204020204" charset="-122"/>
                <a:cs typeface="+mn-ea"/>
              </a:defRPr>
            </a:lvl1p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注①：</a:t>
            </a:r>
            <a:r>
              <a:rPr kumimoji="0" lang="en-US" altLang="zh-CN"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“1+X”</a:t>
            </a:r>
            <a:r>
              <a:rPr kumimoji="0" lang="zh-CN" altLang="en-US"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a:t>
            </a:r>
            <a:r>
              <a:rPr lang="en-US" altLang="zh-CN" dirty="0">
                <a:sym typeface="+mn-lt"/>
              </a:rPr>
              <a:t>“1”</a:t>
            </a:r>
            <a:r>
              <a:rPr lang="zh-CN" altLang="en-US" dirty="0">
                <a:sym typeface="+mn-lt"/>
              </a:rPr>
              <a:t>指全面深化习近平总书记重要指示批示落实的智能监管；</a:t>
            </a:r>
            <a:r>
              <a:rPr lang="en-US" altLang="zh-CN" dirty="0">
                <a:sym typeface="+mn-lt"/>
              </a:rPr>
              <a:t>“X”</a:t>
            </a:r>
            <a:r>
              <a:rPr lang="zh-CN" altLang="en-US" dirty="0">
                <a:sym typeface="+mn-lt"/>
              </a:rPr>
              <a:t>指党建落实、国企改革、科技创新等领域的全面智能化升级。</a:t>
            </a:r>
            <a:endParaRPr lang="zh-CN" altLang="en-US" dirty="0">
              <a:sym typeface="+mn-lt"/>
            </a:endParaRPr>
          </a:p>
        </p:txBody>
      </p:sp>
      <p:grpSp>
        <p:nvGrpSpPr>
          <p:cNvPr id="22" name="组合 21"/>
          <p:cNvGrpSpPr/>
          <p:nvPr/>
        </p:nvGrpSpPr>
        <p:grpSpPr>
          <a:xfrm>
            <a:off x="0" y="707390"/>
            <a:ext cx="12192635" cy="935990"/>
            <a:chOff x="0" y="1114"/>
            <a:chExt cx="19201" cy="1474"/>
          </a:xfrm>
        </p:grpSpPr>
        <p:sp>
          <p:nvSpPr>
            <p:cNvPr id="26" name="文本框 25"/>
            <p:cNvSpPr txBox="1"/>
            <p:nvPr/>
          </p:nvSpPr>
          <p:spPr>
            <a:xfrm>
              <a:off x="1" y="1114"/>
              <a:ext cx="19200" cy="1474"/>
            </a:xfrm>
            <a:prstGeom prst="rect">
              <a:avLst/>
            </a:prstGeom>
            <a:solidFill>
              <a:srgbClr val="E8EAF1"/>
            </a:solidFill>
          </p:spPr>
          <p:txBody>
            <a:bodyPr wrap="square" lIns="359964" tIns="46795" rIns="359964" bIns="46795" rtlCol="0" anchor="ctr" anchorCtr="0">
              <a:noAutofit/>
            </a:bodyPr>
            <a:lstStyle>
              <a:defPPr>
                <a:defRPr lang="en-US"/>
              </a:defPPr>
              <a:lvl1pPr indent="457200">
                <a:lnSpc>
                  <a:spcPct val="120000"/>
                </a:lnSpc>
                <a:defRPr sz="1600" b="1">
                  <a:solidFill>
                    <a:srgbClr val="0070C0"/>
                  </a:solidFill>
                  <a:latin typeface="微软雅黑" panose="020B0503020204020204" charset="-122"/>
                  <a:ea typeface="微软雅黑" panose="020B0503020204020204" charset="-122"/>
                  <a:cs typeface="+mn-ea"/>
                </a:defRPr>
              </a:lvl1pPr>
            </a:lstStyle>
            <a:p>
              <a:pPr lvl="0" algn="just" defTabSz="457200">
                <a:spcBef>
                  <a:spcPts val="0"/>
                </a:spcBef>
                <a:spcAft>
                  <a:spcPts val="0"/>
                </a:spcAft>
                <a:buClrTx/>
                <a:buSzTx/>
                <a:buFontTx/>
                <a:defRPr/>
              </a:pPr>
              <a:endParaRPr lang="zh-CN" altLang="en-US" noProof="0" dirty="0">
                <a:ln>
                  <a:noFill/>
                </a:ln>
                <a:effectLst/>
                <a:uLnTx/>
                <a:uFillTx/>
                <a:sym typeface="+mn-lt"/>
              </a:endParaRPr>
            </a:p>
          </p:txBody>
        </p:sp>
        <p:sp>
          <p:nvSpPr>
            <p:cNvPr id="175" name="文本框 174"/>
            <p:cNvSpPr txBox="1"/>
            <p:nvPr/>
          </p:nvSpPr>
          <p:spPr>
            <a:xfrm>
              <a:off x="0" y="1184"/>
              <a:ext cx="19201" cy="1334"/>
            </a:xfrm>
            <a:prstGeom prst="rect">
              <a:avLst/>
            </a:prstGeom>
            <a:noFill/>
            <a:extLst>
              <a:ext uri="{909E8E84-426E-40DD-AFC4-6F175D3DCCD1}">
                <a14:hiddenFill xmlns:a14="http://schemas.microsoft.com/office/drawing/2010/main">
                  <a:solidFill>
                    <a:srgbClr val="BFE5FF">
                      <a:alpha val="36000"/>
                    </a:srgbClr>
                  </a:solidFill>
                </a14:hiddenFill>
              </a:ext>
            </a:extLst>
          </p:spPr>
          <p:txBody>
            <a:bodyPr wrap="square" lIns="180000" rIns="180000" rtlCol="0">
              <a:noAutofit/>
            </a:bodyPr>
            <a:lstStyle/>
            <a:p>
              <a:pPr marR="0" lvl="0" indent="360045" algn="just" defTabSz="457200" rtl="0" fontAlgn="auto">
                <a:lnSpc>
                  <a:spcPct val="120000"/>
                </a:lnSpc>
                <a:spcBef>
                  <a:spcPts val="0"/>
                </a:spcBef>
                <a:spcAft>
                  <a:spcPts val="0"/>
                </a:spcAft>
                <a:buClrTx/>
                <a:buSzTx/>
                <a:buFontTx/>
                <a:buNone/>
                <a:defRPr/>
              </a:pP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国资委为加速国企在数字化时代的高质量发展，发布</a:t>
              </a:r>
              <a:r>
                <a:rPr kumimoji="1" lang="en-US" altLang="zh-CN" sz="1400" b="1" dirty="0">
                  <a:solidFill>
                    <a:srgbClr val="4472C4"/>
                  </a:solidFill>
                  <a:latin typeface="微软雅黑" panose="020B0503020204020204" charset="-122"/>
                  <a:ea typeface="微软雅黑" panose="020B0503020204020204" charset="-122"/>
                  <a:cs typeface="微软雅黑" panose="020B0503020204020204" charset="-122"/>
                  <a:sym typeface="+mn-ea"/>
                </a:rPr>
                <a:t>《</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关于加快推进国有企业数字化转型工作的通知</a:t>
              </a:r>
              <a:r>
                <a:rPr kumimoji="1" lang="en-US" altLang="zh-CN" sz="1400" b="1" dirty="0">
                  <a:solidFill>
                    <a:srgbClr val="4472C4"/>
                  </a:solidFill>
                  <a:latin typeface="微软雅黑" panose="020B0503020204020204" charset="-122"/>
                  <a:ea typeface="微软雅黑" panose="020B0503020204020204" charset="-122"/>
                  <a:cs typeface="微软雅黑" panose="020B0503020204020204" charset="-122"/>
                  <a:sym typeface="+mn-ea"/>
                </a:rPr>
                <a:t>》</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，并在</a:t>
              </a:r>
              <a:r>
                <a:rPr kumimoji="1" lang="en-US" altLang="zh-CN" sz="1400" b="1" dirty="0">
                  <a:solidFill>
                    <a:srgbClr val="4472C4"/>
                  </a:solidFill>
                  <a:latin typeface="微软雅黑" panose="020B0503020204020204" charset="-122"/>
                  <a:ea typeface="微软雅黑" panose="020B0503020204020204" charset="-122"/>
                  <a:cs typeface="微软雅黑" panose="020B0503020204020204" charset="-122"/>
                  <a:sym typeface="+mn-ea"/>
                </a:rPr>
                <a:t>《</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国有企业数字化转型行动计划</a:t>
              </a:r>
              <a:r>
                <a:rPr kumimoji="1" lang="en-US" altLang="zh-CN" sz="1400" b="1" dirty="0">
                  <a:solidFill>
                    <a:srgbClr val="4472C4"/>
                  </a:solidFill>
                  <a:latin typeface="微软雅黑" panose="020B0503020204020204" charset="-122"/>
                  <a:ea typeface="微软雅黑" panose="020B0503020204020204" charset="-122"/>
                  <a:cs typeface="微软雅黑" panose="020B0503020204020204" charset="-122"/>
                  <a:sym typeface="+mn-ea"/>
                </a:rPr>
                <a:t>》</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中提出“五转五化”要求，明确行动计划重点。近期，国资委发布</a:t>
              </a:r>
              <a:r>
                <a:rPr kumimoji="1" lang="en-US" altLang="zh-CN" sz="1400" b="1" dirty="0">
                  <a:solidFill>
                    <a:srgbClr val="4472C4"/>
                  </a:solidFill>
                  <a:latin typeface="微软雅黑" panose="020B0503020204020204" charset="-122"/>
                  <a:ea typeface="微软雅黑" panose="020B0503020204020204" charset="-122"/>
                  <a:cs typeface="微软雅黑" panose="020B0503020204020204" charset="-122"/>
                  <a:sym typeface="+mn-ea"/>
                </a:rPr>
                <a:t>《</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国资监管系统全面智能化升级方案</a:t>
              </a:r>
              <a:r>
                <a:rPr kumimoji="1" lang="en-US" altLang="zh-CN" sz="1400" b="1" dirty="0">
                  <a:solidFill>
                    <a:srgbClr val="4472C4"/>
                  </a:solidFill>
                  <a:latin typeface="微软雅黑" panose="020B0503020204020204" charset="-122"/>
                  <a:ea typeface="微软雅黑" panose="020B0503020204020204" charset="-122"/>
                  <a:cs typeface="微软雅黑" panose="020B0503020204020204" charset="-122"/>
                  <a:sym typeface="+mn-ea"/>
                </a:rPr>
                <a:t>》</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，提出“</a:t>
              </a:r>
              <a:r>
                <a:rPr kumimoji="1" lang="en-US" altLang="zh-CN" sz="1400" b="1" dirty="0">
                  <a:solidFill>
                    <a:srgbClr val="4472C4"/>
                  </a:solidFill>
                  <a:latin typeface="微软雅黑" panose="020B0503020204020204" charset="-122"/>
                  <a:ea typeface="微软雅黑" panose="020B0503020204020204" charset="-122"/>
                  <a:cs typeface="微软雅黑" panose="020B0503020204020204" charset="-122"/>
                  <a:sym typeface="+mn-ea"/>
                </a:rPr>
                <a:t>1+X”①</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智能化监管场景，持续推进监管业务与数字化智能化技术的深度融合。</a:t>
              </a: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500" noProof="0" dirty="0">
                <a:ln>
                  <a:noFill/>
                </a:ln>
                <a:solidFill>
                  <a:srgbClr val="0070C0"/>
                </a:solidFill>
                <a:effectLst/>
                <a:uLnTx/>
                <a:uFillTx/>
                <a:cs typeface="+mn-ea"/>
                <a:sym typeface="+mn-ea"/>
              </a:rPr>
              <a:t>政策驱动：</a:t>
            </a:r>
            <a:r>
              <a:rPr lang="zh-CN" altLang="en-US" sz="2500" noProof="0" dirty="0">
                <a:ln>
                  <a:noFill/>
                </a:ln>
                <a:solidFill>
                  <a:srgbClr val="0070C0"/>
                </a:solidFill>
                <a:effectLst/>
                <a:uLnTx/>
                <a:uFillTx/>
                <a:cs typeface="+mn-ea"/>
              </a:rPr>
              <a:t>国家高度重视人工智能发展，作出系列部署</a:t>
            </a:r>
            <a:endParaRPr lang="zh-CN" altLang="en-US" sz="2500" dirty="0"/>
          </a:p>
        </p:txBody>
      </p:sp>
      <p:cxnSp>
        <p:nvCxnSpPr>
          <p:cNvPr id="3" name="直接连接符 39"/>
          <p:cNvCxnSpPr/>
          <p:nvPr/>
        </p:nvCxnSpPr>
        <p:spPr>
          <a:xfrm>
            <a:off x="7829233" y="3874344"/>
            <a:ext cx="3630295" cy="0"/>
          </a:xfrm>
          <a:prstGeom prst="line">
            <a:avLst/>
          </a:prstGeom>
          <a:ln>
            <a:solidFill>
              <a:srgbClr val="808080"/>
            </a:solidFill>
          </a:ln>
        </p:spPr>
        <p:style>
          <a:lnRef idx="2">
            <a:schemeClr val="accent1"/>
          </a:lnRef>
          <a:fillRef idx="0">
            <a:srgbClr val="FFFFFF"/>
          </a:fillRef>
          <a:effectRef idx="0">
            <a:srgbClr val="FFFFFF"/>
          </a:effectRef>
          <a:fontRef idx="minor">
            <a:schemeClr val="tx1"/>
          </a:fontRef>
        </p:style>
      </p:cxnSp>
      <p:grpSp>
        <p:nvGrpSpPr>
          <p:cNvPr id="4" name="组合 3"/>
          <p:cNvGrpSpPr/>
          <p:nvPr/>
        </p:nvGrpSpPr>
        <p:grpSpPr>
          <a:xfrm>
            <a:off x="6504305" y="3941654"/>
            <a:ext cx="4945380" cy="1043940"/>
            <a:chOff x="1382" y="5276"/>
            <a:chExt cx="7788" cy="1644"/>
          </a:xfrm>
        </p:grpSpPr>
        <p:sp>
          <p:nvSpPr>
            <p:cNvPr id="5" name="标题 1"/>
            <p:cNvSpPr txBox="1"/>
            <p:nvPr/>
          </p:nvSpPr>
          <p:spPr>
            <a:xfrm>
              <a:off x="3462" y="5276"/>
              <a:ext cx="5708" cy="1644"/>
            </a:xfrm>
            <a:prstGeom prst="rect">
              <a:avLst/>
            </a:prstGeom>
            <a:noFill/>
            <a:ln>
              <a:noFill/>
            </a:ln>
          </p:spPr>
          <p:txBody>
            <a:bodyPr vert="horz" wrap="square" lIns="0" tIns="0" rIns="0" bIns="0" rtlCol="0" anchor="t"/>
            <a:lstStyle/>
            <a:p>
              <a:pPr>
                <a:lnSpc>
                  <a:spcPct val="150000"/>
                </a:lnSpc>
              </a:pPr>
              <a:r>
                <a:rPr kumimoji="1" lang="zh-CN" sz="1400">
                  <a:solidFill>
                    <a:srgbClr val="000000">
                      <a:alpha val="100000"/>
                    </a:srgbClr>
                  </a:solidFill>
                  <a:latin typeface="微软雅黑" panose="020B0503020204020204" charset="-122"/>
                  <a:ea typeface="微软雅黑" panose="020B0503020204020204" charset="-122"/>
                  <a:cs typeface="微软雅黑" panose="020B0503020204020204" charset="-122"/>
                </a:rPr>
                <a:t>瞄准战略意义强、经济收益高、民生关联紧的高价值场景，强化行业协同、扩大开放合作，加大布局突破力度</a:t>
              </a:r>
              <a:endParaRPr kumimoji="1" lang="zh-CN" sz="140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9" name="标题 1"/>
            <p:cNvSpPr txBox="1"/>
            <p:nvPr/>
          </p:nvSpPr>
          <p:spPr>
            <a:xfrm>
              <a:off x="1382" y="5665"/>
              <a:ext cx="1468" cy="866"/>
            </a:xfrm>
            <a:prstGeom prst="rect">
              <a:avLst/>
            </a:prstGeom>
            <a:noFill/>
            <a:ln>
              <a:noFill/>
            </a:ln>
          </p:spPr>
          <p:txBody>
            <a:bodyPr vert="horz" wrap="square" lIns="0" tIns="0" rIns="0" bIns="0" rtlCol="0" anchor="t"/>
            <a:lstStyle/>
            <a:p>
              <a:pPr indent="0" algn="ctr" fontAlgn="auto">
                <a:lnSpc>
                  <a:spcPct val="100000"/>
                </a:lnSpc>
              </a:pPr>
              <a:r>
                <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rPr>
                <a:t>强化</a:t>
              </a:r>
              <a:endPar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endParaRPr>
            </a:p>
            <a:p>
              <a:pPr indent="0" algn="ctr" fontAlgn="auto">
                <a:lnSpc>
                  <a:spcPct val="100000"/>
                </a:lnSpc>
              </a:pPr>
              <a:r>
                <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rPr>
                <a:t>深度赋能</a:t>
              </a:r>
              <a:endPar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endParaRPr>
            </a:p>
          </p:txBody>
        </p:sp>
      </p:grpSp>
      <p:grpSp>
        <p:nvGrpSpPr>
          <p:cNvPr id="10" name="组合 9"/>
          <p:cNvGrpSpPr/>
          <p:nvPr/>
        </p:nvGrpSpPr>
        <p:grpSpPr>
          <a:xfrm>
            <a:off x="539115" y="1103839"/>
            <a:ext cx="5413375" cy="1152525"/>
            <a:chOff x="897" y="1392"/>
            <a:chExt cx="8525" cy="1815"/>
          </a:xfrm>
        </p:grpSpPr>
        <p:sp>
          <p:nvSpPr>
            <p:cNvPr id="19" name="半闭框 18"/>
            <p:cNvSpPr/>
            <p:nvPr/>
          </p:nvSpPr>
          <p:spPr>
            <a:xfrm>
              <a:off x="897" y="1392"/>
              <a:ext cx="485" cy="495"/>
            </a:xfrm>
            <a:prstGeom prst="halfFrame">
              <a:avLst/>
            </a:prstGeom>
            <a:solidFill>
              <a:srgbClr val="4472C4"/>
            </a:solidFill>
            <a:ln w="25400" cap="flat" cmpd="sng" algn="ctr">
              <a:noFill/>
              <a:prstDash val="solid"/>
              <a:miter lim="800000"/>
            </a:ln>
            <a:effectLst/>
          </p:spPr>
          <p:txBody>
            <a:bodyPr vertOverflow="overflow" horzOverflow="overflow" vert="horz" wrap="square" numCol="1" spcCol="0" rtlCol="0" fromWordArt="0" anchor="ctr" anchorCtr="0" forceAA="0" compatLnSpc="1">
              <a:noAutofit/>
            </a:bodyPr>
            <a:lstStyle/>
            <a:p>
              <a:pPr lvl="0" algn="ctr" defTabSz="457200">
                <a:spcBef>
                  <a:spcPts val="0"/>
                </a:spcBef>
                <a:spcAft>
                  <a:spcPts val="0"/>
                </a:spcAft>
                <a:buClrTx/>
                <a:buSzTx/>
                <a:buFontTx/>
                <a:defRPr/>
              </a:pPr>
              <a:endParaRPr lang="zh-CN" altLang="en-US" sz="1400" b="1" kern="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21" name="标题 1"/>
            <p:cNvSpPr txBox="1"/>
            <p:nvPr/>
          </p:nvSpPr>
          <p:spPr>
            <a:xfrm>
              <a:off x="1382" y="1707"/>
              <a:ext cx="7788" cy="1186"/>
            </a:xfrm>
            <a:prstGeom prst="rect">
              <a:avLst/>
            </a:prstGeom>
            <a:noFill/>
            <a:ln>
              <a:noFill/>
            </a:ln>
          </p:spPr>
          <p:txBody>
            <a:bodyPr vert="horz" wrap="square" lIns="0" tIns="0" rIns="0" bIns="0" rtlCol="0" anchor="t"/>
            <a:lstStyle/>
            <a:p>
              <a:pPr>
                <a:lnSpc>
                  <a:spcPct val="150000"/>
                </a:lnSpc>
              </a:pPr>
              <a:r>
                <a:rPr kumimoji="1" lang="zh-CN" altLang="en-US" sz="1600" b="1">
                  <a:solidFill>
                    <a:srgbClr val="000000">
                      <a:alpha val="100000"/>
                    </a:srgbClr>
                  </a:solidFill>
                  <a:latin typeface="微软雅黑" panose="020B0503020204020204" charset="-122"/>
                  <a:ea typeface="微软雅黑" panose="020B0503020204020204" charset="-122"/>
                  <a:cs typeface="微软雅黑" panose="020B0503020204020204" charset="-122"/>
                </a:rPr>
                <a:t>国务院国资委</a:t>
              </a:r>
              <a:r>
                <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rPr>
                <a:t>中央企业人工智能专题推进会</a:t>
              </a:r>
              <a:endPar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endParaRPr>
            </a:p>
            <a:p>
              <a:pPr algn="l">
                <a:lnSpc>
                  <a:spcPct val="150000"/>
                </a:lnSpc>
              </a:pPr>
              <a:r>
                <a:rPr kumimoji="1" lang="en-US" altLang="zh-CN" sz="1600" b="1">
                  <a:solidFill>
                    <a:srgbClr val="BB130D">
                      <a:alpha val="100000"/>
                    </a:srgbClr>
                  </a:solidFill>
                  <a:latin typeface="微软雅黑" panose="020B0503020204020204" charset="-122"/>
                  <a:ea typeface="微软雅黑" panose="020B0503020204020204" charset="-122"/>
                  <a:cs typeface="微软雅黑" panose="020B0503020204020204" charset="-122"/>
                </a:rPr>
                <a:t>                                                 </a:t>
              </a:r>
              <a:r>
                <a:rPr kumimoji="1" lang="zh-CN" altLang="en-US" sz="1600" b="1">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kumimoji="1" lang="en-US" altLang="zh-CN" sz="1600">
                  <a:solidFill>
                    <a:srgbClr val="000000">
                      <a:alpha val="100000"/>
                    </a:srgbClr>
                  </a:solidFill>
                  <a:latin typeface="微软雅黑" panose="020B0503020204020204" charset="-122"/>
                  <a:ea typeface="微软雅黑" panose="020B0503020204020204" charset="-122"/>
                  <a:cs typeface="微软雅黑" panose="020B0503020204020204" charset="-122"/>
                </a:rPr>
                <a:t>2024</a:t>
              </a:r>
              <a:r>
                <a:rPr kumimoji="1" lang="zh-CN" altLang="en-US" sz="1600">
                  <a:solidFill>
                    <a:srgbClr val="000000">
                      <a:alpha val="100000"/>
                    </a:srgbClr>
                  </a:solidFill>
                  <a:latin typeface="微软雅黑" panose="020B0503020204020204" charset="-122"/>
                  <a:ea typeface="微软雅黑" panose="020B0503020204020204" charset="-122"/>
                  <a:cs typeface="微软雅黑" panose="020B0503020204020204" charset="-122"/>
                </a:rPr>
                <a:t>年</a:t>
              </a:r>
              <a:r>
                <a:rPr kumimoji="1" lang="en-US" altLang="zh-CN" sz="1600">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kumimoji="1" lang="zh-CN" altLang="en-US" sz="1600">
                  <a:solidFill>
                    <a:srgbClr val="000000">
                      <a:alpha val="100000"/>
                    </a:srgbClr>
                  </a:solidFill>
                  <a:latin typeface="微软雅黑" panose="020B0503020204020204" charset="-122"/>
                  <a:ea typeface="微软雅黑" panose="020B0503020204020204" charset="-122"/>
                  <a:cs typeface="微软雅黑" panose="020B0503020204020204" charset="-122"/>
                </a:rPr>
                <a:t>月</a:t>
              </a:r>
              <a:r>
                <a:rPr kumimoji="1" lang="en-US" altLang="zh-CN" sz="1600">
                  <a:solidFill>
                    <a:srgbClr val="000000">
                      <a:alpha val="100000"/>
                    </a:srgbClr>
                  </a:solidFill>
                  <a:latin typeface="微软雅黑" panose="020B0503020204020204" charset="-122"/>
                  <a:ea typeface="微软雅黑" panose="020B0503020204020204" charset="-122"/>
                  <a:cs typeface="微软雅黑" panose="020B0503020204020204" charset="-122"/>
                </a:rPr>
                <a:t>19</a:t>
              </a:r>
              <a:r>
                <a:rPr kumimoji="1" lang="zh-CN" altLang="en-US" sz="1600">
                  <a:solidFill>
                    <a:srgbClr val="000000">
                      <a:alpha val="100000"/>
                    </a:srgbClr>
                  </a:solidFill>
                  <a:latin typeface="微软雅黑" panose="020B0503020204020204" charset="-122"/>
                  <a:ea typeface="微软雅黑" panose="020B0503020204020204" charset="-122"/>
                  <a:cs typeface="微软雅黑" panose="020B0503020204020204" charset="-122"/>
                </a:rPr>
                <a:t>日</a:t>
              </a:r>
              <a:endParaRPr kumimoji="1" lang="zh-CN" altLang="en-US" sz="1600" b="1">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23" name="半闭框 22"/>
            <p:cNvSpPr/>
            <p:nvPr/>
          </p:nvSpPr>
          <p:spPr>
            <a:xfrm rot="10800000">
              <a:off x="8938" y="2713"/>
              <a:ext cx="485" cy="495"/>
            </a:xfrm>
            <a:prstGeom prst="halfFrame">
              <a:avLst/>
            </a:prstGeom>
            <a:solidFill>
              <a:srgbClr val="4472C4"/>
            </a:solidFill>
            <a:ln w="25400" cap="flat" cmpd="sng" algn="ctr">
              <a:noFill/>
              <a:prstDash val="solid"/>
              <a:miter lim="800000"/>
            </a:ln>
            <a:effectLst/>
          </p:spPr>
          <p:txBody>
            <a:bodyPr vertOverflow="overflow" horzOverflow="overflow" vert="horz" wrap="square" numCol="1" spcCol="0" rtlCol="0" fromWordArt="0" anchor="ctr" anchorCtr="0" forceAA="0" compatLnSpc="1">
              <a:noAutofit/>
            </a:bodyPr>
            <a:lstStyle/>
            <a:p>
              <a:pPr lvl="0" algn="ctr" defTabSz="457200">
                <a:spcBef>
                  <a:spcPts val="0"/>
                </a:spcBef>
                <a:spcAft>
                  <a:spcPts val="0"/>
                </a:spcAft>
                <a:buClrTx/>
                <a:buSzTx/>
                <a:buFontTx/>
                <a:defRPr/>
              </a:pPr>
              <a:endParaRPr lang="zh-CN" altLang="en-US" sz="1400" b="1" kern="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grpSp>
      <p:grpSp>
        <p:nvGrpSpPr>
          <p:cNvPr id="24" name="组合 23"/>
          <p:cNvGrpSpPr/>
          <p:nvPr/>
        </p:nvGrpSpPr>
        <p:grpSpPr>
          <a:xfrm>
            <a:off x="540385" y="2424639"/>
            <a:ext cx="5412740" cy="4175760"/>
            <a:chOff x="899" y="3472"/>
            <a:chExt cx="8524" cy="6576"/>
          </a:xfrm>
        </p:grpSpPr>
        <p:sp>
          <p:nvSpPr>
            <p:cNvPr id="25" name="圆角矩形 24"/>
            <p:cNvSpPr/>
            <p:nvPr/>
          </p:nvSpPr>
          <p:spPr>
            <a:xfrm>
              <a:off x="899" y="3472"/>
              <a:ext cx="8524" cy="6577"/>
            </a:xfrm>
            <a:prstGeom prst="roundRect">
              <a:avLst>
                <a:gd name="adj" fmla="val 2821"/>
              </a:avLst>
            </a:prstGeom>
            <a:noFill/>
            <a:ln w="12700" cap="flat" cmpd="sng" algn="ctr">
              <a:solidFill>
                <a:srgbClr val="4472C4"/>
              </a:solidFill>
              <a:prstDash val="solid"/>
              <a:miter lim="800000"/>
            </a:ln>
            <a:effectLst/>
          </p:spPr>
          <p:txBody>
            <a:bodyPr rtlCol="0" anchor="ctr">
              <a:noAutofit/>
            </a:bodyPr>
            <a:lstStyle/>
            <a:p>
              <a:pPr lvl="0" algn="ctr">
                <a:spcBef>
                  <a:spcPts val="0"/>
                </a:spcBef>
                <a:spcAft>
                  <a:spcPts val="0"/>
                </a:spcAft>
                <a:buClrTx/>
                <a:buSzTx/>
                <a:buFontTx/>
                <a:defRPr/>
              </a:pPr>
              <a:endParaRPr lang="zh-CN" altLang="en-US" sz="1600" kern="0" noProof="0" dirty="0">
                <a:ln>
                  <a:noFill/>
                </a:ln>
                <a:solidFill>
                  <a:srgbClr val="FFFFFF"/>
                </a:solidFill>
                <a:effectLst/>
                <a:uLnTx/>
                <a:uFillTx/>
                <a:cs typeface="微软雅黑" panose="020B0503020204020204" charset="-122"/>
                <a:sym typeface="+mn-ea"/>
              </a:endParaRPr>
            </a:p>
          </p:txBody>
        </p:sp>
        <p:sp>
          <p:nvSpPr>
            <p:cNvPr id="36" name="标题 1"/>
            <p:cNvSpPr txBox="1"/>
            <p:nvPr/>
          </p:nvSpPr>
          <p:spPr>
            <a:xfrm>
              <a:off x="1151" y="3603"/>
              <a:ext cx="8020" cy="1186"/>
            </a:xfrm>
            <a:prstGeom prst="rect">
              <a:avLst/>
            </a:prstGeom>
            <a:noFill/>
            <a:ln>
              <a:noFill/>
            </a:ln>
          </p:spPr>
          <p:txBody>
            <a:bodyPr vert="horz" wrap="square" lIns="0" tIns="0" rIns="0" bIns="0" rtlCol="0" anchor="t"/>
            <a:lstStyle/>
            <a:p>
              <a:pPr>
                <a:lnSpc>
                  <a:spcPct val="150000"/>
                </a:lnSpc>
              </a:pPr>
              <a:r>
                <a:rPr kumimoji="1" lang="zh-CN" altLang="en-US" sz="1600">
                  <a:solidFill>
                    <a:srgbClr val="000000">
                      <a:alpha val="100000"/>
                    </a:srgbClr>
                  </a:solidFill>
                  <a:latin typeface="微软雅黑" panose="020B0503020204020204" charset="-122"/>
                  <a:ea typeface="微软雅黑" panose="020B0503020204020204" charset="-122"/>
                  <a:cs typeface="微软雅黑" panose="020B0503020204020204" charset="-122"/>
                </a:rPr>
                <a:t>中央企业要把发展人工智能放在全局工作中统筹谋划，深入推进产业换新，加快布局和发展人工智能产业</a:t>
              </a:r>
              <a:endParaRPr kumimoji="1" lang="zh-CN" altLang="en-US" sz="160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grpSp>
          <p:nvGrpSpPr>
            <p:cNvPr id="37" name="组合 36"/>
            <p:cNvGrpSpPr/>
            <p:nvPr/>
          </p:nvGrpSpPr>
          <p:grpSpPr>
            <a:xfrm>
              <a:off x="1267" y="5276"/>
              <a:ext cx="7788" cy="1612"/>
              <a:chOff x="1382" y="5276"/>
              <a:chExt cx="7788" cy="1612"/>
            </a:xfrm>
          </p:grpSpPr>
          <p:sp>
            <p:nvSpPr>
              <p:cNvPr id="43" name="标题 1"/>
              <p:cNvSpPr txBox="1"/>
              <p:nvPr/>
            </p:nvSpPr>
            <p:spPr>
              <a:xfrm>
                <a:off x="3462" y="5276"/>
                <a:ext cx="5708" cy="1613"/>
              </a:xfrm>
              <a:prstGeom prst="rect">
                <a:avLst/>
              </a:prstGeom>
              <a:noFill/>
              <a:ln>
                <a:noFill/>
              </a:ln>
            </p:spPr>
            <p:txBody>
              <a:bodyPr vert="horz" wrap="square" lIns="0" tIns="0" rIns="0" bIns="0" rtlCol="0" anchor="t"/>
              <a:lstStyle/>
              <a:p>
                <a:pPr>
                  <a:lnSpc>
                    <a:spcPct val="150000"/>
                  </a:lnSpc>
                </a:pPr>
                <a:r>
                  <a:rPr kumimoji="1" lang="zh-CN" altLang="en-US" sz="1400">
                    <a:solidFill>
                      <a:srgbClr val="000000">
                        <a:alpha val="100000"/>
                      </a:srgbClr>
                    </a:solidFill>
                    <a:latin typeface="微软雅黑" panose="020B0503020204020204" charset="-122"/>
                    <a:ea typeface="微软雅黑" panose="020B0503020204020204" charset="-122"/>
                    <a:cs typeface="微软雅黑" panose="020B0503020204020204" charset="-122"/>
                  </a:rPr>
                  <a:t>把主要资源集中投入到最需要、最有优势的领域，加快建设一批智能算力中心，进一步深化开放合作，更好发挥跨央企协同创新平台作用</a:t>
                </a:r>
                <a:endParaRPr kumimoji="1" lang="zh-CN" altLang="en-US" sz="140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44" name="标题 1"/>
              <p:cNvSpPr txBox="1"/>
              <p:nvPr/>
            </p:nvSpPr>
            <p:spPr>
              <a:xfrm>
                <a:off x="1382" y="5650"/>
                <a:ext cx="1468" cy="866"/>
              </a:xfrm>
              <a:prstGeom prst="rect">
                <a:avLst/>
              </a:prstGeom>
              <a:noFill/>
              <a:ln>
                <a:noFill/>
              </a:ln>
            </p:spPr>
            <p:txBody>
              <a:bodyPr vert="horz" wrap="square" lIns="0" tIns="0" rIns="0" bIns="0" rtlCol="0" anchor="t"/>
              <a:lstStyle/>
              <a:p>
                <a:pPr indent="0" algn="ctr" fontAlgn="auto">
                  <a:lnSpc>
                    <a:spcPct val="100000"/>
                  </a:lnSpc>
                </a:pPr>
                <a:r>
                  <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rPr>
                  <a:t>夯实发展</a:t>
                </a:r>
                <a:endPar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endParaRPr>
              </a:p>
              <a:p>
                <a:pPr indent="0" algn="ctr" fontAlgn="auto">
                  <a:lnSpc>
                    <a:spcPct val="100000"/>
                  </a:lnSpc>
                </a:pPr>
                <a:r>
                  <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rPr>
                  <a:t>基础底座</a:t>
                </a:r>
                <a:endPar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endParaRPr>
              </a:p>
            </p:txBody>
          </p:sp>
        </p:grpSp>
        <p:cxnSp>
          <p:nvCxnSpPr>
            <p:cNvPr id="38" name="直接连接符 17"/>
            <p:cNvCxnSpPr/>
            <p:nvPr/>
          </p:nvCxnSpPr>
          <p:spPr>
            <a:xfrm>
              <a:off x="3462" y="7273"/>
              <a:ext cx="5717" cy="0"/>
            </a:xfrm>
            <a:prstGeom prst="line">
              <a:avLst/>
            </a:prstGeom>
            <a:ln>
              <a:solidFill>
                <a:srgbClr val="808080"/>
              </a:solidFill>
            </a:ln>
          </p:spPr>
          <p:style>
            <a:lnRef idx="2">
              <a:schemeClr val="accent1"/>
            </a:lnRef>
            <a:fillRef idx="0">
              <a:srgbClr val="FFFFFF"/>
            </a:fillRef>
            <a:effectRef idx="0">
              <a:srgbClr val="FFFFFF"/>
            </a:effectRef>
            <a:fontRef idx="minor">
              <a:schemeClr val="tx1"/>
            </a:fontRef>
          </p:style>
        </p:cxnSp>
        <p:grpSp>
          <p:nvGrpSpPr>
            <p:cNvPr id="39" name="组合 38"/>
            <p:cNvGrpSpPr/>
            <p:nvPr/>
          </p:nvGrpSpPr>
          <p:grpSpPr>
            <a:xfrm>
              <a:off x="1267" y="7658"/>
              <a:ext cx="7788" cy="1612"/>
              <a:chOff x="1382" y="7658"/>
              <a:chExt cx="7788" cy="1612"/>
            </a:xfrm>
          </p:grpSpPr>
          <p:sp>
            <p:nvSpPr>
              <p:cNvPr id="41" name="标题 1"/>
              <p:cNvSpPr txBox="1"/>
              <p:nvPr/>
            </p:nvSpPr>
            <p:spPr>
              <a:xfrm>
                <a:off x="3462" y="7658"/>
                <a:ext cx="5708" cy="1613"/>
              </a:xfrm>
              <a:prstGeom prst="rect">
                <a:avLst/>
              </a:prstGeom>
              <a:noFill/>
              <a:ln>
                <a:noFill/>
              </a:ln>
            </p:spPr>
            <p:txBody>
              <a:bodyPr vert="horz" wrap="square" lIns="0" tIns="0" rIns="0" bIns="0" rtlCol="0" anchor="t"/>
              <a:lstStyle/>
              <a:p>
                <a:pPr>
                  <a:lnSpc>
                    <a:spcPct val="150000"/>
                  </a:lnSpc>
                </a:pPr>
                <a:r>
                  <a:rPr kumimoji="1" lang="zh-CN" altLang="en-US" sz="1400">
                    <a:solidFill>
                      <a:srgbClr val="000000">
                        <a:alpha val="100000"/>
                      </a:srgbClr>
                    </a:solidFill>
                    <a:latin typeface="微软雅黑" panose="020B0503020204020204" charset="-122"/>
                    <a:ea typeface="微软雅黑" panose="020B0503020204020204" charset="-122"/>
                    <a:cs typeface="微软雅黑" panose="020B0503020204020204" charset="-122"/>
                  </a:rPr>
                  <a:t>加快重点行业赋能，构建一批产业多模态优质数据集，打造从基础设施、算法工具、智能平台到解决方案的大模型赋能产业生态</a:t>
                </a:r>
                <a:endParaRPr kumimoji="1" lang="zh-CN" altLang="en-US" sz="140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42" name="标题 1"/>
              <p:cNvSpPr txBox="1"/>
              <p:nvPr/>
            </p:nvSpPr>
            <p:spPr>
              <a:xfrm>
                <a:off x="1382" y="8032"/>
                <a:ext cx="1468" cy="866"/>
              </a:xfrm>
              <a:prstGeom prst="rect">
                <a:avLst/>
              </a:prstGeom>
              <a:noFill/>
              <a:ln>
                <a:noFill/>
              </a:ln>
            </p:spPr>
            <p:txBody>
              <a:bodyPr vert="horz" wrap="square" lIns="0" tIns="0" rIns="0" bIns="0" rtlCol="0" anchor="t"/>
              <a:lstStyle/>
              <a:p>
                <a:pPr indent="0" algn="ctr" fontAlgn="auto">
                  <a:lnSpc>
                    <a:spcPct val="100000"/>
                  </a:lnSpc>
                </a:pPr>
                <a:r>
                  <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rPr>
                  <a:t>开展</a:t>
                </a:r>
                <a:r>
                  <a:rPr kumimoji="1" lang="en-US" altLang="zh-CN" sz="1600" b="1">
                    <a:solidFill>
                      <a:srgbClr val="BB130D">
                        <a:alpha val="100000"/>
                      </a:srgbClr>
                    </a:solidFill>
                    <a:latin typeface="微软雅黑" panose="020B0503020204020204" charset="-122"/>
                    <a:ea typeface="微软雅黑" panose="020B0503020204020204" charset="-122"/>
                    <a:cs typeface="微软雅黑" panose="020B0503020204020204" charset="-122"/>
                  </a:rPr>
                  <a:t>AI+</a:t>
                </a:r>
                <a:endParaRPr kumimoji="1" lang="en-US" altLang="zh-CN" sz="1600" b="1">
                  <a:solidFill>
                    <a:srgbClr val="BB130D">
                      <a:alpha val="100000"/>
                    </a:srgbClr>
                  </a:solidFill>
                  <a:latin typeface="微软雅黑" panose="020B0503020204020204" charset="-122"/>
                  <a:ea typeface="微软雅黑" panose="020B0503020204020204" charset="-122"/>
                  <a:cs typeface="微软雅黑" panose="020B0503020204020204" charset="-122"/>
                </a:endParaRPr>
              </a:p>
              <a:p>
                <a:pPr indent="0" algn="ctr" fontAlgn="auto">
                  <a:lnSpc>
                    <a:spcPct val="100000"/>
                  </a:lnSpc>
                </a:pPr>
                <a:r>
                  <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rPr>
                  <a:t>专项行动</a:t>
                </a:r>
                <a:endPar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endParaRPr>
              </a:p>
            </p:txBody>
          </p:sp>
        </p:grpSp>
      </p:grpSp>
      <p:grpSp>
        <p:nvGrpSpPr>
          <p:cNvPr id="45" name="组合 44"/>
          <p:cNvGrpSpPr/>
          <p:nvPr/>
        </p:nvGrpSpPr>
        <p:grpSpPr>
          <a:xfrm>
            <a:off x="6269355" y="1103839"/>
            <a:ext cx="5413375" cy="1152525"/>
            <a:chOff x="897" y="1392"/>
            <a:chExt cx="8525" cy="1815"/>
          </a:xfrm>
        </p:grpSpPr>
        <p:sp>
          <p:nvSpPr>
            <p:cNvPr id="46" name="半闭框 45"/>
            <p:cNvSpPr/>
            <p:nvPr/>
          </p:nvSpPr>
          <p:spPr>
            <a:xfrm>
              <a:off x="897" y="1392"/>
              <a:ext cx="485" cy="495"/>
            </a:xfrm>
            <a:prstGeom prst="halfFrame">
              <a:avLst/>
            </a:prstGeom>
            <a:solidFill>
              <a:srgbClr val="4472C4"/>
            </a:solidFill>
            <a:ln w="25400" cap="flat" cmpd="sng" algn="ctr">
              <a:noFill/>
              <a:prstDash val="solid"/>
              <a:miter lim="800000"/>
            </a:ln>
            <a:effectLst/>
          </p:spPr>
          <p:txBody>
            <a:bodyPr vertOverflow="overflow" horzOverflow="overflow" vert="horz" wrap="square" numCol="1" spcCol="0" rtlCol="0" fromWordArt="0" anchor="ctr" anchorCtr="0" forceAA="0" compatLnSpc="1">
              <a:noAutofit/>
            </a:bodyPr>
            <a:lstStyle/>
            <a:p>
              <a:pPr lvl="0" algn="ctr" defTabSz="457200">
                <a:spcBef>
                  <a:spcPts val="0"/>
                </a:spcBef>
                <a:spcAft>
                  <a:spcPts val="0"/>
                </a:spcAft>
                <a:buClrTx/>
                <a:buSzTx/>
                <a:buFontTx/>
                <a:defRPr/>
              </a:pPr>
              <a:endParaRPr lang="zh-CN" altLang="en-US" sz="1400" b="1" kern="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48" name="标题 1"/>
            <p:cNvSpPr txBox="1"/>
            <p:nvPr/>
          </p:nvSpPr>
          <p:spPr>
            <a:xfrm>
              <a:off x="1382" y="1707"/>
              <a:ext cx="7788" cy="1186"/>
            </a:xfrm>
            <a:prstGeom prst="rect">
              <a:avLst/>
            </a:prstGeom>
            <a:noFill/>
            <a:ln>
              <a:noFill/>
            </a:ln>
          </p:spPr>
          <p:txBody>
            <a:bodyPr vert="horz" wrap="square" lIns="0" tIns="0" rIns="0" bIns="0" rtlCol="0" anchor="t"/>
            <a:lstStyle/>
            <a:p>
              <a:pPr>
                <a:lnSpc>
                  <a:spcPct val="150000"/>
                </a:lnSpc>
              </a:pPr>
              <a:r>
                <a:rPr kumimoji="1" lang="zh-CN" altLang="en-US" sz="1600" b="1">
                  <a:solidFill>
                    <a:srgbClr val="000000">
                      <a:alpha val="100000"/>
                    </a:srgbClr>
                  </a:solidFill>
                  <a:latin typeface="微软雅黑" panose="020B0503020204020204" charset="-122"/>
                  <a:ea typeface="微软雅黑" panose="020B0503020204020204" charset="-122"/>
                  <a:cs typeface="微软雅黑" panose="020B0503020204020204" charset="-122"/>
                </a:rPr>
                <a:t>国务院国资委</a:t>
              </a:r>
              <a:r>
                <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rPr>
                <a:t>中央企业</a:t>
              </a:r>
              <a:r>
                <a:rPr kumimoji="1" lang="en-US" altLang="zh-CN" sz="1600" b="1">
                  <a:solidFill>
                    <a:srgbClr val="BB130D">
                      <a:alpha val="100000"/>
                    </a:srgbClr>
                  </a:solidFill>
                  <a:latin typeface="微软雅黑" panose="020B0503020204020204" charset="-122"/>
                  <a:ea typeface="微软雅黑" panose="020B0503020204020204" charset="-122"/>
                  <a:cs typeface="微软雅黑" panose="020B0503020204020204" charset="-122"/>
                </a:rPr>
                <a:t>”AI+”</a:t>
              </a:r>
              <a:r>
                <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rPr>
                <a:t>专项行动部署</a:t>
              </a:r>
              <a:endPar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endParaRPr>
            </a:p>
            <a:p>
              <a:pPr algn="l">
                <a:lnSpc>
                  <a:spcPct val="150000"/>
                </a:lnSpc>
              </a:pPr>
              <a:r>
                <a:rPr kumimoji="1" lang="en-US" altLang="zh-CN" sz="1600" b="1">
                  <a:solidFill>
                    <a:srgbClr val="BB130D">
                      <a:alpha val="100000"/>
                    </a:srgbClr>
                  </a:solidFill>
                  <a:latin typeface="微软雅黑" panose="020B0503020204020204" charset="-122"/>
                  <a:ea typeface="微软雅黑" panose="020B0503020204020204" charset="-122"/>
                  <a:cs typeface="微软雅黑" panose="020B0503020204020204" charset="-122"/>
                </a:rPr>
                <a:t>                                                 </a:t>
              </a:r>
              <a:r>
                <a:rPr kumimoji="1" lang="zh-CN" altLang="en-US" sz="1600" b="1">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kumimoji="1" lang="en-US" altLang="zh-CN" sz="1600">
                  <a:solidFill>
                    <a:srgbClr val="000000">
                      <a:alpha val="100000"/>
                    </a:srgbClr>
                  </a:solidFill>
                  <a:latin typeface="微软雅黑" panose="020B0503020204020204" charset="-122"/>
                  <a:ea typeface="微软雅黑" panose="020B0503020204020204" charset="-122"/>
                  <a:cs typeface="微软雅黑" panose="020B0503020204020204" charset="-122"/>
                </a:rPr>
                <a:t>2025</a:t>
              </a:r>
              <a:r>
                <a:rPr kumimoji="1" lang="zh-CN" altLang="en-US" sz="1600">
                  <a:solidFill>
                    <a:srgbClr val="000000">
                      <a:alpha val="100000"/>
                    </a:srgbClr>
                  </a:solidFill>
                  <a:latin typeface="微软雅黑" panose="020B0503020204020204" charset="-122"/>
                  <a:ea typeface="微软雅黑" panose="020B0503020204020204" charset="-122"/>
                  <a:cs typeface="微软雅黑" panose="020B0503020204020204" charset="-122"/>
                </a:rPr>
                <a:t>年</a:t>
              </a:r>
              <a:r>
                <a:rPr kumimoji="1" lang="en-US" altLang="zh-CN" sz="1600">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kumimoji="1" lang="zh-CN" altLang="en-US" sz="1600">
                  <a:solidFill>
                    <a:srgbClr val="000000">
                      <a:alpha val="100000"/>
                    </a:srgbClr>
                  </a:solidFill>
                  <a:latin typeface="微软雅黑" panose="020B0503020204020204" charset="-122"/>
                  <a:ea typeface="微软雅黑" panose="020B0503020204020204" charset="-122"/>
                  <a:cs typeface="微软雅黑" panose="020B0503020204020204" charset="-122"/>
                </a:rPr>
                <a:t>月</a:t>
              </a:r>
              <a:r>
                <a:rPr kumimoji="1" lang="en-US" altLang="zh-CN" sz="1600">
                  <a:solidFill>
                    <a:srgbClr val="000000">
                      <a:alpha val="100000"/>
                    </a:srgbClr>
                  </a:solidFill>
                  <a:latin typeface="微软雅黑" panose="020B0503020204020204" charset="-122"/>
                  <a:ea typeface="微软雅黑" panose="020B0503020204020204" charset="-122"/>
                  <a:cs typeface="微软雅黑" panose="020B0503020204020204" charset="-122"/>
                </a:rPr>
                <a:t>19</a:t>
              </a:r>
              <a:r>
                <a:rPr kumimoji="1" lang="zh-CN" altLang="en-US" sz="1600">
                  <a:solidFill>
                    <a:srgbClr val="000000">
                      <a:alpha val="100000"/>
                    </a:srgbClr>
                  </a:solidFill>
                  <a:latin typeface="微软雅黑" panose="020B0503020204020204" charset="-122"/>
                  <a:ea typeface="微软雅黑" panose="020B0503020204020204" charset="-122"/>
                  <a:cs typeface="微软雅黑" panose="020B0503020204020204" charset="-122"/>
                </a:rPr>
                <a:t>日</a:t>
              </a:r>
              <a:endParaRPr kumimoji="1" lang="zh-CN" altLang="en-US" sz="1600" b="1">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49" name="半闭框 48"/>
            <p:cNvSpPr/>
            <p:nvPr/>
          </p:nvSpPr>
          <p:spPr>
            <a:xfrm rot="10800000">
              <a:off x="8938" y="2713"/>
              <a:ext cx="485" cy="495"/>
            </a:xfrm>
            <a:prstGeom prst="halfFrame">
              <a:avLst/>
            </a:prstGeom>
            <a:solidFill>
              <a:srgbClr val="4472C4"/>
            </a:solidFill>
            <a:ln w="25400" cap="flat" cmpd="sng" algn="ctr">
              <a:noFill/>
              <a:prstDash val="solid"/>
              <a:miter lim="800000"/>
            </a:ln>
            <a:effectLst/>
          </p:spPr>
          <p:txBody>
            <a:bodyPr vertOverflow="overflow" horzOverflow="overflow" vert="horz" wrap="square" numCol="1" spcCol="0" rtlCol="0" fromWordArt="0" anchor="ctr" anchorCtr="0" forceAA="0" compatLnSpc="1">
              <a:noAutofit/>
            </a:bodyPr>
            <a:lstStyle/>
            <a:p>
              <a:pPr lvl="0" algn="ctr" defTabSz="457200">
                <a:spcBef>
                  <a:spcPts val="0"/>
                </a:spcBef>
                <a:spcAft>
                  <a:spcPts val="0"/>
                </a:spcAft>
                <a:buClrTx/>
                <a:buSzTx/>
                <a:buFontTx/>
                <a:defRPr/>
              </a:pPr>
              <a:endParaRPr lang="zh-CN" altLang="en-US" sz="1400" b="1" kern="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grpSp>
      <p:sp>
        <p:nvSpPr>
          <p:cNvPr id="50" name="圆角矩形 24"/>
          <p:cNvSpPr/>
          <p:nvPr/>
        </p:nvSpPr>
        <p:spPr>
          <a:xfrm>
            <a:off x="6270625" y="2424639"/>
            <a:ext cx="5412740" cy="4176395"/>
          </a:xfrm>
          <a:prstGeom prst="roundRect">
            <a:avLst>
              <a:gd name="adj" fmla="val 2821"/>
            </a:avLst>
          </a:prstGeom>
          <a:noFill/>
          <a:ln w="127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srgbClr val="FFFFFF"/>
              </a:solidFill>
              <a:effectLst/>
              <a:uLnTx/>
              <a:uFillTx/>
              <a:cs typeface="微软雅黑" panose="020B0503020204020204" charset="-122"/>
            </a:endParaRPr>
          </a:p>
        </p:txBody>
      </p:sp>
      <p:grpSp>
        <p:nvGrpSpPr>
          <p:cNvPr id="51" name="组合 50"/>
          <p:cNvGrpSpPr/>
          <p:nvPr/>
        </p:nvGrpSpPr>
        <p:grpSpPr>
          <a:xfrm>
            <a:off x="6504305" y="2490044"/>
            <a:ext cx="4945380" cy="1316990"/>
            <a:chOff x="10291" y="3575"/>
            <a:chExt cx="7788" cy="2074"/>
          </a:xfrm>
        </p:grpSpPr>
        <p:sp>
          <p:nvSpPr>
            <p:cNvPr id="58" name="标题 1"/>
            <p:cNvSpPr txBox="1"/>
            <p:nvPr/>
          </p:nvSpPr>
          <p:spPr>
            <a:xfrm>
              <a:off x="12371" y="3575"/>
              <a:ext cx="5708" cy="2075"/>
            </a:xfrm>
            <a:prstGeom prst="rect">
              <a:avLst/>
            </a:prstGeom>
            <a:noFill/>
            <a:ln>
              <a:noFill/>
            </a:ln>
          </p:spPr>
          <p:txBody>
            <a:bodyPr vert="horz" wrap="square" lIns="0" tIns="0" rIns="0" bIns="0" rtlCol="0" anchor="t"/>
            <a:lstStyle/>
            <a:p>
              <a:pPr>
                <a:lnSpc>
                  <a:spcPct val="150000"/>
                </a:lnSpc>
              </a:pPr>
              <a:r>
                <a:rPr kumimoji="1" lang="zh-CN" altLang="en-US" sz="1400">
                  <a:solidFill>
                    <a:srgbClr val="000000">
                      <a:alpha val="100000"/>
                    </a:srgbClr>
                  </a:solidFill>
                  <a:latin typeface="微软雅黑" panose="020B0503020204020204" charset="-122"/>
                  <a:ea typeface="微软雅黑" panose="020B0503020204020204" charset="-122"/>
                  <a:cs typeface="微软雅黑" panose="020B0503020204020204" charset="-122"/>
                </a:rPr>
                <a:t>聚焦关键领域加快掌握</a:t>
              </a:r>
              <a:r>
                <a:rPr kumimoji="1" lang="en-US" altLang="zh-CN" sz="140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kumimoji="1" lang="zh-CN" altLang="en-US" sz="1400">
                  <a:solidFill>
                    <a:srgbClr val="000000">
                      <a:alpha val="100000"/>
                    </a:srgbClr>
                  </a:solidFill>
                  <a:latin typeface="微软雅黑" panose="020B0503020204020204" charset="-122"/>
                  <a:ea typeface="微软雅黑" panose="020B0503020204020204" charset="-122"/>
                  <a:cs typeface="微软雅黑" panose="020B0503020204020204" charset="-122"/>
                </a:rPr>
                <a:t>根技术</a:t>
              </a:r>
              <a:r>
                <a:rPr kumimoji="1" lang="en-US" altLang="zh-CN" sz="140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kumimoji="1" lang="zh-CN" altLang="en-US" sz="1400">
                  <a:solidFill>
                    <a:srgbClr val="000000">
                      <a:alpha val="100000"/>
                    </a:srgbClr>
                  </a:solidFill>
                  <a:latin typeface="微软雅黑" panose="020B0503020204020204" charset="-122"/>
                  <a:ea typeface="微软雅黑" panose="020B0503020204020204" charset="-122"/>
                  <a:cs typeface="微软雅黑" panose="020B0503020204020204" charset="-122"/>
                </a:rPr>
                <a:t>，坚定攻关大模型，积极参与开放生态建设，推动产生更多</a:t>
              </a:r>
              <a:r>
                <a:rPr kumimoji="1" lang="en-US" altLang="zh-CN" sz="140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kumimoji="1" lang="zh-CN" altLang="en-US" sz="1400">
                  <a:solidFill>
                    <a:srgbClr val="000000">
                      <a:alpha val="100000"/>
                    </a:srgbClr>
                  </a:solidFill>
                  <a:latin typeface="微软雅黑" panose="020B0503020204020204" charset="-122"/>
                  <a:ea typeface="微软雅黑" panose="020B0503020204020204" charset="-122"/>
                  <a:cs typeface="微软雅黑" panose="020B0503020204020204" charset="-122"/>
                </a:rPr>
                <a:t>从</a:t>
              </a:r>
              <a:r>
                <a:rPr kumimoji="1" lang="en-US" altLang="zh-CN" sz="1400">
                  <a:solidFill>
                    <a:srgbClr val="000000">
                      <a:alpha val="100000"/>
                    </a:srgbClr>
                  </a:solidFill>
                  <a:latin typeface="微软雅黑" panose="020B0503020204020204" charset="-122"/>
                  <a:ea typeface="微软雅黑" panose="020B0503020204020204" charset="-122"/>
                  <a:cs typeface="微软雅黑" panose="020B0503020204020204" charset="-122"/>
                </a:rPr>
                <a:t>0</a:t>
              </a:r>
              <a:r>
                <a:rPr kumimoji="1" lang="zh-CN" altLang="en-US" sz="1400">
                  <a:solidFill>
                    <a:srgbClr val="000000">
                      <a:alpha val="100000"/>
                    </a:srgbClr>
                  </a:solidFill>
                  <a:latin typeface="微软雅黑" panose="020B0503020204020204" charset="-122"/>
                  <a:ea typeface="微软雅黑" panose="020B0503020204020204" charset="-122"/>
                  <a:cs typeface="微软雅黑" panose="020B0503020204020204" charset="-122"/>
                </a:rPr>
                <a:t>到</a:t>
              </a:r>
              <a:r>
                <a:rPr kumimoji="1" lang="en-US" altLang="zh-CN" sz="1400">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kumimoji="1" lang="zh-CN" altLang="en-US" sz="1400">
                  <a:solidFill>
                    <a:srgbClr val="000000">
                      <a:alpha val="100000"/>
                    </a:srgbClr>
                  </a:solidFill>
                  <a:latin typeface="微软雅黑" panose="020B0503020204020204" charset="-122"/>
                  <a:ea typeface="微软雅黑" panose="020B0503020204020204" charset="-122"/>
                  <a:cs typeface="微软雅黑" panose="020B0503020204020204" charset="-122"/>
                </a:rPr>
                <a:t>的原始创新，加速推进成果转化和产业化发展</a:t>
              </a:r>
              <a:endParaRPr kumimoji="1" lang="zh-CN" altLang="en-US" sz="140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59" name="标题 1"/>
            <p:cNvSpPr txBox="1"/>
            <p:nvPr/>
          </p:nvSpPr>
          <p:spPr>
            <a:xfrm>
              <a:off x="10291" y="4180"/>
              <a:ext cx="1468" cy="866"/>
            </a:xfrm>
            <a:prstGeom prst="rect">
              <a:avLst/>
            </a:prstGeom>
            <a:noFill/>
            <a:ln>
              <a:noFill/>
            </a:ln>
          </p:spPr>
          <p:txBody>
            <a:bodyPr vert="horz" wrap="square" lIns="0" tIns="0" rIns="0" bIns="0" rtlCol="0" anchor="t"/>
            <a:lstStyle/>
            <a:p>
              <a:pPr indent="0" algn="ctr" fontAlgn="auto">
                <a:lnSpc>
                  <a:spcPct val="100000"/>
                </a:lnSpc>
              </a:pPr>
              <a:r>
                <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rPr>
                <a:t>强化</a:t>
              </a:r>
              <a:endPar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endParaRPr>
            </a:p>
            <a:p>
              <a:pPr indent="0" algn="ctr" fontAlgn="auto">
                <a:lnSpc>
                  <a:spcPct val="100000"/>
                </a:lnSpc>
              </a:pPr>
              <a:r>
                <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rPr>
                <a:t>科技创新</a:t>
              </a:r>
              <a:endPar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endParaRPr>
            </a:p>
          </p:txBody>
        </p:sp>
      </p:grpSp>
      <p:grpSp>
        <p:nvGrpSpPr>
          <p:cNvPr id="60" name="组合 59"/>
          <p:cNvGrpSpPr/>
          <p:nvPr/>
        </p:nvGrpSpPr>
        <p:grpSpPr>
          <a:xfrm>
            <a:off x="6504305" y="5120214"/>
            <a:ext cx="4945380" cy="549910"/>
            <a:chOff x="1382" y="5471"/>
            <a:chExt cx="7788" cy="866"/>
          </a:xfrm>
        </p:grpSpPr>
        <p:sp>
          <p:nvSpPr>
            <p:cNvPr id="61" name="标题 1"/>
            <p:cNvSpPr txBox="1"/>
            <p:nvPr/>
          </p:nvSpPr>
          <p:spPr>
            <a:xfrm>
              <a:off x="3462" y="5585"/>
              <a:ext cx="5708" cy="637"/>
            </a:xfrm>
            <a:prstGeom prst="rect">
              <a:avLst/>
            </a:prstGeom>
            <a:noFill/>
            <a:ln>
              <a:noFill/>
            </a:ln>
          </p:spPr>
          <p:txBody>
            <a:bodyPr vert="horz" wrap="square" lIns="0" tIns="0" rIns="0" bIns="0" rtlCol="0" anchor="t"/>
            <a:lstStyle/>
            <a:p>
              <a:pPr>
                <a:lnSpc>
                  <a:spcPct val="150000"/>
                </a:lnSpc>
              </a:pPr>
              <a:r>
                <a:rPr kumimoji="1" lang="zh-CN" sz="1400">
                  <a:solidFill>
                    <a:srgbClr val="000000">
                      <a:alpha val="100000"/>
                    </a:srgbClr>
                  </a:solidFill>
                  <a:latin typeface="微软雅黑" panose="020B0503020204020204" charset="-122"/>
                  <a:ea typeface="微软雅黑" panose="020B0503020204020204" charset="-122"/>
                  <a:cs typeface="微软雅黑" panose="020B0503020204020204" charset="-122"/>
                </a:rPr>
                <a:t>为技术突破、应用落地提供有力支撑</a:t>
              </a:r>
              <a:endParaRPr kumimoji="1" lang="zh-CN" sz="140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62" name="标题 1"/>
            <p:cNvSpPr txBox="1"/>
            <p:nvPr/>
          </p:nvSpPr>
          <p:spPr>
            <a:xfrm>
              <a:off x="1382" y="5471"/>
              <a:ext cx="1468" cy="866"/>
            </a:xfrm>
            <a:prstGeom prst="rect">
              <a:avLst/>
            </a:prstGeom>
            <a:noFill/>
            <a:ln>
              <a:noFill/>
            </a:ln>
          </p:spPr>
          <p:txBody>
            <a:bodyPr vert="horz" wrap="square" lIns="0" tIns="0" rIns="0" bIns="0" rtlCol="0" anchor="t"/>
            <a:lstStyle/>
            <a:p>
              <a:pPr indent="0" algn="ctr" fontAlgn="auto">
                <a:lnSpc>
                  <a:spcPct val="100000"/>
                </a:lnSpc>
              </a:pPr>
              <a:r>
                <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rPr>
                <a:t>夯实</a:t>
              </a:r>
              <a:endPar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endParaRPr>
            </a:p>
            <a:p>
              <a:pPr indent="0" algn="ctr" fontAlgn="auto">
                <a:lnSpc>
                  <a:spcPct val="100000"/>
                </a:lnSpc>
              </a:pPr>
              <a:r>
                <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rPr>
                <a:t>算力基础</a:t>
              </a:r>
              <a:endPar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endParaRPr>
            </a:p>
          </p:txBody>
        </p:sp>
      </p:grpSp>
      <p:grpSp>
        <p:nvGrpSpPr>
          <p:cNvPr id="63" name="组合 62"/>
          <p:cNvGrpSpPr/>
          <p:nvPr/>
        </p:nvGrpSpPr>
        <p:grpSpPr>
          <a:xfrm>
            <a:off x="6504305" y="5804744"/>
            <a:ext cx="4945380" cy="698500"/>
            <a:chOff x="1382" y="5354"/>
            <a:chExt cx="7788" cy="1100"/>
          </a:xfrm>
        </p:grpSpPr>
        <p:sp>
          <p:nvSpPr>
            <p:cNvPr id="64" name="标题 1"/>
            <p:cNvSpPr txBox="1"/>
            <p:nvPr/>
          </p:nvSpPr>
          <p:spPr>
            <a:xfrm>
              <a:off x="3462" y="5354"/>
              <a:ext cx="5708" cy="1100"/>
            </a:xfrm>
            <a:prstGeom prst="rect">
              <a:avLst/>
            </a:prstGeom>
            <a:noFill/>
            <a:ln>
              <a:noFill/>
            </a:ln>
          </p:spPr>
          <p:txBody>
            <a:bodyPr vert="horz" wrap="square" lIns="0" tIns="0" rIns="0" bIns="0" rtlCol="0" anchor="t"/>
            <a:lstStyle/>
            <a:p>
              <a:pPr>
                <a:lnSpc>
                  <a:spcPct val="150000"/>
                </a:lnSpc>
              </a:pPr>
              <a:r>
                <a:rPr kumimoji="1" lang="zh-CN" sz="1400">
                  <a:solidFill>
                    <a:srgbClr val="000000">
                      <a:alpha val="100000"/>
                    </a:srgbClr>
                  </a:solidFill>
                  <a:latin typeface="微软雅黑" panose="020B0503020204020204" charset="-122"/>
                  <a:ea typeface="微软雅黑" panose="020B0503020204020204" charset="-122"/>
                  <a:cs typeface="微软雅黑" panose="020B0503020204020204" charset="-122"/>
                </a:rPr>
                <a:t>分批构建重点行业数据集，建设好通用基础数据集，做强做优数据产业</a:t>
              </a:r>
              <a:endParaRPr kumimoji="1" lang="zh-CN" sz="140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65" name="标题 1"/>
            <p:cNvSpPr txBox="1"/>
            <p:nvPr/>
          </p:nvSpPr>
          <p:spPr>
            <a:xfrm>
              <a:off x="1382" y="5471"/>
              <a:ext cx="1468" cy="866"/>
            </a:xfrm>
            <a:prstGeom prst="rect">
              <a:avLst/>
            </a:prstGeom>
            <a:noFill/>
            <a:ln>
              <a:noFill/>
            </a:ln>
          </p:spPr>
          <p:txBody>
            <a:bodyPr vert="horz" wrap="square" lIns="0" tIns="0" rIns="0" bIns="0" rtlCol="0" anchor="t"/>
            <a:lstStyle/>
            <a:p>
              <a:pPr indent="0" algn="ctr" fontAlgn="auto">
                <a:lnSpc>
                  <a:spcPct val="100000"/>
                </a:lnSpc>
              </a:pPr>
              <a:r>
                <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rPr>
                <a:t>突破</a:t>
              </a:r>
              <a:endPar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endParaRPr>
            </a:p>
            <a:p>
              <a:pPr indent="0" algn="ctr" fontAlgn="auto">
                <a:lnSpc>
                  <a:spcPct val="100000"/>
                </a:lnSpc>
              </a:pPr>
              <a:r>
                <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rPr>
                <a:t>数据难题</a:t>
              </a:r>
              <a:endParaRPr kumimoji="1" lang="zh-CN" altLang="en-US" sz="1600" b="1">
                <a:solidFill>
                  <a:srgbClr val="BB130D">
                    <a:alpha val="100000"/>
                  </a:srgbClr>
                </a:solidFill>
                <a:latin typeface="微软雅黑" panose="020B0503020204020204" charset="-122"/>
                <a:ea typeface="微软雅黑" panose="020B0503020204020204" charset="-122"/>
                <a:cs typeface="微软雅黑" panose="020B0503020204020204" charset="-122"/>
              </a:endParaRPr>
            </a:p>
          </p:txBody>
        </p:sp>
      </p:grpSp>
      <p:cxnSp>
        <p:nvCxnSpPr>
          <p:cNvPr id="66" name="直接连接符 73"/>
          <p:cNvCxnSpPr/>
          <p:nvPr/>
        </p:nvCxnSpPr>
        <p:spPr>
          <a:xfrm>
            <a:off x="7829233" y="5052904"/>
            <a:ext cx="3630295" cy="0"/>
          </a:xfrm>
          <a:prstGeom prst="line">
            <a:avLst/>
          </a:prstGeom>
          <a:ln>
            <a:solidFill>
              <a:srgbClr val="808080"/>
            </a:solidFill>
          </a:ln>
        </p:spPr>
        <p:style>
          <a:lnRef idx="2">
            <a:schemeClr val="accent1"/>
          </a:lnRef>
          <a:fillRef idx="0">
            <a:srgbClr val="FFFFFF"/>
          </a:fillRef>
          <a:effectRef idx="0">
            <a:srgbClr val="FFFFFF"/>
          </a:effectRef>
          <a:fontRef idx="minor">
            <a:schemeClr val="tx1"/>
          </a:fontRef>
        </p:style>
      </p:cxnSp>
      <p:cxnSp>
        <p:nvCxnSpPr>
          <p:cNvPr id="68" name="直接连接符 74"/>
          <p:cNvCxnSpPr/>
          <p:nvPr/>
        </p:nvCxnSpPr>
        <p:spPr>
          <a:xfrm>
            <a:off x="7829233" y="5737434"/>
            <a:ext cx="3630295" cy="0"/>
          </a:xfrm>
          <a:prstGeom prst="line">
            <a:avLst/>
          </a:prstGeom>
          <a:ln>
            <a:solidFill>
              <a:srgbClr val="808080"/>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对角圆角矩形 6"/>
          <p:cNvSpPr/>
          <p:nvPr/>
        </p:nvSpPr>
        <p:spPr>
          <a:xfrm>
            <a:off x="4235306" y="3637152"/>
            <a:ext cx="5942965" cy="431800"/>
          </a:xfrm>
          <a:prstGeom prst="round2DiagRect">
            <a:avLst>
              <a:gd name="adj1" fmla="val 45975"/>
              <a:gd name="adj2" fmla="val 0"/>
            </a:avLst>
          </a:prstGeom>
          <a:noFill/>
          <a:ln>
            <a:noFill/>
          </a:ln>
          <a:extLst>
            <a:ext uri="{909E8E84-426E-40DD-AFC4-6F175D3DCCD1}">
              <a14:hiddenFill xmlns:a14="http://schemas.microsoft.com/office/drawing/2010/main">
                <a:solidFill>
                  <a:schemeClr val="bg1">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indent="-342900" algn="ctr">
              <a:buFont typeface="Arial" panose="020B0604020202020204" pitchFamily="34" charset="0"/>
              <a:buChar char="•"/>
            </a:pPr>
            <a:r>
              <a:rPr lang="en-US" sz="2200" dirty="0">
                <a:solidFill>
                  <a:schemeClr val="tx1"/>
                </a:solidFill>
                <a:latin typeface="微软雅黑" panose="020B0503020204020204" charset="-122"/>
                <a:ea typeface="微软雅黑" panose="020B0503020204020204" charset="-122"/>
                <a:cs typeface="微软雅黑" panose="020B0503020204020204" charset="-122"/>
              </a:rPr>
              <a:t>AI+</a:t>
            </a:r>
            <a:r>
              <a:rPr lang="zh-CN" altLang="en-US" sz="2200" dirty="0">
                <a:solidFill>
                  <a:schemeClr val="tx1"/>
                </a:solidFill>
                <a:latin typeface="微软雅黑" panose="020B0503020204020204" charset="-122"/>
                <a:ea typeface="微软雅黑" panose="020B0503020204020204" charset="-122"/>
                <a:cs typeface="微软雅黑" panose="020B0503020204020204" charset="-122"/>
              </a:rPr>
              <a:t>应用</a:t>
            </a:r>
            <a:endParaRPr lang="zh-CN" altLang="en-US" sz="2200" dirty="0">
              <a:solidFill>
                <a:schemeClr val="tx1"/>
              </a:solidFill>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custDataLst>
              <p:tags r:id="rId1"/>
            </p:custDataLst>
          </p:nvPr>
        </p:nvGrpSpPr>
        <p:grpSpPr>
          <a:xfrm>
            <a:off x="3813983" y="1600707"/>
            <a:ext cx="6216650" cy="692150"/>
            <a:chOff x="3835400" y="1250315"/>
            <a:chExt cx="6216650" cy="692150"/>
          </a:xfrm>
        </p:grpSpPr>
        <p:sp>
          <p:nvSpPr>
            <p:cNvPr id="4" name="对角圆角矩形 3"/>
            <p:cNvSpPr/>
            <p:nvPr>
              <p:custDataLst>
                <p:tags r:id="rId2"/>
              </p:custDataLst>
            </p:nvPr>
          </p:nvSpPr>
          <p:spPr>
            <a:xfrm>
              <a:off x="4109085" y="1389380"/>
              <a:ext cx="5942965" cy="553085"/>
            </a:xfrm>
            <a:prstGeom prst="round2DiagRect">
              <a:avLst>
                <a:gd name="adj1" fmla="val 45975"/>
                <a:gd name="adj2" fmla="val 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200" b="1" dirty="0">
                  <a:latin typeface="微软雅黑" panose="020B0503020204020204" charset="-122"/>
                  <a:ea typeface="微软雅黑" panose="020B0503020204020204" charset="-122"/>
                  <a:cs typeface="微软雅黑" panose="020B0503020204020204" charset="-122"/>
                  <a:sym typeface="+mn-ea"/>
                </a:rPr>
                <a:t>政策背景</a:t>
              </a:r>
              <a:endParaRPr lang="zh-CN" altLang="en-US" sz="2200" b="1" dirty="0">
                <a:latin typeface="微软雅黑" panose="020B0503020204020204" charset="-122"/>
                <a:ea typeface="微软雅黑" panose="020B0503020204020204" charset="-122"/>
                <a:cs typeface="微软雅黑" panose="020B0503020204020204" charset="-122"/>
                <a:sym typeface="+mn-ea"/>
              </a:endParaRPr>
            </a:p>
          </p:txBody>
        </p:sp>
        <p:sp>
          <p:nvSpPr>
            <p:cNvPr id="5" name="圆角矩形 4"/>
            <p:cNvSpPr/>
            <p:nvPr>
              <p:custDataLst>
                <p:tags r:id="rId3"/>
              </p:custDataLst>
            </p:nvPr>
          </p:nvSpPr>
          <p:spPr>
            <a:xfrm rot="18900000">
              <a:off x="3835400" y="1250315"/>
              <a:ext cx="643255" cy="643255"/>
            </a:xfrm>
            <a:prstGeom prst="roundRect">
              <a:avLst>
                <a:gd name="adj" fmla="val 25022"/>
              </a:avLst>
            </a:prstGeom>
            <a:solidFill>
              <a:srgbClr val="BFBFBF"/>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55" name="文本框 54"/>
            <p:cNvSpPr txBox="1"/>
            <p:nvPr>
              <p:custDataLst>
                <p:tags r:id="rId4"/>
              </p:custDataLst>
            </p:nvPr>
          </p:nvSpPr>
          <p:spPr>
            <a:xfrm>
              <a:off x="3959860" y="1295400"/>
              <a:ext cx="394970" cy="553085"/>
            </a:xfrm>
            <a:prstGeom prst="rect">
              <a:avLst/>
            </a:prstGeom>
            <a:noFill/>
          </p:spPr>
          <p:txBody>
            <a:bodyPr wrap="none" rtlCol="0">
              <a:spAutoFit/>
            </a:bodyPr>
            <a:lstStyle/>
            <a:p>
              <a:r>
                <a:rPr lang="en-US" altLang="zh-CN" sz="3000" b="1">
                  <a:solidFill>
                    <a:schemeClr val="bg1"/>
                  </a:solidFill>
                  <a:latin typeface="微软雅黑" panose="020B0503020204020204" charset="-122"/>
                  <a:cs typeface="微软雅黑" panose="020B0503020204020204" charset="-122"/>
                </a:rPr>
                <a:t>1</a:t>
              </a:r>
              <a:endParaRPr lang="en-US" altLang="zh-CN" sz="3000" b="1">
                <a:solidFill>
                  <a:schemeClr val="bg1"/>
                </a:solidFill>
                <a:latin typeface="微软雅黑" panose="020B0503020204020204" charset="-122"/>
                <a:cs typeface="微软雅黑" panose="020B0503020204020204" charset="-122"/>
              </a:endParaRPr>
            </a:p>
          </p:txBody>
        </p:sp>
      </p:grpSp>
      <p:grpSp>
        <p:nvGrpSpPr>
          <p:cNvPr id="6" name="组合 5"/>
          <p:cNvGrpSpPr/>
          <p:nvPr>
            <p:custDataLst>
              <p:tags r:id="rId5"/>
            </p:custDataLst>
          </p:nvPr>
        </p:nvGrpSpPr>
        <p:grpSpPr>
          <a:xfrm>
            <a:off x="3814301" y="2961512"/>
            <a:ext cx="6216015" cy="702945"/>
            <a:chOff x="3836035" y="3839210"/>
            <a:chExt cx="6216015" cy="702945"/>
          </a:xfrm>
        </p:grpSpPr>
        <p:sp>
          <p:nvSpPr>
            <p:cNvPr id="10" name="对角圆角矩形 9"/>
            <p:cNvSpPr/>
            <p:nvPr>
              <p:custDataLst>
                <p:tags r:id="rId6"/>
              </p:custDataLst>
            </p:nvPr>
          </p:nvSpPr>
          <p:spPr>
            <a:xfrm>
              <a:off x="4109085" y="3989070"/>
              <a:ext cx="5942965" cy="553085"/>
            </a:xfrm>
            <a:prstGeom prst="round2DiagRect">
              <a:avLst>
                <a:gd name="adj1" fmla="val 45975"/>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200" b="1" dirty="0">
                  <a:latin typeface="微软雅黑" panose="020B0503020204020204" charset="-122"/>
                  <a:ea typeface="微软雅黑" panose="020B0503020204020204" charset="-122"/>
                  <a:cs typeface="微软雅黑" panose="020B0503020204020204" charset="-122"/>
                  <a:sym typeface="+mn-ea"/>
                </a:rPr>
                <a:t>AI</a:t>
              </a:r>
              <a:r>
                <a:rPr lang="zh-CN" altLang="en-US" sz="2200" b="1" dirty="0">
                  <a:latin typeface="微软雅黑" panose="020B0503020204020204" charset="-122"/>
                  <a:ea typeface="微软雅黑" panose="020B0503020204020204" charset="-122"/>
                  <a:cs typeface="微软雅黑" panose="020B0503020204020204" charset="-122"/>
                  <a:sym typeface="+mn-ea"/>
                </a:rPr>
                <a:t>数智化</a:t>
              </a:r>
              <a:r>
                <a:rPr lang="zh-CN" altLang="en-US" sz="2200" b="1" dirty="0">
                  <a:latin typeface="微软雅黑" panose="020B0503020204020204" charset="-122"/>
                  <a:ea typeface="微软雅黑" panose="020B0503020204020204" charset="-122"/>
                  <a:cs typeface="微软雅黑" panose="020B0503020204020204" charset="-122"/>
                  <a:sym typeface="+mn-ea"/>
                </a:rPr>
                <a:t>产品</a:t>
              </a:r>
              <a:endParaRPr lang="zh-CN" altLang="en-US" sz="2200" b="1" dirty="0">
                <a:latin typeface="微软雅黑" panose="020B0503020204020204" charset="-122"/>
                <a:ea typeface="微软雅黑" panose="020B0503020204020204" charset="-122"/>
                <a:cs typeface="微软雅黑" panose="020B0503020204020204" charset="-122"/>
                <a:sym typeface="+mn-ea"/>
              </a:endParaRPr>
            </a:p>
          </p:txBody>
        </p:sp>
        <p:sp>
          <p:nvSpPr>
            <p:cNvPr id="11" name="圆角矩形 10"/>
            <p:cNvSpPr/>
            <p:nvPr>
              <p:custDataLst>
                <p:tags r:id="rId7"/>
              </p:custDataLst>
            </p:nvPr>
          </p:nvSpPr>
          <p:spPr>
            <a:xfrm rot="18900000">
              <a:off x="3836035" y="3839210"/>
              <a:ext cx="643255" cy="643255"/>
            </a:xfrm>
            <a:prstGeom prst="roundRect">
              <a:avLst>
                <a:gd name="adj" fmla="val 25022"/>
              </a:avLst>
            </a:prstGeom>
            <a:solidFill>
              <a:srgbClr val="0070C0"/>
            </a:solidFill>
            <a:ln w="25400">
              <a:solidFill>
                <a:srgbClr val="F1FBFF"/>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12" name="文本框 11"/>
            <p:cNvSpPr txBox="1"/>
            <p:nvPr>
              <p:custDataLst>
                <p:tags r:id="rId8"/>
              </p:custDataLst>
            </p:nvPr>
          </p:nvSpPr>
          <p:spPr>
            <a:xfrm>
              <a:off x="3959860" y="3884295"/>
              <a:ext cx="394970" cy="553085"/>
            </a:xfrm>
            <a:prstGeom prst="rect">
              <a:avLst/>
            </a:prstGeom>
            <a:noFill/>
          </p:spPr>
          <p:txBody>
            <a:bodyPr wrap="none" rtlCol="0">
              <a:spAutoFit/>
            </a:bodyPr>
            <a:p>
              <a:r>
                <a:rPr lang="en-US" altLang="zh-CN" sz="3000" b="1">
                  <a:solidFill>
                    <a:schemeClr val="bg1"/>
                  </a:solidFill>
                  <a:latin typeface="微软雅黑" panose="020B0503020204020204" charset="-122"/>
                  <a:cs typeface="微软雅黑" panose="020B0503020204020204" charset="-122"/>
                </a:rPr>
                <a:t>2</a:t>
              </a:r>
              <a:endParaRPr lang="en-US" altLang="zh-CN" sz="3000" b="1">
                <a:solidFill>
                  <a:schemeClr val="bg1"/>
                </a:solidFill>
                <a:latin typeface="微软雅黑" panose="020B0503020204020204" charset="-122"/>
                <a:cs typeface="微软雅黑" panose="020B0503020204020204" charset="-122"/>
              </a:endParaRPr>
            </a:p>
          </p:txBody>
        </p:sp>
      </p:grpSp>
      <p:sp>
        <p:nvSpPr>
          <p:cNvPr id="8" name="对角圆角矩形 7"/>
          <p:cNvSpPr/>
          <p:nvPr/>
        </p:nvSpPr>
        <p:spPr>
          <a:xfrm>
            <a:off x="4235306" y="4051172"/>
            <a:ext cx="5942965" cy="431800"/>
          </a:xfrm>
          <a:prstGeom prst="round2DiagRect">
            <a:avLst>
              <a:gd name="adj1" fmla="val 45975"/>
              <a:gd name="adj2" fmla="val 0"/>
            </a:avLst>
          </a:prstGeom>
          <a:noFill/>
          <a:ln>
            <a:noFill/>
          </a:ln>
          <a:extLst>
            <a:ext uri="{909E8E84-426E-40DD-AFC4-6F175D3DCCD1}">
              <a14:hiddenFill xmlns:a14="http://schemas.microsoft.com/office/drawing/2010/main">
                <a:solidFill>
                  <a:schemeClr val="bg1">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indent="-342900" algn="ctr">
              <a:buFont typeface="Arial" panose="020B0604020202020204" pitchFamily="34" charset="0"/>
              <a:buChar char="•"/>
            </a:pPr>
            <a:r>
              <a:rPr lang="en-US" sz="2200" dirty="0">
                <a:solidFill>
                  <a:schemeClr val="tx1"/>
                </a:solidFill>
                <a:latin typeface="微软雅黑" panose="020B0503020204020204" charset="-122"/>
                <a:ea typeface="微软雅黑" panose="020B0503020204020204" charset="-122"/>
                <a:cs typeface="微软雅黑" panose="020B0503020204020204" charset="-122"/>
              </a:rPr>
              <a:t>AI+</a:t>
            </a:r>
            <a:r>
              <a:rPr lang="zh-CN" altLang="en-US" sz="2200" dirty="0">
                <a:solidFill>
                  <a:schemeClr val="tx1"/>
                </a:solidFill>
                <a:latin typeface="微软雅黑" panose="020B0503020204020204" charset="-122"/>
                <a:ea typeface="微软雅黑" panose="020B0503020204020204" charset="-122"/>
                <a:cs typeface="微软雅黑" panose="020B0503020204020204" charset="-122"/>
              </a:rPr>
              <a:t>平台</a:t>
            </a:r>
            <a:endParaRPr lang="zh-CN" altLang="en-US" sz="2200" dirty="0">
              <a:solidFill>
                <a:schemeClr val="tx1"/>
              </a:solidFill>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custDataLst>
              <p:tags r:id="rId9"/>
            </p:custDataLst>
          </p:nvPr>
        </p:nvGrpSpPr>
        <p:grpSpPr>
          <a:xfrm>
            <a:off x="3814301" y="4333112"/>
            <a:ext cx="6216015" cy="702945"/>
            <a:chOff x="3836035" y="3839210"/>
            <a:chExt cx="6216015" cy="702945"/>
          </a:xfrm>
        </p:grpSpPr>
        <p:sp>
          <p:nvSpPr>
            <p:cNvPr id="9" name="对角圆角矩形 8"/>
            <p:cNvSpPr/>
            <p:nvPr>
              <p:custDataLst>
                <p:tags r:id="rId10"/>
              </p:custDataLst>
            </p:nvPr>
          </p:nvSpPr>
          <p:spPr>
            <a:xfrm>
              <a:off x="4109085" y="3989070"/>
              <a:ext cx="5942965" cy="553085"/>
            </a:xfrm>
            <a:prstGeom prst="round2DiagRect">
              <a:avLst>
                <a:gd name="adj1" fmla="val 45975"/>
                <a:gd name="adj2" fmla="val 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200" b="1" dirty="0">
                  <a:latin typeface="微软雅黑" panose="020B0503020204020204" charset="-122"/>
                  <a:ea typeface="微软雅黑" panose="020B0503020204020204" charset="-122"/>
                  <a:cs typeface="微软雅黑" panose="020B0503020204020204" charset="-122"/>
                </a:rPr>
                <a:t>产品共拓</a:t>
              </a:r>
              <a:endParaRPr lang="zh-CN" altLang="en-US" sz="2200" b="1" dirty="0">
                <a:latin typeface="微软雅黑" panose="020B0503020204020204" charset="-122"/>
                <a:ea typeface="微软雅黑" panose="020B0503020204020204" charset="-122"/>
                <a:cs typeface="微软雅黑" panose="020B0503020204020204" charset="-122"/>
              </a:endParaRPr>
            </a:p>
          </p:txBody>
        </p:sp>
        <p:sp>
          <p:nvSpPr>
            <p:cNvPr id="13" name="圆角矩形 12"/>
            <p:cNvSpPr/>
            <p:nvPr>
              <p:custDataLst>
                <p:tags r:id="rId11"/>
              </p:custDataLst>
            </p:nvPr>
          </p:nvSpPr>
          <p:spPr>
            <a:xfrm rot="18900000">
              <a:off x="3836035" y="3839210"/>
              <a:ext cx="643255" cy="643255"/>
            </a:xfrm>
            <a:prstGeom prst="roundRect">
              <a:avLst>
                <a:gd name="adj" fmla="val 25022"/>
              </a:avLst>
            </a:prstGeom>
            <a:solidFill>
              <a:srgbClr val="BFBFBF"/>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charset="-122"/>
              </a:endParaRPr>
            </a:p>
          </p:txBody>
        </p:sp>
        <p:sp>
          <p:nvSpPr>
            <p:cNvPr id="14" name="文本框 13"/>
            <p:cNvSpPr txBox="1"/>
            <p:nvPr>
              <p:custDataLst>
                <p:tags r:id="rId12"/>
              </p:custDataLst>
            </p:nvPr>
          </p:nvSpPr>
          <p:spPr>
            <a:xfrm>
              <a:off x="3959860" y="3884295"/>
              <a:ext cx="417830" cy="553085"/>
            </a:xfrm>
            <a:prstGeom prst="rect">
              <a:avLst/>
            </a:prstGeom>
            <a:noFill/>
          </p:spPr>
          <p:txBody>
            <a:bodyPr wrap="none" rtlCol="0">
              <a:spAutoFit/>
            </a:bodyPr>
            <a:p>
              <a:r>
                <a:rPr lang="en-US" altLang="zh-CN" sz="3000" b="1">
                  <a:solidFill>
                    <a:schemeClr val="bg1"/>
                  </a:solidFill>
                  <a:latin typeface="微软雅黑" panose="020B0503020204020204" charset="-122"/>
                  <a:cs typeface="微软雅黑" panose="020B0503020204020204" charset="-122"/>
                </a:rPr>
                <a:t>3</a:t>
              </a:r>
              <a:endParaRPr lang="en-US" altLang="zh-CN" sz="3000" b="1">
                <a:solidFill>
                  <a:schemeClr val="bg1"/>
                </a:solidFill>
                <a:latin typeface="微软雅黑" panose="020B0503020204020204" charset="-122"/>
                <a:cs typeface="微软雅黑" panose="020B0503020204020204" charset="-122"/>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文本框 81"/>
          <p:cNvSpPr txBox="1"/>
          <p:nvPr>
            <p:custDataLst>
              <p:tags r:id="rId1"/>
            </p:custDataLst>
          </p:nvPr>
        </p:nvSpPr>
        <p:spPr>
          <a:xfrm>
            <a:off x="1947545" y="1407795"/>
            <a:ext cx="9756775" cy="988695"/>
          </a:xfrm>
          <a:prstGeom prst="rect">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b="1">
                <a:solidFill>
                  <a:schemeClr val="bg1"/>
                </a:solidFill>
                <a:latin typeface="微软雅黑" panose="020B0503020204020204" charset="-122"/>
                <a:ea typeface="微软雅黑" panose="020B0503020204020204" charset="-122"/>
              </a:defRPr>
            </a:lvl1pPr>
          </a:lstStyle>
          <a:p>
            <a:endParaRPr lang="zh-CN" altLang="en-US" dirty="0">
              <a:latin typeface="微软雅黑" panose="020B0503020204020204" charset="-122"/>
              <a:ea typeface="微软雅黑" panose="020B0503020204020204" charset="-122"/>
              <a:sym typeface="+mn-lt"/>
            </a:endParaRPr>
          </a:p>
        </p:txBody>
      </p:sp>
      <p:sp>
        <p:nvSpPr>
          <p:cNvPr id="85" name="文本框 84"/>
          <p:cNvSpPr txBox="1"/>
          <p:nvPr>
            <p:custDataLst>
              <p:tags r:id="rId2"/>
            </p:custDataLst>
          </p:nvPr>
        </p:nvSpPr>
        <p:spPr>
          <a:xfrm>
            <a:off x="1946275" y="2460625"/>
            <a:ext cx="9756775" cy="3521710"/>
          </a:xfrm>
          <a:prstGeom prst="rect">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b="1">
                <a:solidFill>
                  <a:schemeClr val="bg1"/>
                </a:solidFill>
                <a:latin typeface="微软雅黑" panose="020B0503020204020204" charset="-122"/>
                <a:ea typeface="微软雅黑" panose="020B0503020204020204" charset="-122"/>
              </a:defRPr>
            </a:lvl1pPr>
          </a:lstStyle>
          <a:p>
            <a:endParaRPr lang="zh-CN" altLang="en-US" dirty="0">
              <a:latin typeface="微软雅黑" panose="020B0503020204020204" charset="-122"/>
              <a:ea typeface="微软雅黑" panose="020B0503020204020204" charset="-122"/>
              <a:sym typeface="+mn-lt"/>
            </a:endParaRPr>
          </a:p>
        </p:txBody>
      </p:sp>
      <p:sp>
        <p:nvSpPr>
          <p:cNvPr id="84" name="文本框 83"/>
          <p:cNvSpPr txBox="1"/>
          <p:nvPr>
            <p:custDataLst>
              <p:tags r:id="rId3"/>
            </p:custDataLst>
          </p:nvPr>
        </p:nvSpPr>
        <p:spPr>
          <a:xfrm>
            <a:off x="1947544" y="6062233"/>
            <a:ext cx="9756775" cy="643292"/>
          </a:xfrm>
          <a:prstGeom prst="rect">
            <a:avLst/>
          </a:prstGeom>
          <a:solidFill>
            <a:srgbClr val="BFBFBF">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b="1">
                <a:solidFill>
                  <a:schemeClr val="bg1"/>
                </a:solidFill>
                <a:latin typeface="微软雅黑" panose="020B0503020204020204" charset="-122"/>
                <a:ea typeface="微软雅黑" panose="020B0503020204020204" charset="-122"/>
              </a:defRPr>
            </a:lvl1pPr>
          </a:lstStyle>
          <a:p>
            <a:endParaRPr lang="zh-CN" altLang="en-US" dirty="0">
              <a:latin typeface="微软雅黑" panose="020B0503020204020204" charset="-122"/>
              <a:ea typeface="微软雅黑" panose="020B0503020204020204" charset="-122"/>
              <a:sym typeface="+mn-lt"/>
            </a:endParaRPr>
          </a:p>
        </p:txBody>
      </p:sp>
      <p:sp>
        <p:nvSpPr>
          <p:cNvPr id="2" name="标题 1"/>
          <p:cNvSpPr>
            <a:spLocks noGrp="1"/>
          </p:cNvSpPr>
          <p:nvPr>
            <p:ph type="title"/>
          </p:nvPr>
        </p:nvSpPr>
        <p:spPr/>
        <p:txBody>
          <a:bodyPr/>
          <a:lstStyle/>
          <a:p>
            <a:r>
              <a:rPr kumimoji="1" lang="en-US" altLang="zh-CN" dirty="0"/>
              <a:t>AI</a:t>
            </a:r>
            <a:r>
              <a:rPr kumimoji="1" lang="zh-CN" altLang="en-US" dirty="0"/>
              <a:t>数智化产品体系</a:t>
            </a:r>
            <a:endParaRPr kumimoji="1" lang="zh-CN" altLang="en-US" dirty="0"/>
          </a:p>
        </p:txBody>
      </p:sp>
      <p:sp>
        <p:nvSpPr>
          <p:cNvPr id="3" name="圆角矩形 2"/>
          <p:cNvSpPr/>
          <p:nvPr/>
        </p:nvSpPr>
        <p:spPr>
          <a:xfrm>
            <a:off x="2292985" y="4307205"/>
            <a:ext cx="2505710" cy="1068070"/>
          </a:xfrm>
          <a:prstGeom prst="roundRect">
            <a:avLst>
              <a:gd name="adj" fmla="val 12539"/>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燕尾形 37"/>
          <p:cNvSpPr/>
          <p:nvPr/>
        </p:nvSpPr>
        <p:spPr>
          <a:xfrm>
            <a:off x="763905" y="6065685"/>
            <a:ext cx="1183640" cy="639840"/>
          </a:xfrm>
          <a:prstGeom prst="rect">
            <a:avLst/>
          </a:prstGeom>
          <a:solidFill>
            <a:srgbClr val="80808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prstClr val="white"/>
                </a:solidFill>
                <a:latin typeface="微软雅黑" panose="020B0503020204020204" charset="-122"/>
                <a:ea typeface="微软雅黑" panose="020B0503020204020204" charset="-122"/>
              </a:rPr>
              <a:t>资源层</a:t>
            </a:r>
            <a:endParaRPr lang="zh-CN" altLang="en-US" sz="1600" b="1" dirty="0">
              <a:solidFill>
                <a:prstClr val="white"/>
              </a:solidFill>
              <a:latin typeface="微软雅黑" panose="020B0503020204020204" charset="-122"/>
              <a:ea typeface="微软雅黑" panose="020B0503020204020204" charset="-122"/>
            </a:endParaRPr>
          </a:p>
        </p:txBody>
      </p:sp>
      <p:sp>
        <p:nvSpPr>
          <p:cNvPr id="7" name="燕尾形 37"/>
          <p:cNvSpPr/>
          <p:nvPr/>
        </p:nvSpPr>
        <p:spPr>
          <a:xfrm>
            <a:off x="763905" y="2460625"/>
            <a:ext cx="1183640" cy="3522345"/>
          </a:xfrm>
          <a:prstGeom prst="rect">
            <a:avLst/>
          </a:prstGeom>
          <a:gradFill>
            <a:gsLst>
              <a:gs pos="0">
                <a:srgbClr val="E1F7EB"/>
              </a:gs>
              <a:gs pos="48000">
                <a:srgbClr val="71ADD9">
                  <a:alpha val="100000"/>
                </a:srgbClr>
              </a:gs>
              <a:gs pos="76000">
                <a:srgbClr val="0162C6"/>
              </a:gs>
            </a:gsLst>
            <a:lin ang="135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dirty="0">
                <a:solidFill>
                  <a:srgbClr val="FFFF00"/>
                </a:solidFill>
                <a:latin typeface="微软雅黑" panose="020B0503020204020204" charset="-122"/>
                <a:ea typeface="微软雅黑" panose="020B0503020204020204" charset="-122"/>
                <a:sym typeface="+mn-ea"/>
              </a:rPr>
              <a:t>平台层</a:t>
            </a:r>
            <a:endParaRPr lang="zh-CN" altLang="en-US" b="1" dirty="0">
              <a:solidFill>
                <a:srgbClr val="FFFF00"/>
              </a:solidFill>
              <a:latin typeface="微软雅黑" panose="020B0503020204020204" charset="-122"/>
              <a:ea typeface="微软雅黑" panose="020B0503020204020204" charset="-122"/>
              <a:sym typeface="+mn-ea"/>
            </a:endParaRPr>
          </a:p>
        </p:txBody>
      </p:sp>
      <p:sp>
        <p:nvSpPr>
          <p:cNvPr id="8" name="燕尾形 37"/>
          <p:cNvSpPr/>
          <p:nvPr/>
        </p:nvSpPr>
        <p:spPr>
          <a:xfrm>
            <a:off x="765810" y="1423670"/>
            <a:ext cx="1183640" cy="972820"/>
          </a:xfrm>
          <a:prstGeom prst="rect">
            <a:avLst/>
          </a:prstGeom>
          <a:gradFill>
            <a:gsLst>
              <a:gs pos="0">
                <a:srgbClr val="E1F7EB"/>
              </a:gs>
              <a:gs pos="66000">
                <a:srgbClr val="0162C6"/>
              </a:gs>
            </a:gsLst>
            <a:lin ang="135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dirty="0">
                <a:solidFill>
                  <a:srgbClr val="FFFF00"/>
                </a:solidFill>
                <a:latin typeface="微软雅黑" panose="020B0503020204020204" charset="-122"/>
                <a:ea typeface="微软雅黑" panose="020B0503020204020204" charset="-122"/>
                <a:sym typeface="+mn-ea"/>
              </a:rPr>
              <a:t>应用层</a:t>
            </a:r>
            <a:endParaRPr lang="zh-CN" altLang="en-US" b="1" dirty="0">
              <a:solidFill>
                <a:srgbClr val="FFFF00"/>
              </a:solidFill>
              <a:latin typeface="微软雅黑" panose="020B0503020204020204" charset="-122"/>
              <a:ea typeface="微软雅黑" panose="020B0503020204020204" charset="-122"/>
              <a:sym typeface="+mn-ea"/>
            </a:endParaRPr>
          </a:p>
        </p:txBody>
      </p:sp>
      <p:sp>
        <p:nvSpPr>
          <p:cNvPr id="9" name="圆角矩形 8"/>
          <p:cNvSpPr/>
          <p:nvPr/>
        </p:nvSpPr>
        <p:spPr>
          <a:xfrm>
            <a:off x="2316480" y="6215902"/>
            <a:ext cx="2802890" cy="347980"/>
          </a:xfrm>
          <a:prstGeom prst="roundRect">
            <a:avLst/>
          </a:prstGeom>
          <a:solidFill>
            <a:srgbClr val="00B0F0">
              <a:alpha val="8000"/>
            </a:srgbClr>
          </a:solidFill>
          <a:ln>
            <a:gradFill>
              <a:gsLst>
                <a:gs pos="0">
                  <a:srgbClr val="00B0F0">
                    <a:alpha val="0"/>
                  </a:srgbClr>
                </a:gs>
                <a:gs pos="100000">
                  <a:srgbClr val="00B0F0">
                    <a:alpha val="70000"/>
                  </a:srgbClr>
                </a:gs>
              </a:gsLst>
              <a:lin ang="5400000" scaled="1"/>
            </a:gradFill>
          </a:ln>
        </p:spPr>
        <p:txBody>
          <a:bodyPr anchor="ctr"/>
          <a:lstStyle/>
          <a:p>
            <a:pPr algn="ctr" defTabSz="457200"/>
            <a:r>
              <a:rPr lang="zh-CN" altLang="en-US" sz="1200" dirty="0">
                <a:solidFill>
                  <a:schemeClr val="tx1"/>
                </a:solidFill>
                <a:latin typeface="微软雅黑" panose="020B0503020204020204" charset="-122"/>
                <a:ea typeface="微软雅黑" panose="020B0503020204020204" charset="-122"/>
                <a:sym typeface="+mn-ea"/>
              </a:rPr>
              <a:t>数据：内部数据</a:t>
            </a:r>
            <a:r>
              <a:rPr lang="en-US" altLang="zh-CN" sz="1200" dirty="0">
                <a:solidFill>
                  <a:schemeClr val="tx1"/>
                </a:solidFill>
                <a:latin typeface="微软雅黑" panose="020B0503020204020204" charset="-122"/>
                <a:ea typeface="微软雅黑" panose="020B0503020204020204" charset="-122"/>
                <a:sym typeface="+mn-ea"/>
              </a:rPr>
              <a:t>/</a:t>
            </a:r>
            <a:r>
              <a:rPr lang="zh-CN" altLang="en-US" sz="1200" dirty="0">
                <a:solidFill>
                  <a:schemeClr val="tx1"/>
                </a:solidFill>
                <a:latin typeface="微软雅黑" panose="020B0503020204020204" charset="-122"/>
                <a:ea typeface="微软雅黑" panose="020B0503020204020204" charset="-122"/>
                <a:sym typeface="+mn-ea"/>
              </a:rPr>
              <a:t>外部第三方数据</a:t>
            </a:r>
            <a:r>
              <a:rPr lang="en-US" altLang="zh-CN" sz="1200" dirty="0">
                <a:solidFill>
                  <a:schemeClr val="tx1"/>
                </a:solidFill>
                <a:latin typeface="微软雅黑" panose="020B0503020204020204" charset="-122"/>
                <a:ea typeface="微软雅黑" panose="020B0503020204020204" charset="-122"/>
                <a:sym typeface="+mn-ea"/>
              </a:rPr>
              <a:t>…</a:t>
            </a:r>
            <a:endParaRPr lang="en-US" altLang="zh-CN" sz="1200" dirty="0">
              <a:solidFill>
                <a:schemeClr val="tx1"/>
              </a:solidFill>
              <a:latin typeface="微软雅黑" panose="020B0503020204020204" charset="-122"/>
              <a:ea typeface="微软雅黑" panose="020B0503020204020204" charset="-122"/>
              <a:sym typeface="+mn-ea"/>
            </a:endParaRPr>
          </a:p>
        </p:txBody>
      </p:sp>
      <p:sp>
        <p:nvSpPr>
          <p:cNvPr id="10" name="圆角矩形 9"/>
          <p:cNvSpPr/>
          <p:nvPr/>
        </p:nvSpPr>
        <p:spPr>
          <a:xfrm>
            <a:off x="5268595" y="6215902"/>
            <a:ext cx="2419985" cy="347980"/>
          </a:xfrm>
          <a:prstGeom prst="roundRect">
            <a:avLst/>
          </a:prstGeom>
          <a:solidFill>
            <a:schemeClr val="bg1">
              <a:lumMod val="85000"/>
              <a:alpha val="60000"/>
            </a:schemeClr>
          </a:solidFill>
          <a:ln>
            <a:gradFill>
              <a:gsLst>
                <a:gs pos="0">
                  <a:srgbClr val="00B0F0">
                    <a:alpha val="0"/>
                  </a:srgbClr>
                </a:gs>
                <a:gs pos="100000">
                  <a:srgbClr val="00B0F0">
                    <a:alpha val="70000"/>
                  </a:srgbClr>
                </a:gs>
              </a:gsLst>
              <a:lin ang="5400000" scaled="1"/>
            </a:gradFill>
          </a:ln>
        </p:spPr>
        <p:txBody>
          <a:bodyPr anchor="ctr"/>
          <a:lstStyle/>
          <a:p>
            <a:pPr algn="ctr" defTabSz="457200"/>
            <a:r>
              <a:rPr lang="zh-CN" altLang="en-US" sz="1200" dirty="0">
                <a:solidFill>
                  <a:schemeClr val="tx1"/>
                </a:solidFill>
                <a:latin typeface="微软雅黑" panose="020B0503020204020204" charset="-122"/>
                <a:ea typeface="微软雅黑" panose="020B0503020204020204" charset="-122"/>
                <a:sym typeface="+mn-ea"/>
              </a:rPr>
              <a:t>算力：</a:t>
            </a:r>
            <a:r>
              <a:rPr lang="en-US" sz="1200" dirty="0">
                <a:solidFill>
                  <a:schemeClr val="tx1"/>
                </a:solidFill>
                <a:latin typeface="微软雅黑" panose="020B0503020204020204" charset="-122"/>
                <a:ea typeface="微软雅黑" panose="020B0503020204020204" charset="-122"/>
                <a:sym typeface="+mn-ea"/>
              </a:rPr>
              <a:t>NPU/MLU/GPU/CPU</a:t>
            </a:r>
            <a:r>
              <a:rPr lang="en-US" altLang="zh-CN" sz="1200" dirty="0">
                <a:solidFill>
                  <a:schemeClr val="tx1"/>
                </a:solidFill>
                <a:latin typeface="微软雅黑" panose="020B0503020204020204" charset="-122"/>
                <a:ea typeface="微软雅黑" panose="020B0503020204020204" charset="-122"/>
                <a:sym typeface="+mn-ea"/>
              </a:rPr>
              <a:t>…</a:t>
            </a:r>
            <a:endParaRPr lang="en-US" altLang="zh-CN" sz="1200" dirty="0">
              <a:solidFill>
                <a:schemeClr val="tx1"/>
              </a:solidFill>
              <a:latin typeface="微软雅黑" panose="020B0503020204020204" charset="-122"/>
              <a:ea typeface="微软雅黑" panose="020B0503020204020204" charset="-122"/>
              <a:sym typeface="+mn-ea"/>
            </a:endParaRPr>
          </a:p>
        </p:txBody>
      </p:sp>
      <p:sp>
        <p:nvSpPr>
          <p:cNvPr id="11" name="圆角矩形 10"/>
          <p:cNvSpPr/>
          <p:nvPr/>
        </p:nvSpPr>
        <p:spPr>
          <a:xfrm>
            <a:off x="7889240" y="6221617"/>
            <a:ext cx="2318385" cy="347980"/>
          </a:xfrm>
          <a:prstGeom prst="roundRect">
            <a:avLst/>
          </a:prstGeom>
          <a:solidFill>
            <a:schemeClr val="bg1">
              <a:lumMod val="85000"/>
              <a:alpha val="60000"/>
            </a:schemeClr>
          </a:solidFill>
          <a:ln>
            <a:gradFill>
              <a:gsLst>
                <a:gs pos="0">
                  <a:srgbClr val="00B0F0">
                    <a:alpha val="0"/>
                  </a:srgbClr>
                </a:gs>
                <a:gs pos="100000">
                  <a:srgbClr val="00B0F0">
                    <a:alpha val="70000"/>
                  </a:srgbClr>
                </a:gs>
              </a:gsLst>
              <a:lin ang="5400000" scaled="1"/>
            </a:gradFill>
          </a:ln>
        </p:spPr>
        <p:txBody>
          <a:bodyPr anchor="ctr"/>
          <a:lstStyle/>
          <a:p>
            <a:pPr algn="ctr" defTabSz="457200"/>
            <a:r>
              <a:rPr lang="zh-CN" altLang="en-US" sz="1200" dirty="0">
                <a:solidFill>
                  <a:schemeClr val="tx1"/>
                </a:solidFill>
                <a:latin typeface="微软雅黑" panose="020B0503020204020204" charset="-122"/>
                <a:ea typeface="微软雅黑" panose="020B0503020204020204" charset="-122"/>
                <a:sym typeface="+mn-ea"/>
              </a:rPr>
              <a:t>存储：对象存储</a:t>
            </a:r>
            <a:r>
              <a:rPr lang="en-US" sz="1200" dirty="0">
                <a:solidFill>
                  <a:schemeClr val="tx1"/>
                </a:solidFill>
                <a:latin typeface="微软雅黑" panose="020B0503020204020204" charset="-122"/>
                <a:ea typeface="微软雅黑" panose="020B0503020204020204" charset="-122"/>
                <a:sym typeface="+mn-ea"/>
              </a:rPr>
              <a:t>/</a:t>
            </a:r>
            <a:r>
              <a:rPr lang="zh-CN" altLang="en-US" sz="1200" dirty="0">
                <a:solidFill>
                  <a:schemeClr val="tx1"/>
                </a:solidFill>
                <a:latin typeface="微软雅黑" panose="020B0503020204020204" charset="-122"/>
                <a:ea typeface="微软雅黑" panose="020B0503020204020204" charset="-122"/>
                <a:sym typeface="+mn-ea"/>
              </a:rPr>
              <a:t>文件存储</a:t>
            </a:r>
            <a:r>
              <a:rPr lang="en-US" altLang="zh-CN" sz="1200" dirty="0">
                <a:solidFill>
                  <a:schemeClr val="tx1"/>
                </a:solidFill>
                <a:latin typeface="微软雅黑" panose="020B0503020204020204" charset="-122"/>
                <a:ea typeface="微软雅黑" panose="020B0503020204020204" charset="-122"/>
                <a:sym typeface="+mn-ea"/>
              </a:rPr>
              <a:t>…</a:t>
            </a:r>
            <a:endParaRPr lang="en-US" altLang="zh-CN" sz="1200" dirty="0">
              <a:solidFill>
                <a:schemeClr val="tx1"/>
              </a:solidFill>
              <a:latin typeface="微软雅黑" panose="020B0503020204020204" charset="-122"/>
              <a:ea typeface="微软雅黑" panose="020B0503020204020204" charset="-122"/>
              <a:sym typeface="+mn-ea"/>
            </a:endParaRPr>
          </a:p>
        </p:txBody>
      </p:sp>
      <p:sp>
        <p:nvSpPr>
          <p:cNvPr id="12" name="圆角矩形 11"/>
          <p:cNvSpPr/>
          <p:nvPr/>
        </p:nvSpPr>
        <p:spPr>
          <a:xfrm>
            <a:off x="10408285" y="6221617"/>
            <a:ext cx="991870" cy="347980"/>
          </a:xfrm>
          <a:prstGeom prst="roundRect">
            <a:avLst/>
          </a:prstGeom>
          <a:solidFill>
            <a:schemeClr val="bg1">
              <a:lumMod val="85000"/>
              <a:alpha val="60000"/>
            </a:schemeClr>
          </a:solidFill>
          <a:ln>
            <a:gradFill>
              <a:gsLst>
                <a:gs pos="0">
                  <a:srgbClr val="00B0F0">
                    <a:alpha val="0"/>
                  </a:srgbClr>
                </a:gs>
                <a:gs pos="100000">
                  <a:srgbClr val="00B0F0">
                    <a:alpha val="70000"/>
                  </a:srgbClr>
                </a:gs>
              </a:gsLst>
              <a:lin ang="5400000" scaled="1"/>
            </a:gradFill>
          </a:ln>
        </p:spPr>
        <p:txBody>
          <a:bodyPr anchor="ctr"/>
          <a:lstStyle/>
          <a:p>
            <a:pPr algn="ctr" defTabSz="457200"/>
            <a:r>
              <a:rPr lang="zh-CN" altLang="en-US" sz="1200" dirty="0">
                <a:solidFill>
                  <a:schemeClr val="tx1"/>
                </a:solidFill>
                <a:latin typeface="微软雅黑" panose="020B0503020204020204" charset="-122"/>
                <a:ea typeface="微软雅黑" panose="020B0503020204020204" charset="-122"/>
                <a:sym typeface="+mn-ea"/>
              </a:rPr>
              <a:t>高速网络</a:t>
            </a:r>
            <a:endParaRPr lang="zh-CN" altLang="en-US" sz="1200" dirty="0">
              <a:solidFill>
                <a:schemeClr val="tx1"/>
              </a:solidFill>
              <a:latin typeface="微软雅黑" panose="020B0503020204020204" charset="-122"/>
              <a:ea typeface="微软雅黑" panose="020B0503020204020204" charset="-122"/>
              <a:sym typeface="+mn-ea"/>
            </a:endParaRPr>
          </a:p>
        </p:txBody>
      </p:sp>
      <p:grpSp>
        <p:nvGrpSpPr>
          <p:cNvPr id="48" name="组合 47"/>
          <p:cNvGrpSpPr/>
          <p:nvPr/>
        </p:nvGrpSpPr>
        <p:grpSpPr>
          <a:xfrm>
            <a:off x="2146300" y="5348605"/>
            <a:ext cx="9254490" cy="650240"/>
            <a:chOff x="3462" y="8059"/>
            <a:chExt cx="14311" cy="1024"/>
          </a:xfrm>
        </p:grpSpPr>
        <p:sp>
          <p:nvSpPr>
            <p:cNvPr id="4" name="Arc 9_1"/>
            <p:cNvSpPr/>
            <p:nvPr/>
          </p:nvSpPr>
          <p:spPr>
            <a:xfrm>
              <a:off x="3462" y="8059"/>
              <a:ext cx="14311" cy="1024"/>
            </a:xfrm>
            <a:prstGeom prst="ellipse">
              <a:avLst/>
            </a:prstGeom>
            <a:gradFill>
              <a:gsLst>
                <a:gs pos="21000">
                  <a:schemeClr val="accent1">
                    <a:alpha val="0"/>
                  </a:schemeClr>
                </a:gs>
                <a:gs pos="100000">
                  <a:schemeClr val="accent1">
                    <a:alpha val="67000"/>
                  </a:schemeClr>
                </a:gs>
              </a:gsLst>
              <a:lin ang="5400000" scaled="1"/>
            </a:gradFill>
            <a:ln w="12700">
              <a:gradFill>
                <a:gsLst>
                  <a:gs pos="26000">
                    <a:schemeClr val="accent1">
                      <a:alpha val="0"/>
                    </a:schemeClr>
                  </a:gs>
                  <a:gs pos="74000">
                    <a:schemeClr val="accent1">
                      <a:alpha val="10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zh-CN" dirty="0">
                <a:sym typeface="Arial" panose="020B0604020202020204" pitchFamily="34" charset="0"/>
              </a:endParaRPr>
            </a:p>
          </p:txBody>
        </p:sp>
        <p:sp>
          <p:nvSpPr>
            <p:cNvPr id="13" name="圆角矩形 12"/>
            <p:cNvSpPr/>
            <p:nvPr/>
          </p:nvSpPr>
          <p:spPr>
            <a:xfrm>
              <a:off x="6632" y="8458"/>
              <a:ext cx="7972" cy="625"/>
            </a:xfrm>
            <a:prstGeom prst="roundRect">
              <a:avLst/>
            </a:prstGeom>
            <a:noFill/>
            <a:ln>
              <a:noFill/>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400" b="1">
                  <a:solidFill>
                    <a:schemeClr val="tx1"/>
                  </a:solidFill>
                  <a:latin typeface="微软雅黑" panose="020B0503020204020204" charset="-122"/>
                  <a:ea typeface="微软雅黑" panose="020B0503020204020204" charset="-122"/>
                  <a:cs typeface="微软雅黑" panose="020B0503020204020204" charset="-122"/>
                  <a:sym typeface="+mn-ea"/>
                </a:rPr>
                <a:t>磐基</a:t>
              </a:r>
              <a:r>
                <a:rPr lang="en-US" altLang="zh-CN" sz="1400" b="1">
                  <a:solidFill>
                    <a:schemeClr val="tx1"/>
                  </a:solidFill>
                  <a:latin typeface="微软雅黑" panose="020B0503020204020204" charset="-122"/>
                  <a:ea typeface="微软雅黑" panose="020B0503020204020204" charset="-122"/>
                  <a:cs typeface="微软雅黑" panose="020B0503020204020204" charset="-122"/>
                  <a:sym typeface="+mn-ea"/>
                </a:rPr>
                <a:t>PaaS</a:t>
              </a:r>
              <a:r>
                <a:rPr lang="zh-CN" altLang="en-US" sz="1400" b="1">
                  <a:solidFill>
                    <a:schemeClr val="tx1"/>
                  </a:solidFill>
                  <a:latin typeface="微软雅黑" panose="020B0503020204020204" charset="-122"/>
                  <a:ea typeface="微软雅黑" panose="020B0503020204020204" charset="-122"/>
                  <a:cs typeface="微软雅黑" panose="020B0503020204020204" charset="-122"/>
                  <a:sym typeface="+mn-ea"/>
                </a:rPr>
                <a:t>平台</a:t>
              </a:r>
              <a:endParaRPr lang="en-US" altLang="zh-CN" sz="1400" dirty="0">
                <a:solidFill>
                  <a:schemeClr val="tx1"/>
                </a:solidFill>
                <a:latin typeface="微软雅黑" panose="020B0503020204020204" charset="-122"/>
                <a:ea typeface="微软雅黑" panose="020B0503020204020204" charset="-122"/>
                <a:cs typeface="华康古籍木兰W3" panose="02020309000000000000" charset="-122"/>
                <a:sym typeface="+mn-ea"/>
              </a:endParaRPr>
            </a:p>
          </p:txBody>
        </p:sp>
      </p:grpSp>
      <p:sp>
        <p:nvSpPr>
          <p:cNvPr id="14" name="文本框 13"/>
          <p:cNvSpPr txBox="1"/>
          <p:nvPr/>
        </p:nvSpPr>
        <p:spPr>
          <a:xfrm>
            <a:off x="2907983" y="4311650"/>
            <a:ext cx="1275715" cy="275590"/>
          </a:xfrm>
          <a:prstGeom prst="rect">
            <a:avLst/>
          </a:prstGeom>
          <a:noFill/>
        </p:spPr>
        <p:txBody>
          <a:bodyPr wrap="square" rtlCol="0">
            <a:spAutoFit/>
          </a:bodyPr>
          <a:lstStyle/>
          <a:p>
            <a:pPr algn="ctr"/>
            <a:r>
              <a:rPr lang="zh-CN" altLang="en-US" sz="1200" b="1">
                <a:latin typeface="微软雅黑" panose="020B0503020204020204" charset="-122"/>
                <a:ea typeface="微软雅黑" panose="020B0503020204020204" charset="-122"/>
              </a:rPr>
              <a:t>生产中心</a:t>
            </a:r>
            <a:endParaRPr lang="zh-CN" altLang="en-US" sz="1200" b="1">
              <a:latin typeface="微软雅黑" panose="020B0503020204020204" charset="-122"/>
              <a:ea typeface="微软雅黑" panose="020B0503020204020204" charset="-122"/>
            </a:endParaRPr>
          </a:p>
        </p:txBody>
      </p:sp>
      <p:sp>
        <p:nvSpPr>
          <p:cNvPr id="15" name="矩形 14"/>
          <p:cNvSpPr/>
          <p:nvPr/>
        </p:nvSpPr>
        <p:spPr>
          <a:xfrm>
            <a:off x="2146300" y="4125595"/>
            <a:ext cx="4208145" cy="1303655"/>
          </a:xfrm>
          <a:prstGeom prst="rect">
            <a:avLst/>
          </a:prstGeom>
          <a:noFill/>
          <a:ln>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147060" y="3966210"/>
            <a:ext cx="2160000" cy="306705"/>
          </a:xfrm>
          <a:prstGeom prst="rect">
            <a:avLst/>
          </a:prstGeom>
          <a:solidFill>
            <a:srgbClr val="F1FBFF"/>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457200">
              <a:spcBef>
                <a:spcPts val="0"/>
              </a:spcBef>
              <a:spcAft>
                <a:spcPts val="0"/>
              </a:spcAft>
              <a:buClrTx/>
              <a:buSzTx/>
              <a:buFontTx/>
              <a:defRPr/>
            </a:pPr>
            <a:r>
              <a:rPr kumimoji="1" lang="en-US" altLang="zh-CN" sz="1400" b="1" noProof="0" dirty="0">
                <a:ln>
                  <a:noFill/>
                </a:ln>
                <a:solidFill>
                  <a:schemeClr val="tx1"/>
                </a:solidFill>
                <a:effectLst/>
                <a:uLnTx/>
                <a:uFillTx/>
                <a:latin typeface="微软雅黑" panose="020B0503020204020204" charset="-122"/>
                <a:ea typeface="微软雅黑" panose="020B0503020204020204" charset="-122"/>
                <a:cs typeface="+mn-ea"/>
                <a:sym typeface="+mn-ea"/>
              </a:rPr>
              <a:t>数据供给与管理平台</a:t>
            </a:r>
            <a:endParaRPr kumimoji="1" lang="en-US" altLang="zh-CN" sz="1400" b="1" noProof="0" dirty="0">
              <a:ln>
                <a:noFill/>
              </a:ln>
              <a:solidFill>
                <a:schemeClr val="tx1"/>
              </a:solidFill>
              <a:effectLst/>
              <a:uLnTx/>
              <a:uFillTx/>
              <a:latin typeface="微软雅黑" panose="020B0503020204020204" charset="-122"/>
              <a:ea typeface="微软雅黑" panose="020B0503020204020204" charset="-122"/>
              <a:cs typeface="+mn-ea"/>
              <a:sym typeface="+mn-ea"/>
            </a:endParaRPr>
          </a:p>
        </p:txBody>
      </p:sp>
      <p:sp>
        <p:nvSpPr>
          <p:cNvPr id="17" name="圆角矩形 16"/>
          <p:cNvSpPr/>
          <p:nvPr/>
        </p:nvSpPr>
        <p:spPr>
          <a:xfrm>
            <a:off x="5027930" y="4311650"/>
            <a:ext cx="1169035" cy="1068070"/>
          </a:xfrm>
          <a:prstGeom prst="roundRect">
            <a:avLst>
              <a:gd name="adj" fmla="val 12539"/>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8" name="文本框 17"/>
          <p:cNvSpPr txBox="1"/>
          <p:nvPr/>
        </p:nvSpPr>
        <p:spPr>
          <a:xfrm>
            <a:off x="4528820" y="4276090"/>
            <a:ext cx="2112010" cy="275590"/>
          </a:xfrm>
          <a:prstGeom prst="rect">
            <a:avLst/>
          </a:prstGeom>
          <a:noFill/>
        </p:spPr>
        <p:txBody>
          <a:bodyPr wrap="square" rtlCol="0">
            <a:spAutoFit/>
          </a:bodyPr>
          <a:lstStyle/>
          <a:p>
            <a:pPr algn="ctr"/>
            <a:r>
              <a:rPr lang="zh-CN" altLang="en-US" sz="1200" b="1">
                <a:latin typeface="微软雅黑" panose="020B0503020204020204" charset="-122"/>
                <a:ea typeface="微软雅黑" panose="020B0503020204020204" charset="-122"/>
              </a:rPr>
              <a:t>产品中心</a:t>
            </a:r>
            <a:endParaRPr lang="zh-CN" altLang="en-US" sz="1200" b="1">
              <a:latin typeface="微软雅黑" panose="020B0503020204020204" charset="-122"/>
              <a:ea typeface="微软雅黑" panose="020B0503020204020204" charset="-122"/>
            </a:endParaRPr>
          </a:p>
        </p:txBody>
      </p:sp>
      <p:sp>
        <p:nvSpPr>
          <p:cNvPr id="19" name="矩形 18"/>
          <p:cNvSpPr/>
          <p:nvPr/>
        </p:nvSpPr>
        <p:spPr>
          <a:xfrm>
            <a:off x="2386013" y="4581525"/>
            <a:ext cx="2319655" cy="186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多模态数据处理</a:t>
            </a:r>
            <a:endParaRPr lang="zh-CN" altLang="en-US" sz="1000">
              <a:solidFill>
                <a:schemeClr val="tx1"/>
              </a:solidFill>
              <a:latin typeface="微软雅黑" panose="020B0503020204020204" charset="-122"/>
              <a:ea typeface="微软雅黑" panose="020B0503020204020204" charset="-122"/>
            </a:endParaRPr>
          </a:p>
        </p:txBody>
      </p:sp>
      <p:sp>
        <p:nvSpPr>
          <p:cNvPr id="20" name="矩形 19"/>
          <p:cNvSpPr/>
          <p:nvPr/>
        </p:nvSpPr>
        <p:spPr>
          <a:xfrm>
            <a:off x="2386330" y="4827270"/>
            <a:ext cx="718820" cy="186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数据增强</a:t>
            </a:r>
            <a:endParaRPr lang="zh-CN" altLang="en-US" sz="1000">
              <a:solidFill>
                <a:schemeClr val="tx1"/>
              </a:solidFill>
              <a:latin typeface="微软雅黑" panose="020B0503020204020204" charset="-122"/>
              <a:ea typeface="微软雅黑" panose="020B0503020204020204" charset="-122"/>
            </a:endParaRPr>
          </a:p>
        </p:txBody>
      </p:sp>
      <p:sp>
        <p:nvSpPr>
          <p:cNvPr id="21" name="矩形 20"/>
          <p:cNvSpPr/>
          <p:nvPr/>
        </p:nvSpPr>
        <p:spPr>
          <a:xfrm>
            <a:off x="3187065" y="4827270"/>
            <a:ext cx="718820" cy="186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数据分析</a:t>
            </a:r>
            <a:endParaRPr lang="zh-CN" altLang="en-US" sz="1000">
              <a:solidFill>
                <a:schemeClr val="tx1"/>
              </a:solidFill>
              <a:latin typeface="微软雅黑" panose="020B0503020204020204" charset="-122"/>
              <a:ea typeface="微软雅黑" panose="020B0503020204020204" charset="-122"/>
            </a:endParaRPr>
          </a:p>
        </p:txBody>
      </p:sp>
      <p:sp>
        <p:nvSpPr>
          <p:cNvPr id="22" name="矩形 21"/>
          <p:cNvSpPr/>
          <p:nvPr/>
        </p:nvSpPr>
        <p:spPr>
          <a:xfrm>
            <a:off x="3987800" y="4827270"/>
            <a:ext cx="718820" cy="186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数据标注</a:t>
            </a:r>
            <a:endParaRPr lang="zh-CN" altLang="en-US" sz="1000">
              <a:solidFill>
                <a:schemeClr val="tx1"/>
              </a:solidFill>
              <a:latin typeface="微软雅黑" panose="020B0503020204020204" charset="-122"/>
              <a:ea typeface="微软雅黑" panose="020B0503020204020204" charset="-122"/>
            </a:endParaRPr>
          </a:p>
        </p:txBody>
      </p:sp>
      <p:sp>
        <p:nvSpPr>
          <p:cNvPr id="23" name="矩形 22"/>
          <p:cNvSpPr/>
          <p:nvPr/>
        </p:nvSpPr>
        <p:spPr>
          <a:xfrm>
            <a:off x="2392045" y="5071745"/>
            <a:ext cx="718820" cy="186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数据清洗</a:t>
            </a:r>
            <a:endParaRPr lang="zh-CN" altLang="en-US" sz="1000">
              <a:solidFill>
                <a:schemeClr val="tx1"/>
              </a:solidFill>
              <a:latin typeface="微软雅黑" panose="020B0503020204020204" charset="-122"/>
              <a:ea typeface="微软雅黑" panose="020B0503020204020204" charset="-122"/>
            </a:endParaRPr>
          </a:p>
        </p:txBody>
      </p:sp>
      <p:sp>
        <p:nvSpPr>
          <p:cNvPr id="24" name="矩形 23"/>
          <p:cNvSpPr/>
          <p:nvPr/>
        </p:nvSpPr>
        <p:spPr>
          <a:xfrm>
            <a:off x="3192780" y="5071745"/>
            <a:ext cx="718820" cy="186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数据资产</a:t>
            </a:r>
            <a:endParaRPr lang="zh-CN" altLang="en-US" sz="1000">
              <a:solidFill>
                <a:schemeClr val="tx1"/>
              </a:solidFill>
              <a:latin typeface="微软雅黑" panose="020B0503020204020204" charset="-122"/>
              <a:ea typeface="微软雅黑" panose="020B0503020204020204" charset="-122"/>
            </a:endParaRPr>
          </a:p>
        </p:txBody>
      </p:sp>
      <p:sp>
        <p:nvSpPr>
          <p:cNvPr id="25" name="矩形 24"/>
          <p:cNvSpPr/>
          <p:nvPr/>
        </p:nvSpPr>
        <p:spPr>
          <a:xfrm>
            <a:off x="3993515" y="5071745"/>
            <a:ext cx="718820" cy="186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数据采集</a:t>
            </a:r>
            <a:endParaRPr lang="zh-CN" altLang="en-US" sz="1000">
              <a:solidFill>
                <a:schemeClr val="tx1"/>
              </a:solidFill>
              <a:latin typeface="微软雅黑" panose="020B0503020204020204" charset="-122"/>
              <a:ea typeface="微软雅黑" panose="020B0503020204020204" charset="-122"/>
            </a:endParaRPr>
          </a:p>
        </p:txBody>
      </p:sp>
      <p:sp>
        <p:nvSpPr>
          <p:cNvPr id="26" name="矩形 25"/>
          <p:cNvSpPr/>
          <p:nvPr/>
        </p:nvSpPr>
        <p:spPr>
          <a:xfrm>
            <a:off x="5163820" y="4582795"/>
            <a:ext cx="880110" cy="186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数据集超市</a:t>
            </a:r>
            <a:endParaRPr lang="zh-CN" altLang="en-US" sz="1000">
              <a:solidFill>
                <a:schemeClr val="tx1"/>
              </a:solidFill>
              <a:latin typeface="微软雅黑" panose="020B0503020204020204" charset="-122"/>
              <a:ea typeface="微软雅黑" panose="020B0503020204020204" charset="-122"/>
            </a:endParaRPr>
          </a:p>
        </p:txBody>
      </p:sp>
      <p:sp>
        <p:nvSpPr>
          <p:cNvPr id="27" name="矩形 26"/>
          <p:cNvSpPr/>
          <p:nvPr/>
        </p:nvSpPr>
        <p:spPr>
          <a:xfrm>
            <a:off x="5170170" y="4826635"/>
            <a:ext cx="880110" cy="186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数据专区</a:t>
            </a:r>
            <a:endParaRPr lang="zh-CN" altLang="en-US" sz="1000">
              <a:solidFill>
                <a:schemeClr val="tx1"/>
              </a:solidFill>
              <a:latin typeface="微软雅黑" panose="020B0503020204020204" charset="-122"/>
              <a:ea typeface="微软雅黑" panose="020B0503020204020204" charset="-122"/>
            </a:endParaRPr>
          </a:p>
        </p:txBody>
      </p:sp>
      <p:sp>
        <p:nvSpPr>
          <p:cNvPr id="28" name="矩形 27"/>
          <p:cNvSpPr/>
          <p:nvPr/>
        </p:nvSpPr>
        <p:spPr>
          <a:xfrm>
            <a:off x="5172710" y="5074285"/>
            <a:ext cx="880110" cy="186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数据发布</a:t>
            </a:r>
            <a:endParaRPr lang="zh-CN" altLang="en-US" sz="1000">
              <a:solidFill>
                <a:schemeClr val="tx1"/>
              </a:solidFill>
              <a:latin typeface="微软雅黑" panose="020B0503020204020204" charset="-122"/>
              <a:ea typeface="微软雅黑" panose="020B0503020204020204" charset="-122"/>
            </a:endParaRPr>
          </a:p>
        </p:txBody>
      </p:sp>
      <p:sp>
        <p:nvSpPr>
          <p:cNvPr id="29" name="矩形 28"/>
          <p:cNvSpPr/>
          <p:nvPr/>
        </p:nvSpPr>
        <p:spPr>
          <a:xfrm>
            <a:off x="7007860" y="4125595"/>
            <a:ext cx="4399915" cy="1303655"/>
          </a:xfrm>
          <a:prstGeom prst="rect">
            <a:avLst/>
          </a:prstGeom>
          <a:noFill/>
          <a:ln>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8008620" y="3966210"/>
            <a:ext cx="2160000" cy="306705"/>
          </a:xfrm>
          <a:prstGeom prst="rect">
            <a:avLst/>
          </a:prstGeom>
          <a:solidFill>
            <a:srgbClr val="F1FBFF"/>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457200">
              <a:spcBef>
                <a:spcPts val="0"/>
              </a:spcBef>
              <a:spcAft>
                <a:spcPts val="0"/>
              </a:spcAft>
              <a:buClrTx/>
              <a:buSzTx/>
              <a:buFontTx/>
              <a:defRPr/>
            </a:pPr>
            <a:r>
              <a:rPr kumimoji="1" lang="en-US" altLang="zh-CN" sz="1400" b="1" noProof="0" dirty="0">
                <a:ln>
                  <a:noFill/>
                </a:ln>
                <a:solidFill>
                  <a:schemeClr val="tx1"/>
                </a:solidFill>
                <a:effectLst/>
                <a:uLnTx/>
                <a:uFillTx/>
                <a:latin typeface="微软雅黑" panose="020B0503020204020204" charset="-122"/>
                <a:ea typeface="微软雅黑" panose="020B0503020204020204" charset="-122"/>
                <a:cs typeface="+mn-ea"/>
                <a:sym typeface="+mn-ea"/>
              </a:rPr>
              <a:t>磐智</a:t>
            </a:r>
            <a:r>
              <a:rPr kumimoji="1" lang="en-US" altLang="zh-CN" sz="1400" b="1" noProof="0" dirty="0">
                <a:ln>
                  <a:noFill/>
                </a:ln>
                <a:solidFill>
                  <a:schemeClr val="tx1"/>
                </a:solidFill>
                <a:effectLst/>
                <a:uLnTx/>
                <a:uFillTx/>
                <a:latin typeface="微软雅黑" panose="020B0503020204020204" charset="-122"/>
                <a:ea typeface="微软雅黑" panose="020B0503020204020204" charset="-122"/>
                <a:cs typeface="+mn-ea"/>
                <a:sym typeface="+mn-ea"/>
              </a:rPr>
              <a:t>MaaS</a:t>
            </a:r>
            <a:r>
              <a:rPr kumimoji="1" lang="en-US" altLang="zh-CN" sz="1400" b="1" noProof="0" dirty="0">
                <a:ln>
                  <a:noFill/>
                </a:ln>
                <a:solidFill>
                  <a:schemeClr val="tx1"/>
                </a:solidFill>
                <a:effectLst/>
                <a:uLnTx/>
                <a:uFillTx/>
                <a:latin typeface="微软雅黑" panose="020B0503020204020204" charset="-122"/>
                <a:ea typeface="微软雅黑" panose="020B0503020204020204" charset="-122"/>
                <a:cs typeface="+mn-ea"/>
                <a:sym typeface="+mn-ea"/>
              </a:rPr>
              <a:t>平台</a:t>
            </a:r>
            <a:endParaRPr kumimoji="1" lang="en-US" altLang="zh-CN" sz="1400" b="1" noProof="0" dirty="0">
              <a:ln>
                <a:noFill/>
              </a:ln>
              <a:solidFill>
                <a:schemeClr val="tx1"/>
              </a:solidFill>
              <a:effectLst/>
              <a:uLnTx/>
              <a:uFillTx/>
              <a:latin typeface="微软雅黑" panose="020B0503020204020204" charset="-122"/>
              <a:ea typeface="微软雅黑" panose="020B0503020204020204" charset="-122"/>
              <a:cs typeface="+mn-ea"/>
              <a:sym typeface="+mn-ea"/>
            </a:endParaRPr>
          </a:p>
        </p:txBody>
      </p:sp>
      <p:grpSp>
        <p:nvGrpSpPr>
          <p:cNvPr id="71" name="组合 70"/>
          <p:cNvGrpSpPr/>
          <p:nvPr/>
        </p:nvGrpSpPr>
        <p:grpSpPr>
          <a:xfrm>
            <a:off x="7098665" y="4273550"/>
            <a:ext cx="4158615" cy="1106170"/>
            <a:chOff x="11179" y="6850"/>
            <a:chExt cx="6549" cy="1742"/>
          </a:xfrm>
        </p:grpSpPr>
        <p:sp>
          <p:nvSpPr>
            <p:cNvPr id="31" name="圆角矩形 30"/>
            <p:cNvSpPr/>
            <p:nvPr/>
          </p:nvSpPr>
          <p:spPr>
            <a:xfrm>
              <a:off x="11179" y="6910"/>
              <a:ext cx="550" cy="1682"/>
            </a:xfrm>
            <a:prstGeom prst="roundRect">
              <a:avLst>
                <a:gd name="adj" fmla="val 12539"/>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200">
                  <a:solidFill>
                    <a:schemeClr val="tx1"/>
                  </a:solidFill>
                  <a:latin typeface="微软雅黑" panose="020B0503020204020204" charset="-122"/>
                  <a:ea typeface="微软雅黑" panose="020B0503020204020204" charset="-122"/>
                  <a:sym typeface="+mn-ea"/>
                </a:rPr>
                <a:t>数据接入</a:t>
              </a:r>
              <a:endParaRPr lang="zh-CN" altLang="en-US" sz="1200">
                <a:solidFill>
                  <a:schemeClr val="tx1"/>
                </a:solidFill>
                <a:latin typeface="微软雅黑" panose="020B0503020204020204" charset="-122"/>
                <a:ea typeface="微软雅黑" panose="020B0503020204020204" charset="-122"/>
                <a:sym typeface="+mn-ea"/>
              </a:endParaRPr>
            </a:p>
          </p:txBody>
        </p:sp>
        <p:sp>
          <p:nvSpPr>
            <p:cNvPr id="32" name="圆角矩形 31"/>
            <p:cNvSpPr/>
            <p:nvPr/>
          </p:nvSpPr>
          <p:spPr>
            <a:xfrm>
              <a:off x="11952" y="6901"/>
              <a:ext cx="2892" cy="1210"/>
            </a:xfrm>
            <a:prstGeom prst="roundRect">
              <a:avLst>
                <a:gd name="adj" fmla="val 12539"/>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3" name="文本框 32"/>
            <p:cNvSpPr txBox="1"/>
            <p:nvPr/>
          </p:nvSpPr>
          <p:spPr>
            <a:xfrm>
              <a:off x="12355" y="6894"/>
              <a:ext cx="1898" cy="434"/>
            </a:xfrm>
            <a:prstGeom prst="rect">
              <a:avLst/>
            </a:prstGeom>
            <a:noFill/>
          </p:spPr>
          <p:txBody>
            <a:bodyPr wrap="square" rtlCol="0">
              <a:spAutoFit/>
            </a:bodyPr>
            <a:lstStyle/>
            <a:p>
              <a:pPr algn="ctr"/>
              <a:r>
                <a:rPr lang="zh-CN" altLang="en-US" sz="1200" b="1">
                  <a:latin typeface="微软雅黑" panose="020B0503020204020204" charset="-122"/>
                  <a:ea typeface="微软雅黑" panose="020B0503020204020204" charset="-122"/>
                </a:rPr>
                <a:t>通用模型训推</a:t>
              </a:r>
              <a:endParaRPr lang="zh-CN" altLang="en-US" sz="1200" b="1">
                <a:latin typeface="微软雅黑" panose="020B0503020204020204" charset="-122"/>
                <a:ea typeface="微软雅黑" panose="020B0503020204020204" charset="-122"/>
              </a:endParaRPr>
            </a:p>
          </p:txBody>
        </p:sp>
        <p:sp>
          <p:nvSpPr>
            <p:cNvPr id="34" name="矩形 33"/>
            <p:cNvSpPr/>
            <p:nvPr/>
          </p:nvSpPr>
          <p:spPr>
            <a:xfrm>
              <a:off x="12062" y="7328"/>
              <a:ext cx="1292" cy="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能力部署</a:t>
              </a:r>
              <a:endParaRPr lang="zh-CN" altLang="en-US" sz="1000">
                <a:solidFill>
                  <a:schemeClr val="tx1"/>
                </a:solidFill>
                <a:latin typeface="微软雅黑" panose="020B0503020204020204" charset="-122"/>
                <a:ea typeface="微软雅黑" panose="020B0503020204020204" charset="-122"/>
              </a:endParaRPr>
            </a:p>
          </p:txBody>
        </p:sp>
        <p:sp>
          <p:nvSpPr>
            <p:cNvPr id="35" name="矩形 34"/>
            <p:cNvSpPr/>
            <p:nvPr/>
          </p:nvSpPr>
          <p:spPr>
            <a:xfrm>
              <a:off x="12062" y="7721"/>
              <a:ext cx="1292" cy="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交互式建模</a:t>
              </a:r>
              <a:endParaRPr lang="zh-CN" altLang="en-US" sz="1000">
                <a:solidFill>
                  <a:schemeClr val="tx1"/>
                </a:solidFill>
                <a:latin typeface="微软雅黑" panose="020B0503020204020204" charset="-122"/>
                <a:ea typeface="微软雅黑" panose="020B0503020204020204" charset="-122"/>
              </a:endParaRPr>
            </a:p>
          </p:txBody>
        </p:sp>
        <p:sp>
          <p:nvSpPr>
            <p:cNvPr id="36" name="矩形 35"/>
            <p:cNvSpPr/>
            <p:nvPr/>
          </p:nvSpPr>
          <p:spPr>
            <a:xfrm>
              <a:off x="13430" y="7328"/>
              <a:ext cx="1292" cy="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推理服务</a:t>
              </a:r>
              <a:endParaRPr lang="zh-CN" altLang="en-US" sz="1000">
                <a:solidFill>
                  <a:schemeClr val="tx1"/>
                </a:solidFill>
                <a:latin typeface="微软雅黑" panose="020B0503020204020204" charset="-122"/>
                <a:ea typeface="微软雅黑" panose="020B0503020204020204" charset="-122"/>
              </a:endParaRPr>
            </a:p>
          </p:txBody>
        </p:sp>
        <p:sp>
          <p:nvSpPr>
            <p:cNvPr id="37" name="矩形 36"/>
            <p:cNvSpPr/>
            <p:nvPr/>
          </p:nvSpPr>
          <p:spPr>
            <a:xfrm>
              <a:off x="13430" y="7722"/>
              <a:ext cx="1292" cy="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可视化建模</a:t>
              </a:r>
              <a:endParaRPr lang="zh-CN" altLang="en-US" sz="1000">
                <a:solidFill>
                  <a:schemeClr val="tx1"/>
                </a:solidFill>
                <a:latin typeface="微软雅黑" panose="020B0503020204020204" charset="-122"/>
                <a:ea typeface="微软雅黑" panose="020B0503020204020204" charset="-122"/>
              </a:endParaRPr>
            </a:p>
          </p:txBody>
        </p:sp>
        <p:sp>
          <p:nvSpPr>
            <p:cNvPr id="38" name="圆角矩形 37"/>
            <p:cNvSpPr/>
            <p:nvPr/>
          </p:nvSpPr>
          <p:spPr>
            <a:xfrm>
              <a:off x="14956" y="6897"/>
              <a:ext cx="2771" cy="1210"/>
            </a:xfrm>
            <a:prstGeom prst="roundRect">
              <a:avLst>
                <a:gd name="adj" fmla="val 12539"/>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9" name="文本框 38"/>
            <p:cNvSpPr txBox="1"/>
            <p:nvPr/>
          </p:nvSpPr>
          <p:spPr>
            <a:xfrm>
              <a:off x="15359" y="6850"/>
              <a:ext cx="1898" cy="434"/>
            </a:xfrm>
            <a:prstGeom prst="rect">
              <a:avLst/>
            </a:prstGeom>
            <a:noFill/>
          </p:spPr>
          <p:txBody>
            <a:bodyPr wrap="square" rtlCol="0">
              <a:spAutoFit/>
            </a:bodyPr>
            <a:lstStyle/>
            <a:p>
              <a:pPr algn="ctr"/>
              <a:r>
                <a:rPr lang="zh-CN" altLang="en-US" sz="1200" b="1">
                  <a:latin typeface="微软雅黑" panose="020B0503020204020204" charset="-122"/>
                  <a:ea typeface="微软雅黑" panose="020B0503020204020204" charset="-122"/>
                </a:rPr>
                <a:t>大模型工具链</a:t>
              </a:r>
              <a:endParaRPr lang="zh-CN" altLang="en-US" sz="1200" b="1">
                <a:latin typeface="微软雅黑" panose="020B0503020204020204" charset="-122"/>
                <a:ea typeface="微软雅黑" panose="020B0503020204020204" charset="-122"/>
              </a:endParaRPr>
            </a:p>
          </p:txBody>
        </p:sp>
        <p:sp>
          <p:nvSpPr>
            <p:cNvPr id="40" name="矩形 39"/>
            <p:cNvSpPr/>
            <p:nvPr/>
          </p:nvSpPr>
          <p:spPr>
            <a:xfrm>
              <a:off x="15066" y="7324"/>
              <a:ext cx="1197" cy="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数据集</a:t>
              </a:r>
              <a:endParaRPr lang="zh-CN" altLang="en-US" sz="1000">
                <a:solidFill>
                  <a:schemeClr val="tx1"/>
                </a:solidFill>
                <a:latin typeface="微软雅黑" panose="020B0503020204020204" charset="-122"/>
                <a:ea typeface="微软雅黑" panose="020B0503020204020204" charset="-122"/>
              </a:endParaRPr>
            </a:p>
          </p:txBody>
        </p:sp>
        <p:sp>
          <p:nvSpPr>
            <p:cNvPr id="41" name="矩形 40"/>
            <p:cNvSpPr/>
            <p:nvPr/>
          </p:nvSpPr>
          <p:spPr>
            <a:xfrm>
              <a:off x="15066" y="7717"/>
              <a:ext cx="1197" cy="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数据专区</a:t>
              </a:r>
              <a:endParaRPr lang="zh-CN" altLang="en-US" sz="1000">
                <a:solidFill>
                  <a:schemeClr val="tx1"/>
                </a:solidFill>
                <a:latin typeface="微软雅黑" panose="020B0503020204020204" charset="-122"/>
                <a:ea typeface="微软雅黑" panose="020B0503020204020204" charset="-122"/>
              </a:endParaRPr>
            </a:p>
          </p:txBody>
        </p:sp>
        <p:sp>
          <p:nvSpPr>
            <p:cNvPr id="42" name="矩形 41"/>
            <p:cNvSpPr/>
            <p:nvPr/>
          </p:nvSpPr>
          <p:spPr>
            <a:xfrm>
              <a:off x="16434" y="7324"/>
              <a:ext cx="1197" cy="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数据发布</a:t>
              </a:r>
              <a:endParaRPr lang="zh-CN" altLang="en-US" sz="1000">
                <a:solidFill>
                  <a:schemeClr val="tx1"/>
                </a:solidFill>
                <a:latin typeface="微软雅黑" panose="020B0503020204020204" charset="-122"/>
                <a:ea typeface="微软雅黑" panose="020B0503020204020204" charset="-122"/>
              </a:endParaRPr>
            </a:p>
          </p:txBody>
        </p:sp>
        <p:sp>
          <p:nvSpPr>
            <p:cNvPr id="43" name="矩形 42"/>
            <p:cNvSpPr/>
            <p:nvPr/>
          </p:nvSpPr>
          <p:spPr>
            <a:xfrm>
              <a:off x="16434" y="7718"/>
              <a:ext cx="1197" cy="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数据专区</a:t>
              </a:r>
              <a:endParaRPr lang="zh-CN" altLang="en-US" sz="1000">
                <a:solidFill>
                  <a:schemeClr val="tx1"/>
                </a:solidFill>
                <a:latin typeface="微软雅黑" panose="020B0503020204020204" charset="-122"/>
                <a:ea typeface="微软雅黑" panose="020B0503020204020204" charset="-122"/>
              </a:endParaRPr>
            </a:p>
          </p:txBody>
        </p:sp>
        <p:sp>
          <p:nvSpPr>
            <p:cNvPr id="44" name="圆角矩形 43"/>
            <p:cNvSpPr/>
            <p:nvPr/>
          </p:nvSpPr>
          <p:spPr>
            <a:xfrm>
              <a:off x="11952" y="8193"/>
              <a:ext cx="5776" cy="392"/>
            </a:xfrm>
            <a:prstGeom prst="roundRect">
              <a:avLst>
                <a:gd name="adj" fmla="val 12539"/>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200">
                  <a:solidFill>
                    <a:schemeClr val="tx1"/>
                  </a:solidFill>
                  <a:latin typeface="微软雅黑" panose="020B0503020204020204" charset="-122"/>
                  <a:ea typeface="微软雅黑" panose="020B0503020204020204" charset="-122"/>
                  <a:cs typeface="微软雅黑" panose="020B0503020204020204" charset="-122"/>
                  <a:sym typeface="+mn-ea"/>
                </a:rPr>
                <a:t>AI</a:t>
              </a: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技术框架</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sp>
        <p:nvSpPr>
          <p:cNvPr id="45" name="矩形 44"/>
          <p:cNvSpPr/>
          <p:nvPr/>
        </p:nvSpPr>
        <p:spPr>
          <a:xfrm>
            <a:off x="2146300" y="2734945"/>
            <a:ext cx="5672455" cy="1132840"/>
          </a:xfrm>
          <a:prstGeom prst="rect">
            <a:avLst/>
          </a:prstGeom>
          <a:noFill/>
          <a:ln>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3902710" y="2586990"/>
            <a:ext cx="2160270" cy="306705"/>
          </a:xfrm>
          <a:prstGeom prst="rect">
            <a:avLst/>
          </a:prstGeom>
          <a:solidFill>
            <a:srgbClr val="F1FBFF"/>
          </a:solidFill>
          <a:ln w="3175">
            <a:gradFill>
              <a:gsLst>
                <a:gs pos="0">
                  <a:schemeClr val="accent1">
                    <a:lumMod val="5000"/>
                    <a:lumOff val="95000"/>
                  </a:schemeClr>
                </a:gs>
                <a:gs pos="40000">
                  <a:schemeClr val="accent1">
                    <a:lumMod val="45000"/>
                    <a:lumOff val="55000"/>
                  </a:schemeClr>
                </a:gs>
                <a:gs pos="72000">
                  <a:schemeClr val="accent1">
                    <a:lumMod val="45000"/>
                    <a:lumOff val="55000"/>
                  </a:schemeClr>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457200">
              <a:spcBef>
                <a:spcPts val="0"/>
              </a:spcBef>
              <a:spcAft>
                <a:spcPts val="0"/>
              </a:spcAft>
              <a:buClrTx/>
              <a:buSzTx/>
              <a:buFontTx/>
              <a:defRPr/>
            </a:pPr>
            <a:r>
              <a:rPr kumimoji="1" lang="en-US" altLang="zh-CN" sz="1400" b="1" noProof="0" dirty="0">
                <a:ln>
                  <a:noFill/>
                </a:ln>
                <a:solidFill>
                  <a:schemeClr val="tx1"/>
                </a:solidFill>
                <a:effectLst/>
                <a:uLnTx/>
                <a:uFillTx/>
                <a:latin typeface="微软雅黑" panose="020B0503020204020204" charset="-122"/>
                <a:ea typeface="微软雅黑" panose="020B0503020204020204" charset="-122"/>
                <a:cs typeface="+mn-ea"/>
                <a:sym typeface="+mn-ea"/>
              </a:rPr>
              <a:t>聚智智能体平台</a:t>
            </a:r>
            <a:endParaRPr kumimoji="1" lang="en-US" altLang="zh-CN" sz="1400" b="1" noProof="0" dirty="0">
              <a:ln>
                <a:noFill/>
              </a:ln>
              <a:solidFill>
                <a:schemeClr val="tx1"/>
              </a:solidFill>
              <a:effectLst/>
              <a:uLnTx/>
              <a:uFillTx/>
              <a:latin typeface="微软雅黑" panose="020B0503020204020204" charset="-122"/>
              <a:ea typeface="微软雅黑" panose="020B0503020204020204" charset="-122"/>
              <a:cs typeface="+mn-ea"/>
              <a:sym typeface="+mn-ea"/>
            </a:endParaRPr>
          </a:p>
        </p:txBody>
      </p:sp>
      <p:grpSp>
        <p:nvGrpSpPr>
          <p:cNvPr id="69" name="组合 68"/>
          <p:cNvGrpSpPr/>
          <p:nvPr/>
        </p:nvGrpSpPr>
        <p:grpSpPr>
          <a:xfrm>
            <a:off x="2320290" y="2933065"/>
            <a:ext cx="5287010" cy="868680"/>
            <a:chOff x="3654" y="4609"/>
            <a:chExt cx="8326" cy="1368"/>
          </a:xfrm>
        </p:grpSpPr>
        <p:sp>
          <p:nvSpPr>
            <p:cNvPr id="49" name="圆角矩形 48"/>
            <p:cNvSpPr/>
            <p:nvPr/>
          </p:nvSpPr>
          <p:spPr>
            <a:xfrm>
              <a:off x="3654" y="4609"/>
              <a:ext cx="8326" cy="1369"/>
            </a:xfrm>
            <a:prstGeom prst="roundRect">
              <a:avLst>
                <a:gd name="adj" fmla="val 12539"/>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4119" y="4721"/>
              <a:ext cx="7252" cy="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智能体商店</a:t>
              </a:r>
              <a:endParaRPr lang="zh-CN" altLang="en-US" sz="1000">
                <a:solidFill>
                  <a:schemeClr val="tx1"/>
                </a:solidFill>
                <a:latin typeface="微软雅黑" panose="020B0503020204020204" charset="-122"/>
                <a:ea typeface="微软雅黑" panose="020B0503020204020204" charset="-122"/>
              </a:endParaRPr>
            </a:p>
          </p:txBody>
        </p:sp>
        <p:sp>
          <p:nvSpPr>
            <p:cNvPr id="51" name="矩形 50"/>
            <p:cNvSpPr/>
            <p:nvPr/>
          </p:nvSpPr>
          <p:spPr>
            <a:xfrm>
              <a:off x="4119" y="5119"/>
              <a:ext cx="2297" cy="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通用组件库</a:t>
              </a:r>
              <a:endParaRPr lang="zh-CN" altLang="en-US" sz="1000">
                <a:solidFill>
                  <a:schemeClr val="tx1"/>
                </a:solidFill>
                <a:latin typeface="微软雅黑" panose="020B0503020204020204" charset="-122"/>
                <a:ea typeface="微软雅黑" panose="020B0503020204020204" charset="-122"/>
              </a:endParaRPr>
            </a:p>
          </p:txBody>
        </p:sp>
        <p:sp>
          <p:nvSpPr>
            <p:cNvPr id="52" name="矩形 51"/>
            <p:cNvSpPr/>
            <p:nvPr/>
          </p:nvSpPr>
          <p:spPr>
            <a:xfrm>
              <a:off x="9065" y="5124"/>
              <a:ext cx="2307" cy="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专用工具库</a:t>
              </a:r>
              <a:endParaRPr lang="zh-CN" altLang="en-US" sz="1000">
                <a:solidFill>
                  <a:schemeClr val="tx1"/>
                </a:solidFill>
                <a:latin typeface="微软雅黑" panose="020B0503020204020204" charset="-122"/>
                <a:ea typeface="微软雅黑" panose="020B0503020204020204" charset="-122"/>
              </a:endParaRPr>
            </a:p>
          </p:txBody>
        </p:sp>
        <p:sp>
          <p:nvSpPr>
            <p:cNvPr id="53" name="矩形 52"/>
            <p:cNvSpPr/>
            <p:nvPr/>
          </p:nvSpPr>
          <p:spPr>
            <a:xfrm>
              <a:off x="4119" y="5524"/>
              <a:ext cx="2295" cy="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知识库构建</a:t>
              </a:r>
              <a:endParaRPr lang="zh-CN" altLang="en-US" sz="1000">
                <a:solidFill>
                  <a:schemeClr val="tx1"/>
                </a:solidFill>
                <a:latin typeface="微软雅黑" panose="020B0503020204020204" charset="-122"/>
                <a:ea typeface="微软雅黑" panose="020B0503020204020204" charset="-122"/>
              </a:endParaRPr>
            </a:p>
          </p:txBody>
        </p:sp>
        <p:sp>
          <p:nvSpPr>
            <p:cNvPr id="54" name="矩形 53"/>
            <p:cNvSpPr/>
            <p:nvPr/>
          </p:nvSpPr>
          <p:spPr>
            <a:xfrm>
              <a:off x="6592" y="5525"/>
              <a:ext cx="2296" cy="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单智能体组装</a:t>
              </a:r>
              <a:endParaRPr lang="zh-CN" altLang="en-US" sz="1000">
                <a:solidFill>
                  <a:schemeClr val="tx1"/>
                </a:solidFill>
                <a:latin typeface="微软雅黑" panose="020B0503020204020204" charset="-122"/>
                <a:ea typeface="微软雅黑" panose="020B0503020204020204" charset="-122"/>
              </a:endParaRPr>
            </a:p>
          </p:txBody>
        </p:sp>
        <p:sp>
          <p:nvSpPr>
            <p:cNvPr id="55" name="矩形 54"/>
            <p:cNvSpPr/>
            <p:nvPr/>
          </p:nvSpPr>
          <p:spPr>
            <a:xfrm>
              <a:off x="6592" y="5123"/>
              <a:ext cx="2297" cy="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微软雅黑" panose="020B0503020204020204" charset="-122"/>
                  <a:ea typeface="微软雅黑" panose="020B0503020204020204" charset="-122"/>
                </a:rPr>
                <a:t>多智能体协同</a:t>
              </a:r>
              <a:endParaRPr lang="zh-CN" altLang="en-US" sz="1000">
                <a:solidFill>
                  <a:schemeClr val="tx1"/>
                </a:solidFill>
                <a:latin typeface="微软雅黑" panose="020B0503020204020204" charset="-122"/>
                <a:ea typeface="微软雅黑" panose="020B0503020204020204" charset="-122"/>
              </a:endParaRPr>
            </a:p>
          </p:txBody>
        </p:sp>
        <p:sp>
          <p:nvSpPr>
            <p:cNvPr id="56" name="矩形 55"/>
            <p:cNvSpPr/>
            <p:nvPr/>
          </p:nvSpPr>
          <p:spPr>
            <a:xfrm>
              <a:off x="9075" y="5510"/>
              <a:ext cx="2297" cy="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a:solidFill>
                    <a:schemeClr val="tx1"/>
                  </a:solidFill>
                  <a:latin typeface="微软雅黑" panose="020B0503020204020204" charset="-122"/>
                  <a:ea typeface="微软雅黑" panose="020B0503020204020204" charset="-122"/>
                </a:rPr>
                <a:t>……</a:t>
              </a:r>
              <a:endParaRPr lang="en-US" altLang="zh-CN" sz="1000">
                <a:solidFill>
                  <a:schemeClr val="tx1"/>
                </a:solidFill>
                <a:latin typeface="微软雅黑" panose="020B0503020204020204" charset="-122"/>
                <a:ea typeface="微软雅黑" panose="020B0503020204020204" charset="-122"/>
              </a:endParaRPr>
            </a:p>
          </p:txBody>
        </p:sp>
      </p:grpSp>
      <p:grpSp>
        <p:nvGrpSpPr>
          <p:cNvPr id="92" name="组合 91"/>
          <p:cNvGrpSpPr/>
          <p:nvPr/>
        </p:nvGrpSpPr>
        <p:grpSpPr>
          <a:xfrm>
            <a:off x="6327512" y="4176395"/>
            <a:ext cx="695216" cy="968375"/>
            <a:chOff x="10019" y="6311"/>
            <a:chExt cx="884" cy="1525"/>
          </a:xfrm>
        </p:grpSpPr>
        <p:cxnSp>
          <p:nvCxnSpPr>
            <p:cNvPr id="74" name="直接箭头连接符 109"/>
            <p:cNvCxnSpPr/>
            <p:nvPr/>
          </p:nvCxnSpPr>
          <p:spPr>
            <a:xfrm>
              <a:off x="10102" y="6877"/>
              <a:ext cx="718" cy="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直接箭头连接符 110"/>
            <p:cNvCxnSpPr/>
            <p:nvPr/>
          </p:nvCxnSpPr>
          <p:spPr>
            <a:xfrm flipH="1">
              <a:off x="10118" y="7827"/>
              <a:ext cx="687" cy="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6" name="文本框 75"/>
            <p:cNvSpPr txBox="1"/>
            <p:nvPr/>
          </p:nvSpPr>
          <p:spPr>
            <a:xfrm>
              <a:off x="10019" y="6311"/>
              <a:ext cx="884" cy="386"/>
            </a:xfrm>
            <a:prstGeom prst="rect">
              <a:avLst/>
            </a:prstGeom>
            <a:noFill/>
          </p:spPr>
          <p:txBody>
            <a:bodyPr wrap="square" rtlCol="0">
              <a:spAutoFit/>
            </a:bodyPr>
            <a:lstStyle/>
            <a:p>
              <a:r>
                <a:rPr lang="zh-CN" altLang="en-US" sz="1000">
                  <a:solidFill>
                    <a:schemeClr val="accent1"/>
                  </a:solidFill>
                  <a:latin typeface="微软雅黑" panose="020B0503020204020204" charset="-122"/>
                  <a:ea typeface="微软雅黑" panose="020B0503020204020204" charset="-122"/>
                </a:rPr>
                <a:t>训练数据</a:t>
              </a:r>
              <a:endParaRPr lang="zh-CN" altLang="en-US" sz="1000">
                <a:solidFill>
                  <a:schemeClr val="accent1"/>
                </a:solidFill>
                <a:latin typeface="微软雅黑" panose="020B0503020204020204" charset="-122"/>
                <a:ea typeface="微软雅黑" panose="020B0503020204020204" charset="-122"/>
              </a:endParaRPr>
            </a:p>
          </p:txBody>
        </p:sp>
        <p:sp>
          <p:nvSpPr>
            <p:cNvPr id="77" name="文本框 76"/>
            <p:cNvSpPr txBox="1"/>
            <p:nvPr/>
          </p:nvSpPr>
          <p:spPr>
            <a:xfrm>
              <a:off x="10019" y="7240"/>
              <a:ext cx="884" cy="394"/>
            </a:xfrm>
            <a:prstGeom prst="rect">
              <a:avLst/>
            </a:prstGeom>
            <a:noFill/>
          </p:spPr>
          <p:txBody>
            <a:bodyPr wrap="square" rtlCol="0">
              <a:noAutofit/>
            </a:bodyPr>
            <a:lstStyle/>
            <a:p>
              <a:r>
                <a:rPr lang="zh-CN" altLang="en-US" sz="1000">
                  <a:solidFill>
                    <a:schemeClr val="accent1"/>
                  </a:solidFill>
                  <a:latin typeface="微软雅黑" panose="020B0503020204020204" charset="-122"/>
                  <a:ea typeface="微软雅黑" panose="020B0503020204020204" charset="-122"/>
                </a:rPr>
                <a:t>数据回流</a:t>
              </a:r>
              <a:endParaRPr lang="zh-CN" altLang="en-US" sz="1000">
                <a:solidFill>
                  <a:schemeClr val="accent1"/>
                </a:solidFill>
                <a:latin typeface="微软雅黑" panose="020B0503020204020204" charset="-122"/>
                <a:ea typeface="微软雅黑" panose="020B0503020204020204" charset="-122"/>
              </a:endParaRPr>
            </a:p>
          </p:txBody>
        </p:sp>
      </p:grpSp>
      <p:sp>
        <p:nvSpPr>
          <p:cNvPr id="64" name="文本框 63"/>
          <p:cNvSpPr txBox="1"/>
          <p:nvPr/>
        </p:nvSpPr>
        <p:spPr>
          <a:xfrm>
            <a:off x="4206240" y="1421765"/>
            <a:ext cx="5239385" cy="306705"/>
          </a:xfrm>
          <a:prstGeom prst="rect">
            <a:avLst/>
          </a:prstGeom>
          <a:noFill/>
        </p:spPr>
        <p:txBody>
          <a:bodyPr wrap="square" rtlCol="0">
            <a:spAutoFit/>
          </a:bodyPr>
          <a:lstStyle/>
          <a:p>
            <a:pPr algn="ctr"/>
            <a:r>
              <a:rPr lang="en-US" sz="1400" b="1">
                <a:solidFill>
                  <a:schemeClr val="tx1"/>
                </a:solidFill>
                <a:latin typeface="微软雅黑" panose="020B0503020204020204" charset="-122"/>
                <a:ea typeface="微软雅黑" panose="020B0503020204020204" charset="-122"/>
                <a:cs typeface="微软雅黑" panose="020B0503020204020204" charset="-122"/>
                <a:sym typeface="+mn-ea"/>
              </a:rPr>
              <a:t>AI</a:t>
            </a:r>
            <a:r>
              <a:rPr lang="en-US" altLang="zh-CN" sz="14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400" b="1">
                <a:solidFill>
                  <a:schemeClr val="tx1"/>
                </a:solidFill>
                <a:latin typeface="微软雅黑" panose="020B0503020204020204" charset="-122"/>
                <a:ea typeface="微软雅黑" panose="020B0503020204020204" charset="-122"/>
                <a:cs typeface="微软雅黑" panose="020B0503020204020204" charset="-122"/>
                <a:sym typeface="+mn-ea"/>
              </a:rPr>
              <a:t>解决方案</a:t>
            </a:r>
            <a:endParaRPr lang="zh-CN" altLang="en-US" sz="14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79" name="组合 78"/>
          <p:cNvGrpSpPr/>
          <p:nvPr/>
        </p:nvGrpSpPr>
        <p:grpSpPr>
          <a:xfrm>
            <a:off x="0" y="707390"/>
            <a:ext cx="12192635" cy="716915"/>
            <a:chOff x="0" y="1114"/>
            <a:chExt cx="19201" cy="1129"/>
          </a:xfrm>
        </p:grpSpPr>
        <p:sp>
          <p:nvSpPr>
            <p:cNvPr id="80" name="文本框 79"/>
            <p:cNvSpPr txBox="1"/>
            <p:nvPr/>
          </p:nvSpPr>
          <p:spPr>
            <a:xfrm>
              <a:off x="1" y="1114"/>
              <a:ext cx="19200" cy="916"/>
            </a:xfrm>
            <a:prstGeom prst="rect">
              <a:avLst/>
            </a:prstGeom>
            <a:solidFill>
              <a:srgbClr val="E8EAF1"/>
            </a:solidFill>
          </p:spPr>
          <p:txBody>
            <a:bodyPr wrap="square" lIns="359964" tIns="46795" rIns="359964" bIns="46795" rtlCol="0" anchor="ctr" anchorCtr="0">
              <a:noAutofit/>
            </a:bodyPr>
            <a:lstStyle>
              <a:defPPr>
                <a:defRPr lang="en-US"/>
              </a:defPPr>
              <a:lvl1pPr indent="457200">
                <a:lnSpc>
                  <a:spcPct val="120000"/>
                </a:lnSpc>
                <a:defRPr sz="1600" b="1">
                  <a:solidFill>
                    <a:srgbClr val="0070C0"/>
                  </a:solidFill>
                  <a:latin typeface="微软雅黑" panose="020B0503020204020204" charset="-122"/>
                  <a:ea typeface="微软雅黑" panose="020B0503020204020204" charset="-122"/>
                  <a:cs typeface="+mn-ea"/>
                </a:defRPr>
              </a:lvl1pPr>
            </a:lstStyle>
            <a:p>
              <a:pPr lvl="0" algn="just" defTabSz="457200">
                <a:spcBef>
                  <a:spcPts val="0"/>
                </a:spcBef>
                <a:spcAft>
                  <a:spcPts val="0"/>
                </a:spcAft>
                <a:buClrTx/>
                <a:buSzTx/>
                <a:buFontTx/>
                <a:defRPr/>
              </a:pPr>
              <a:endParaRPr lang="zh-CN" altLang="en-US" noProof="0" dirty="0">
                <a:ln>
                  <a:noFill/>
                </a:ln>
                <a:effectLst/>
                <a:uLnTx/>
                <a:uFillTx/>
                <a:sym typeface="+mn-lt"/>
              </a:endParaRPr>
            </a:p>
          </p:txBody>
        </p:sp>
        <p:sp>
          <p:nvSpPr>
            <p:cNvPr id="81" name="文本框 80"/>
            <p:cNvSpPr txBox="1"/>
            <p:nvPr/>
          </p:nvSpPr>
          <p:spPr>
            <a:xfrm>
              <a:off x="0" y="1292"/>
              <a:ext cx="19201" cy="951"/>
            </a:xfrm>
            <a:prstGeom prst="rect">
              <a:avLst/>
            </a:prstGeom>
            <a:noFill/>
            <a:extLst>
              <a:ext uri="{909E8E84-426E-40DD-AFC4-6F175D3DCCD1}">
                <a14:hiddenFill xmlns:a14="http://schemas.microsoft.com/office/drawing/2010/main">
                  <a:solidFill>
                    <a:srgbClr val="BFE5FF">
                      <a:alpha val="36000"/>
                    </a:srgbClr>
                  </a:solidFill>
                </a14:hiddenFill>
              </a:ext>
            </a:extLst>
          </p:spPr>
          <p:txBody>
            <a:bodyPr wrap="square" lIns="180000" rIns="180000" rtlCol="0">
              <a:noAutofit/>
            </a:bodyPr>
            <a:lstStyle/>
            <a:p>
              <a:pPr marR="0" lvl="0" indent="457200" algn="just" defTabSz="457200" rtl="0" fontAlgn="auto">
                <a:lnSpc>
                  <a:spcPct val="120000"/>
                </a:lnSpc>
                <a:spcBef>
                  <a:spcPts val="0"/>
                </a:spcBef>
                <a:spcAft>
                  <a:spcPts val="0"/>
                </a:spcAft>
                <a:buClrTx/>
                <a:buSzTx/>
                <a:buFontTx/>
                <a:buNone/>
                <a:defRPr/>
              </a:pP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发挥技术积累优势、集中资源统筹建设，依托能力中台构建‘数据智能引擎</a:t>
              </a:r>
              <a:r>
                <a:rPr kumimoji="1" lang="en-US" altLang="zh-CN" sz="1400" b="1" dirty="0">
                  <a:solidFill>
                    <a:srgbClr val="4472C4"/>
                  </a:solidFill>
                  <a:latin typeface="微软雅黑" panose="020B0503020204020204" charset="-122"/>
                  <a:ea typeface="微软雅黑" panose="020B0503020204020204" charset="-122"/>
                  <a:cs typeface="微软雅黑" panose="020B0503020204020204" charset="-122"/>
                  <a:sym typeface="+mn-ea"/>
                </a:rPr>
                <a:t>+</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云智融合平台</a:t>
              </a:r>
              <a:r>
                <a:rPr kumimoji="1" lang="en-US" altLang="zh-CN" sz="1400" b="1" dirty="0">
                  <a:solidFill>
                    <a:srgbClr val="4472C4"/>
                  </a:solidFill>
                  <a:latin typeface="微软雅黑" panose="020B0503020204020204" charset="-122"/>
                  <a:ea typeface="微软雅黑" panose="020B0503020204020204" charset="-122"/>
                  <a:cs typeface="微软雅黑" panose="020B0503020204020204" charset="-122"/>
                  <a:sym typeface="+mn-ea"/>
                </a:rPr>
                <a:t>+</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行业智能应用’三级</a:t>
              </a:r>
              <a:r>
                <a:rPr kumimoji="1" lang="en-US" altLang="zh-CN" sz="1400" b="1" dirty="0">
                  <a:solidFill>
                    <a:srgbClr val="4472C4"/>
                  </a:solidFill>
                  <a:latin typeface="微软雅黑" panose="020B0503020204020204" charset="-122"/>
                  <a:ea typeface="微软雅黑" panose="020B0503020204020204" charset="-122"/>
                  <a:cs typeface="微软雅黑" panose="020B0503020204020204" charset="-122"/>
                  <a:sym typeface="+mn-ea"/>
                </a:rPr>
                <a:t>AI</a:t>
              </a: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产品体系。</a:t>
              </a: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47" name="组合 46"/>
          <p:cNvGrpSpPr/>
          <p:nvPr/>
        </p:nvGrpSpPr>
        <p:grpSpPr>
          <a:xfrm>
            <a:off x="8107045" y="2734945"/>
            <a:ext cx="3293110" cy="980440"/>
            <a:chOff x="12676" y="4387"/>
            <a:chExt cx="5186" cy="1544"/>
          </a:xfrm>
        </p:grpSpPr>
        <p:sp>
          <p:nvSpPr>
            <p:cNvPr id="60" name="圆角矩形 59"/>
            <p:cNvSpPr/>
            <p:nvPr/>
          </p:nvSpPr>
          <p:spPr>
            <a:xfrm>
              <a:off x="15594" y="4387"/>
              <a:ext cx="2268" cy="440"/>
            </a:xfrm>
            <a:prstGeom prst="roundRect">
              <a:avLst>
                <a:gd name="adj" fmla="val 12539"/>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tx1"/>
                  </a:solidFill>
                  <a:latin typeface="微软雅黑" panose="020B0503020204020204" charset="-122"/>
                  <a:ea typeface="微软雅黑" panose="020B0503020204020204" charset="-122"/>
                </a:rPr>
                <a:t>中移链</a:t>
              </a:r>
              <a:endParaRPr lang="zh-CN" altLang="en-US" sz="1200">
                <a:solidFill>
                  <a:schemeClr val="tx1"/>
                </a:solidFill>
                <a:latin typeface="微软雅黑" panose="020B0503020204020204" charset="-122"/>
                <a:ea typeface="微软雅黑" panose="020B0503020204020204" charset="-122"/>
              </a:endParaRPr>
            </a:p>
          </p:txBody>
        </p:sp>
        <p:sp>
          <p:nvSpPr>
            <p:cNvPr id="61" name="圆角矩形 60"/>
            <p:cNvSpPr/>
            <p:nvPr/>
          </p:nvSpPr>
          <p:spPr>
            <a:xfrm>
              <a:off x="15594" y="4939"/>
              <a:ext cx="2268" cy="440"/>
            </a:xfrm>
            <a:prstGeom prst="roundRect">
              <a:avLst>
                <a:gd name="adj" fmla="val 12539"/>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tx1"/>
                  </a:solidFill>
                  <a:latin typeface="微软雅黑" panose="020B0503020204020204" charset="-122"/>
                  <a:ea typeface="微软雅黑" panose="020B0503020204020204" charset="-122"/>
                </a:rPr>
                <a:t>信创生态平台</a:t>
              </a:r>
              <a:endParaRPr lang="zh-CN" altLang="en-US" sz="1200">
                <a:solidFill>
                  <a:schemeClr val="tx1"/>
                </a:solidFill>
                <a:latin typeface="微软雅黑" panose="020B0503020204020204" charset="-122"/>
                <a:ea typeface="微软雅黑" panose="020B0503020204020204" charset="-122"/>
              </a:endParaRPr>
            </a:p>
          </p:txBody>
        </p:sp>
        <p:sp>
          <p:nvSpPr>
            <p:cNvPr id="62" name="圆角矩形 61"/>
            <p:cNvSpPr/>
            <p:nvPr/>
          </p:nvSpPr>
          <p:spPr>
            <a:xfrm>
              <a:off x="12676" y="5491"/>
              <a:ext cx="2268" cy="440"/>
            </a:xfrm>
            <a:prstGeom prst="roundRect">
              <a:avLst>
                <a:gd name="adj" fmla="val 12539"/>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tx1"/>
                  </a:solidFill>
                  <a:latin typeface="微软雅黑" panose="020B0503020204020204" charset="-122"/>
                  <a:ea typeface="微软雅黑" panose="020B0503020204020204" charset="-122"/>
                </a:rPr>
                <a:t>磐维数据库</a:t>
              </a:r>
              <a:endParaRPr lang="zh-CN" altLang="en-US" sz="1200">
                <a:solidFill>
                  <a:schemeClr val="tx1"/>
                </a:solidFill>
                <a:latin typeface="微软雅黑" panose="020B0503020204020204" charset="-122"/>
                <a:ea typeface="微软雅黑" panose="020B0503020204020204" charset="-122"/>
              </a:endParaRPr>
            </a:p>
          </p:txBody>
        </p:sp>
        <p:sp>
          <p:nvSpPr>
            <p:cNvPr id="63" name="圆角矩形 62"/>
            <p:cNvSpPr/>
            <p:nvPr/>
          </p:nvSpPr>
          <p:spPr>
            <a:xfrm>
              <a:off x="15594" y="5491"/>
              <a:ext cx="2268" cy="440"/>
            </a:xfrm>
            <a:prstGeom prst="roundRect">
              <a:avLst>
                <a:gd name="adj" fmla="val 12539"/>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solidFill>
                    <a:schemeClr val="tx1"/>
                  </a:solidFill>
                  <a:latin typeface="微软雅黑" panose="020B0503020204020204" charset="-122"/>
                  <a:ea typeface="微软雅黑" panose="020B0503020204020204" charset="-122"/>
                </a:rPr>
                <a:t>……</a:t>
              </a:r>
              <a:endParaRPr lang="en-US" altLang="zh-CN" sz="1200">
                <a:solidFill>
                  <a:schemeClr val="tx1"/>
                </a:solidFill>
                <a:latin typeface="微软雅黑" panose="020B0503020204020204" charset="-122"/>
                <a:ea typeface="微软雅黑" panose="020B0503020204020204" charset="-122"/>
              </a:endParaRPr>
            </a:p>
          </p:txBody>
        </p:sp>
        <p:sp>
          <p:nvSpPr>
            <p:cNvPr id="96" name="圆角矩形 95"/>
            <p:cNvSpPr/>
            <p:nvPr/>
          </p:nvSpPr>
          <p:spPr>
            <a:xfrm>
              <a:off x="12676" y="4387"/>
              <a:ext cx="2268" cy="440"/>
            </a:xfrm>
            <a:prstGeom prst="roundRect">
              <a:avLst>
                <a:gd name="adj" fmla="val 12539"/>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latin typeface="微软雅黑" panose="020B0503020204020204" charset="-122"/>
                  <a:ea typeface="微软雅黑" panose="020B0503020204020204" charset="-122"/>
                </a:rPr>
                <a:t>低代码</a:t>
              </a:r>
              <a:r>
                <a:rPr lang="zh-CN" altLang="en-US" sz="1200">
                  <a:solidFill>
                    <a:schemeClr val="tx1"/>
                  </a:solidFill>
                  <a:latin typeface="微软雅黑" panose="020B0503020204020204" charset="-122"/>
                  <a:ea typeface="微软雅黑" panose="020B0503020204020204" charset="-122"/>
                </a:rPr>
                <a:t>平台</a:t>
              </a:r>
              <a:endParaRPr lang="zh-CN" altLang="en-US" sz="1200">
                <a:solidFill>
                  <a:schemeClr val="tx1"/>
                </a:solidFill>
                <a:latin typeface="微软雅黑" panose="020B0503020204020204" charset="-122"/>
                <a:ea typeface="微软雅黑" panose="020B0503020204020204" charset="-122"/>
              </a:endParaRPr>
            </a:p>
          </p:txBody>
        </p:sp>
        <p:sp>
          <p:nvSpPr>
            <p:cNvPr id="98" name="圆角矩形 97"/>
            <p:cNvSpPr/>
            <p:nvPr/>
          </p:nvSpPr>
          <p:spPr>
            <a:xfrm>
              <a:off x="12676" y="4939"/>
              <a:ext cx="2268" cy="440"/>
            </a:xfrm>
            <a:prstGeom prst="roundRect">
              <a:avLst>
                <a:gd name="adj" fmla="val 12539"/>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latin typeface="微软雅黑" panose="020B0503020204020204" charset="-122"/>
                  <a:ea typeface="微软雅黑" panose="020B0503020204020204" charset="-122"/>
                </a:rPr>
                <a:t>灵犀数智员工</a:t>
              </a:r>
              <a:r>
                <a:rPr lang="zh-CN" altLang="en-US" sz="1200">
                  <a:solidFill>
                    <a:schemeClr val="tx1"/>
                  </a:solidFill>
                  <a:latin typeface="微软雅黑" panose="020B0503020204020204" charset="-122"/>
                  <a:ea typeface="微软雅黑" panose="020B0503020204020204" charset="-122"/>
                </a:rPr>
                <a:t>平台</a:t>
              </a:r>
              <a:endParaRPr lang="zh-CN" altLang="en-US" sz="1200">
                <a:solidFill>
                  <a:schemeClr val="tx1"/>
                </a:solidFill>
                <a:latin typeface="微软雅黑" panose="020B0503020204020204" charset="-122"/>
                <a:ea typeface="微软雅黑" panose="020B0503020204020204" charset="-122"/>
              </a:endParaRPr>
            </a:p>
          </p:txBody>
        </p:sp>
      </p:grpSp>
      <p:grpSp>
        <p:nvGrpSpPr>
          <p:cNvPr id="57" name="组合 56"/>
          <p:cNvGrpSpPr/>
          <p:nvPr/>
        </p:nvGrpSpPr>
        <p:grpSpPr>
          <a:xfrm>
            <a:off x="2084705" y="1756410"/>
            <a:ext cx="9482455" cy="539750"/>
            <a:chOff x="3380" y="2664"/>
            <a:chExt cx="14933" cy="850"/>
          </a:xfrm>
        </p:grpSpPr>
        <p:sp>
          <p:nvSpPr>
            <p:cNvPr id="58" name="圆角矩形 57"/>
            <p:cNvSpPr/>
            <p:nvPr/>
          </p:nvSpPr>
          <p:spPr>
            <a:xfrm>
              <a:off x="3380" y="2664"/>
              <a:ext cx="1871" cy="850"/>
            </a:xfrm>
            <a:prstGeom prst="roundRect">
              <a:avLst/>
            </a:prstGeom>
            <a:solidFill>
              <a:srgbClr val="00B0F0">
                <a:alpha val="8000"/>
              </a:srgbClr>
            </a:solidFill>
            <a:ln>
              <a:gradFill>
                <a:gsLst>
                  <a:gs pos="0">
                    <a:srgbClr val="00B0F0">
                      <a:alpha val="0"/>
                    </a:srgbClr>
                  </a:gs>
                  <a:gs pos="100000">
                    <a:srgbClr val="00B0F0">
                      <a:alpha val="70000"/>
                    </a:srgbClr>
                  </a:gs>
                </a:gsLst>
                <a:lin ang="5400000" scaled="1"/>
              </a:gradFill>
            </a:ln>
          </p:spPr>
          <p:txBody>
            <a:bodyPr anchor="ctr"/>
            <a:lstStyle/>
            <a:p>
              <a:pPr algn="ctr" defTabSz="457200"/>
              <a:r>
                <a:rPr lang="en-US" altLang="zh-CN" sz="1200" dirty="0">
                  <a:solidFill>
                    <a:schemeClr val="tx1"/>
                  </a:solidFill>
                  <a:latin typeface="微软雅黑" panose="020B0503020204020204" charset="-122"/>
                  <a:ea typeface="微软雅黑" panose="020B0503020204020204" charset="-122"/>
                  <a:sym typeface="+mn-ea"/>
                </a:rPr>
                <a:t>AI+</a:t>
              </a:r>
              <a:r>
                <a:rPr lang="zh-CN" altLang="en-US" sz="1200" dirty="0">
                  <a:solidFill>
                    <a:schemeClr val="tx1"/>
                  </a:solidFill>
                  <a:latin typeface="微软雅黑" panose="020B0503020204020204" charset="-122"/>
                  <a:ea typeface="微软雅黑" panose="020B0503020204020204" charset="-122"/>
                  <a:sym typeface="+mn-ea"/>
                </a:rPr>
                <a:t>办公</a:t>
              </a:r>
              <a:endParaRPr lang="zh-CN" altLang="en-US" sz="1200" dirty="0">
                <a:solidFill>
                  <a:schemeClr val="tx1"/>
                </a:solidFill>
                <a:latin typeface="微软雅黑" panose="020B0503020204020204" charset="-122"/>
                <a:ea typeface="微软雅黑" panose="020B0503020204020204" charset="-122"/>
                <a:sym typeface="+mn-ea"/>
              </a:endParaRPr>
            </a:p>
          </p:txBody>
        </p:sp>
        <p:sp>
          <p:nvSpPr>
            <p:cNvPr id="59" name="圆角矩形 58"/>
            <p:cNvSpPr/>
            <p:nvPr/>
          </p:nvSpPr>
          <p:spPr>
            <a:xfrm>
              <a:off x="5558" y="2664"/>
              <a:ext cx="1870" cy="850"/>
            </a:xfrm>
            <a:prstGeom prst="roundRect">
              <a:avLst/>
            </a:prstGeom>
            <a:solidFill>
              <a:srgbClr val="00B0F0">
                <a:alpha val="8000"/>
              </a:srgbClr>
            </a:solidFill>
            <a:ln>
              <a:gradFill>
                <a:gsLst>
                  <a:gs pos="0">
                    <a:srgbClr val="00B0F0">
                      <a:alpha val="0"/>
                    </a:srgbClr>
                  </a:gs>
                  <a:gs pos="100000">
                    <a:srgbClr val="00B0F0">
                      <a:alpha val="70000"/>
                    </a:srgbClr>
                  </a:gs>
                </a:gsLst>
                <a:lin ang="5400000" scaled="1"/>
              </a:gradFill>
            </a:ln>
          </p:spPr>
          <p:txBody>
            <a:bodyPr anchor="ctr"/>
            <a:lstStyle/>
            <a:p>
              <a:pPr algn="ctr" defTabSz="457200"/>
              <a:r>
                <a:rPr lang="en-US" altLang="zh-CN" sz="1200" dirty="0" err="1">
                  <a:solidFill>
                    <a:schemeClr val="tx1"/>
                  </a:solidFill>
                  <a:latin typeface="微软雅黑" panose="020B0503020204020204" charset="-122"/>
                  <a:ea typeface="微软雅黑" panose="020B0503020204020204" charset="-122"/>
                  <a:sym typeface="+mn-ea"/>
                </a:rPr>
                <a:t>AI+</a:t>
              </a:r>
              <a:r>
                <a:rPr lang="zh-CN" altLang="en-US" sz="1200" dirty="0" err="1">
                  <a:solidFill>
                    <a:schemeClr val="tx1"/>
                  </a:solidFill>
                  <a:latin typeface="微软雅黑" panose="020B0503020204020204" charset="-122"/>
                  <a:ea typeface="微软雅黑" panose="020B0503020204020204" charset="-122"/>
                  <a:sym typeface="+mn-ea"/>
                </a:rPr>
                <a:t>教育</a:t>
              </a:r>
              <a:endParaRPr lang="zh-CN" altLang="en-US" sz="1200" dirty="0" err="1">
                <a:solidFill>
                  <a:schemeClr val="tx1"/>
                </a:solidFill>
                <a:latin typeface="微软雅黑" panose="020B0503020204020204" charset="-122"/>
                <a:ea typeface="微软雅黑" panose="020B0503020204020204" charset="-122"/>
                <a:sym typeface="+mn-ea"/>
              </a:endParaRPr>
            </a:p>
          </p:txBody>
        </p:sp>
        <p:sp>
          <p:nvSpPr>
            <p:cNvPr id="66" name="圆角矩形 65"/>
            <p:cNvSpPr/>
            <p:nvPr/>
          </p:nvSpPr>
          <p:spPr>
            <a:xfrm>
              <a:off x="7735" y="2664"/>
              <a:ext cx="1870" cy="850"/>
            </a:xfrm>
            <a:prstGeom prst="roundRect">
              <a:avLst/>
            </a:prstGeom>
            <a:solidFill>
              <a:srgbClr val="00B0F0">
                <a:alpha val="8000"/>
              </a:srgbClr>
            </a:solidFill>
            <a:ln>
              <a:gradFill>
                <a:gsLst>
                  <a:gs pos="0">
                    <a:srgbClr val="00B0F0">
                      <a:alpha val="0"/>
                    </a:srgbClr>
                  </a:gs>
                  <a:gs pos="100000">
                    <a:srgbClr val="00B0F0">
                      <a:alpha val="70000"/>
                    </a:srgbClr>
                  </a:gs>
                </a:gsLst>
                <a:lin ang="5400000" scaled="1"/>
              </a:gradFill>
            </a:ln>
          </p:spPr>
          <p:txBody>
            <a:bodyPr anchor="ctr"/>
            <a:lstStyle/>
            <a:p>
              <a:pPr algn="ctr" defTabSz="457200"/>
              <a:r>
                <a:rPr lang="en-US" altLang="zh-CN" sz="1200" dirty="0">
                  <a:solidFill>
                    <a:schemeClr val="tx1"/>
                  </a:solidFill>
                  <a:latin typeface="微软雅黑" panose="020B0503020204020204" charset="-122"/>
                  <a:ea typeface="微软雅黑" panose="020B0503020204020204" charset="-122"/>
                  <a:sym typeface="+mn-ea"/>
                </a:rPr>
                <a:t>AI+</a:t>
              </a:r>
              <a:r>
                <a:rPr lang="zh-CN" altLang="en-US" sz="1200" dirty="0">
                  <a:solidFill>
                    <a:schemeClr val="tx1"/>
                  </a:solidFill>
                  <a:latin typeface="微软雅黑" panose="020B0503020204020204" charset="-122"/>
                  <a:ea typeface="微软雅黑" panose="020B0503020204020204" charset="-122"/>
                  <a:sym typeface="+mn-ea"/>
                </a:rPr>
                <a:t>出行</a:t>
              </a:r>
              <a:endParaRPr lang="zh-CN" altLang="en-US" sz="1200" dirty="0">
                <a:solidFill>
                  <a:schemeClr val="tx1"/>
                </a:solidFill>
                <a:latin typeface="微软雅黑" panose="020B0503020204020204" charset="-122"/>
                <a:ea typeface="微软雅黑" panose="020B0503020204020204" charset="-122"/>
                <a:sym typeface="+mn-ea"/>
              </a:endParaRPr>
            </a:p>
          </p:txBody>
        </p:sp>
        <p:sp>
          <p:nvSpPr>
            <p:cNvPr id="67" name="圆角矩形 66"/>
            <p:cNvSpPr/>
            <p:nvPr/>
          </p:nvSpPr>
          <p:spPr>
            <a:xfrm>
              <a:off x="9912" y="2664"/>
              <a:ext cx="1870" cy="850"/>
            </a:xfrm>
            <a:prstGeom prst="roundRect">
              <a:avLst/>
            </a:prstGeom>
            <a:solidFill>
              <a:srgbClr val="00B0F0">
                <a:alpha val="8000"/>
              </a:srgbClr>
            </a:solidFill>
            <a:ln>
              <a:gradFill>
                <a:gsLst>
                  <a:gs pos="0">
                    <a:srgbClr val="00B0F0">
                      <a:alpha val="0"/>
                    </a:srgbClr>
                  </a:gs>
                  <a:gs pos="100000">
                    <a:srgbClr val="00B0F0">
                      <a:alpha val="70000"/>
                    </a:srgbClr>
                  </a:gs>
                </a:gsLst>
                <a:lin ang="5400000" scaled="1"/>
              </a:gradFill>
            </a:ln>
          </p:spPr>
          <p:txBody>
            <a:bodyPr anchor="ctr"/>
            <a:lstStyle/>
            <a:p>
              <a:pPr algn="ctr" defTabSz="457200"/>
              <a:r>
                <a:rPr lang="en-US" sz="1200" dirty="0">
                  <a:solidFill>
                    <a:schemeClr val="tx1"/>
                  </a:solidFill>
                  <a:latin typeface="微软雅黑" panose="020B0503020204020204" charset="-122"/>
                  <a:ea typeface="微软雅黑" panose="020B0503020204020204" charset="-122"/>
                  <a:sym typeface="+mn-ea"/>
                </a:rPr>
                <a:t>AI+</a:t>
              </a:r>
              <a:r>
                <a:rPr lang="zh-CN" altLang="en-US" sz="1200" dirty="0">
                  <a:solidFill>
                    <a:schemeClr val="tx1"/>
                  </a:solidFill>
                  <a:latin typeface="微软雅黑" panose="020B0503020204020204" charset="-122"/>
                  <a:ea typeface="微软雅黑" panose="020B0503020204020204" charset="-122"/>
                  <a:sym typeface="+mn-ea"/>
                </a:rPr>
                <a:t>信创</a:t>
              </a:r>
              <a:endParaRPr lang="zh-CN" altLang="en-US" sz="1200" dirty="0">
                <a:solidFill>
                  <a:schemeClr val="tx1"/>
                </a:solidFill>
                <a:latin typeface="微软雅黑" panose="020B0503020204020204" charset="-122"/>
                <a:ea typeface="微软雅黑" panose="020B0503020204020204" charset="-122"/>
                <a:sym typeface="+mn-ea"/>
              </a:endParaRPr>
            </a:p>
          </p:txBody>
        </p:sp>
        <p:sp>
          <p:nvSpPr>
            <p:cNvPr id="68" name="圆角矩形 67"/>
            <p:cNvSpPr/>
            <p:nvPr/>
          </p:nvSpPr>
          <p:spPr>
            <a:xfrm>
              <a:off x="16443" y="2664"/>
              <a:ext cx="1870" cy="850"/>
            </a:xfrm>
            <a:prstGeom prst="roundRect">
              <a:avLst/>
            </a:prstGeom>
            <a:solidFill>
              <a:srgbClr val="00B0F0">
                <a:alpha val="8000"/>
              </a:srgbClr>
            </a:solidFill>
            <a:ln>
              <a:gradFill>
                <a:gsLst>
                  <a:gs pos="0">
                    <a:srgbClr val="00B0F0">
                      <a:alpha val="0"/>
                    </a:srgbClr>
                  </a:gs>
                  <a:gs pos="100000">
                    <a:srgbClr val="00B0F0">
                      <a:alpha val="70000"/>
                    </a:srgbClr>
                  </a:gs>
                </a:gsLst>
                <a:lin ang="5400000" scaled="1"/>
              </a:gradFill>
            </a:ln>
          </p:spPr>
          <p:txBody>
            <a:bodyPr anchor="ctr"/>
            <a:lstStyle/>
            <a:p>
              <a:pPr algn="ctr" defTabSz="457200"/>
              <a:r>
                <a:rPr lang="en-US" sz="1200">
                  <a:solidFill>
                    <a:schemeClr val="tx1"/>
                  </a:solidFill>
                  <a:latin typeface="微软雅黑" panose="020B0503020204020204" charset="-122"/>
                  <a:ea typeface="微软雅黑" panose="020B0503020204020204" charset="-122"/>
                  <a:sym typeface="+mn-ea"/>
                </a:rPr>
                <a:t>……</a:t>
              </a:r>
              <a:endParaRPr lang="en-US" sz="1200">
                <a:solidFill>
                  <a:schemeClr val="tx1"/>
                </a:solidFill>
                <a:latin typeface="微软雅黑" panose="020B0503020204020204" charset="-122"/>
                <a:ea typeface="微软雅黑" panose="020B0503020204020204" charset="-122"/>
                <a:sym typeface="+mn-ea"/>
              </a:endParaRPr>
            </a:p>
          </p:txBody>
        </p:sp>
        <p:sp>
          <p:nvSpPr>
            <p:cNvPr id="65" name="圆角矩形 64"/>
            <p:cNvSpPr/>
            <p:nvPr/>
          </p:nvSpPr>
          <p:spPr>
            <a:xfrm>
              <a:off x="14266" y="2664"/>
              <a:ext cx="1870" cy="850"/>
            </a:xfrm>
            <a:prstGeom prst="roundRect">
              <a:avLst/>
            </a:prstGeom>
            <a:solidFill>
              <a:srgbClr val="00B0F0">
                <a:alpha val="8000"/>
              </a:srgbClr>
            </a:solidFill>
            <a:ln>
              <a:gradFill>
                <a:gsLst>
                  <a:gs pos="0">
                    <a:srgbClr val="00B0F0">
                      <a:alpha val="0"/>
                    </a:srgbClr>
                  </a:gs>
                  <a:gs pos="100000">
                    <a:srgbClr val="00B0F0">
                      <a:alpha val="70000"/>
                    </a:srgbClr>
                  </a:gs>
                </a:gsLst>
                <a:lin ang="5400000" scaled="1"/>
              </a:gradFill>
            </a:ln>
          </p:spPr>
          <p:txBody>
            <a:bodyPr anchor="ctr"/>
            <a:p>
              <a:pPr algn="ctr" defTabSz="457200"/>
              <a:r>
                <a:rPr lang="en-US" altLang="zh-CN" sz="1200" dirty="0">
                  <a:solidFill>
                    <a:schemeClr val="tx1"/>
                  </a:solidFill>
                  <a:latin typeface="微软雅黑" panose="020B0503020204020204" charset="-122"/>
                  <a:ea typeface="微软雅黑" panose="020B0503020204020204" charset="-122"/>
                  <a:sym typeface="+mn-ea"/>
                </a:rPr>
                <a:t>AI+</a:t>
              </a:r>
              <a:r>
                <a:rPr lang="zh-CN" altLang="en-US" sz="1200" dirty="0">
                  <a:solidFill>
                    <a:schemeClr val="tx1"/>
                  </a:solidFill>
                  <a:latin typeface="微软雅黑" panose="020B0503020204020204" charset="-122"/>
                  <a:ea typeface="微软雅黑" panose="020B0503020204020204" charset="-122"/>
                  <a:sym typeface="+mn-ea"/>
                </a:rPr>
                <a:t>政务</a:t>
              </a:r>
              <a:endParaRPr lang="zh-CN" altLang="en-US" sz="1200" dirty="0">
                <a:solidFill>
                  <a:schemeClr val="tx1"/>
                </a:solidFill>
                <a:latin typeface="微软雅黑" panose="020B0503020204020204" charset="-122"/>
                <a:ea typeface="微软雅黑" panose="020B0503020204020204" charset="-122"/>
                <a:sym typeface="+mn-ea"/>
              </a:endParaRPr>
            </a:p>
          </p:txBody>
        </p:sp>
        <p:sp>
          <p:nvSpPr>
            <p:cNvPr id="102" name="圆角矩形 101"/>
            <p:cNvSpPr/>
            <p:nvPr/>
          </p:nvSpPr>
          <p:spPr>
            <a:xfrm>
              <a:off x="12089" y="2664"/>
              <a:ext cx="1870" cy="850"/>
            </a:xfrm>
            <a:prstGeom prst="roundRect">
              <a:avLst/>
            </a:prstGeom>
            <a:solidFill>
              <a:srgbClr val="00B0F0">
                <a:alpha val="8000"/>
              </a:srgbClr>
            </a:solidFill>
            <a:ln>
              <a:gradFill>
                <a:gsLst>
                  <a:gs pos="0">
                    <a:srgbClr val="00B0F0">
                      <a:alpha val="0"/>
                    </a:srgbClr>
                  </a:gs>
                  <a:gs pos="100000">
                    <a:srgbClr val="00B0F0">
                      <a:alpha val="70000"/>
                    </a:srgbClr>
                  </a:gs>
                </a:gsLst>
                <a:lin ang="5400000" scaled="1"/>
              </a:gradFill>
            </a:ln>
          </p:spPr>
          <p:txBody>
            <a:bodyPr anchor="ctr"/>
            <a:p>
              <a:pPr algn="ctr" defTabSz="457200"/>
              <a:r>
                <a:rPr lang="en-US" altLang="zh-CN" sz="1200" dirty="0">
                  <a:solidFill>
                    <a:schemeClr val="tx1"/>
                  </a:solidFill>
                  <a:latin typeface="微软雅黑" panose="020B0503020204020204" charset="-122"/>
                  <a:ea typeface="微软雅黑" panose="020B0503020204020204" charset="-122"/>
                  <a:sym typeface="+mn-ea"/>
                </a:rPr>
                <a:t>AI+</a:t>
              </a:r>
              <a:r>
                <a:rPr lang="zh-CN" altLang="en-US" sz="1200" dirty="0">
                  <a:solidFill>
                    <a:schemeClr val="tx1"/>
                  </a:solidFill>
                  <a:latin typeface="微软雅黑" panose="020B0503020204020204" charset="-122"/>
                  <a:ea typeface="微软雅黑" panose="020B0503020204020204" charset="-122"/>
                  <a:sym typeface="+mn-ea"/>
                </a:rPr>
                <a:t>经分</a:t>
              </a:r>
              <a:endParaRPr lang="zh-CN" altLang="en-US" sz="1200" dirty="0">
                <a:solidFill>
                  <a:schemeClr val="tx1"/>
                </a:solidFill>
                <a:latin typeface="微软雅黑" panose="020B0503020204020204" charset="-122"/>
                <a:ea typeface="微软雅黑" panose="020B0503020204020204" charset="-122"/>
                <a:sym typeface="+mn-ea"/>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1584325"/>
            <a:ext cx="10515600" cy="2230120"/>
          </a:xfrm>
        </p:spPr>
        <p:txBody>
          <a:bodyPr>
            <a:normAutofit/>
          </a:bodyPr>
          <a:p>
            <a:pPr marL="0" indent="0" algn="ctr" fontAlgn="auto">
              <a:lnSpc>
                <a:spcPct val="150000"/>
              </a:lnSpc>
            </a:pPr>
            <a:r>
              <a:rPr lang="en-US" altLang="zh-CN" sz="4800" b="1" noProof="0" dirty="0">
                <a:ln>
                  <a:noFill/>
                </a:ln>
                <a:solidFill>
                  <a:srgbClr val="0070C0"/>
                </a:solidFill>
                <a:effectLst/>
                <a:uLnTx/>
                <a:uFillTx/>
                <a:ea typeface="微软雅黑" panose="020B0503020204020204" charset="-122"/>
                <a:sym typeface="+mn-ea"/>
              </a:rPr>
              <a:t>AI+</a:t>
            </a:r>
            <a:r>
              <a:rPr lang="zh-CN" altLang="en-US" sz="4800" b="1" noProof="0" dirty="0">
                <a:ln>
                  <a:noFill/>
                </a:ln>
                <a:solidFill>
                  <a:srgbClr val="0070C0"/>
                </a:solidFill>
                <a:effectLst/>
                <a:uLnTx/>
                <a:uFillTx/>
                <a:ea typeface="微软雅黑" panose="020B0503020204020204" charset="-122"/>
                <a:sym typeface="+mn-ea"/>
              </a:rPr>
              <a:t>应用</a:t>
            </a:r>
            <a:br>
              <a:rPr lang="zh-CN" altLang="en-US" sz="4800" b="1" noProof="0" dirty="0">
                <a:ln>
                  <a:noFill/>
                </a:ln>
                <a:solidFill>
                  <a:srgbClr val="0070C0"/>
                </a:solidFill>
                <a:effectLst/>
                <a:uLnTx/>
                <a:uFillTx/>
                <a:ea typeface="微软雅黑" panose="020B0503020204020204" charset="-122"/>
                <a:sym typeface="+mn-ea"/>
              </a:rPr>
            </a:br>
            <a:r>
              <a:rPr lang="zh-CN" altLang="en-US" sz="2000" i="1" noProof="0" dirty="0">
                <a:ln>
                  <a:noFill/>
                </a:ln>
                <a:solidFill>
                  <a:srgbClr val="0070C0"/>
                </a:solidFill>
                <a:effectLst/>
                <a:uLnTx/>
                <a:uFillTx/>
                <a:ea typeface="微软雅黑" panose="020B0503020204020204" charset="-122"/>
                <a:sym typeface="+mn-ea"/>
              </a:rPr>
              <a:t>打造智能化、高效化、个性化的解决方案</a:t>
            </a:r>
            <a:endParaRPr lang="zh-CN" altLang="en-US" sz="2000" i="1" noProof="0" dirty="0">
              <a:ln>
                <a:noFill/>
              </a:ln>
              <a:solidFill>
                <a:srgbClr val="0070C0"/>
              </a:solidFill>
              <a:effectLst/>
              <a:uLnTx/>
              <a:uFillTx/>
              <a:ea typeface="微软雅黑" panose="020B0503020204020204"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noProof="0" dirty="0">
                <a:ln>
                  <a:noFill/>
                </a:ln>
                <a:solidFill>
                  <a:srgbClr val="0070C0"/>
                </a:solidFill>
                <a:effectLst/>
                <a:uLnTx/>
                <a:uFillTx/>
                <a:cs typeface="+mn-ea"/>
                <a:sym typeface="+mn-ea"/>
              </a:rPr>
              <a:t>AI+</a:t>
            </a:r>
            <a:r>
              <a:rPr lang="zh-CN" altLang="en-US" noProof="0" dirty="0">
                <a:ln>
                  <a:noFill/>
                </a:ln>
                <a:solidFill>
                  <a:srgbClr val="0070C0"/>
                </a:solidFill>
                <a:effectLst/>
                <a:uLnTx/>
                <a:uFillTx/>
                <a:cs typeface="+mn-ea"/>
                <a:sym typeface="+mn-ea"/>
              </a:rPr>
              <a:t>办公：智慧</a:t>
            </a:r>
            <a:r>
              <a:rPr lang="zh-CN" altLang="en-US" noProof="0" dirty="0">
                <a:ln>
                  <a:noFill/>
                </a:ln>
                <a:solidFill>
                  <a:srgbClr val="0070C0"/>
                </a:solidFill>
                <a:effectLst/>
                <a:uLnTx/>
                <a:uFillTx/>
                <a:cs typeface="+mn-ea"/>
                <a:sym typeface="+mn-ea"/>
              </a:rPr>
              <a:t>办公</a:t>
            </a:r>
            <a:endParaRPr lang="zh-CN" altLang="en-US" noProof="0" dirty="0">
              <a:ln>
                <a:noFill/>
              </a:ln>
              <a:solidFill>
                <a:srgbClr val="0070C0"/>
              </a:solidFill>
              <a:effectLst/>
              <a:uLnTx/>
              <a:uFillTx/>
              <a:cs typeface="+mn-ea"/>
              <a:sym typeface="+mn-ea"/>
            </a:endParaRPr>
          </a:p>
        </p:txBody>
      </p:sp>
      <p:grpSp>
        <p:nvGrpSpPr>
          <p:cNvPr id="6" name="组合 5"/>
          <p:cNvGrpSpPr/>
          <p:nvPr/>
        </p:nvGrpSpPr>
        <p:grpSpPr>
          <a:xfrm>
            <a:off x="0" y="707390"/>
            <a:ext cx="12192635" cy="935990"/>
            <a:chOff x="0" y="1114"/>
            <a:chExt cx="19201" cy="1474"/>
          </a:xfrm>
        </p:grpSpPr>
        <p:sp>
          <p:nvSpPr>
            <p:cNvPr id="7" name="文本框 6"/>
            <p:cNvSpPr txBox="1"/>
            <p:nvPr/>
          </p:nvSpPr>
          <p:spPr>
            <a:xfrm>
              <a:off x="1" y="1114"/>
              <a:ext cx="19200" cy="1474"/>
            </a:xfrm>
            <a:prstGeom prst="rect">
              <a:avLst/>
            </a:prstGeom>
            <a:solidFill>
              <a:srgbClr val="E8EAF1"/>
            </a:solidFill>
          </p:spPr>
          <p:txBody>
            <a:bodyPr wrap="square" lIns="359964" tIns="46795" rIns="359964" bIns="46795" rtlCol="0" anchor="ctr" anchorCtr="0">
              <a:noAutofit/>
            </a:bodyPr>
            <a:lstStyle>
              <a:defPPr>
                <a:defRPr lang="en-US"/>
              </a:defPPr>
              <a:lvl1pPr indent="457200">
                <a:lnSpc>
                  <a:spcPct val="120000"/>
                </a:lnSpc>
                <a:defRPr sz="1600" b="1">
                  <a:solidFill>
                    <a:srgbClr val="0070C0"/>
                  </a:solidFill>
                  <a:latin typeface="微软雅黑" panose="020B0503020204020204" charset="-122"/>
                  <a:ea typeface="微软雅黑" panose="020B0503020204020204" charset="-122"/>
                  <a:cs typeface="+mn-ea"/>
                </a:defRPr>
              </a:lvl1pPr>
            </a:lstStyle>
            <a:p>
              <a:pPr lvl="0" algn="just" defTabSz="457200">
                <a:spcBef>
                  <a:spcPts val="0"/>
                </a:spcBef>
                <a:spcAft>
                  <a:spcPts val="0"/>
                </a:spcAft>
                <a:buClrTx/>
                <a:buSzTx/>
                <a:buFontTx/>
                <a:defRPr/>
              </a:pPr>
              <a:endParaRPr lang="zh-CN" altLang="en-US" noProof="0" dirty="0">
                <a:ln>
                  <a:noFill/>
                </a:ln>
                <a:effectLst/>
                <a:uLnTx/>
                <a:uFillTx/>
                <a:sym typeface="+mn-lt"/>
              </a:endParaRPr>
            </a:p>
          </p:txBody>
        </p:sp>
        <p:sp>
          <p:nvSpPr>
            <p:cNvPr id="8" name="文本框 7"/>
            <p:cNvSpPr txBox="1"/>
            <p:nvPr/>
          </p:nvSpPr>
          <p:spPr>
            <a:xfrm>
              <a:off x="0" y="1274"/>
              <a:ext cx="19201" cy="1154"/>
            </a:xfrm>
            <a:prstGeom prst="rect">
              <a:avLst/>
            </a:prstGeom>
            <a:noFill/>
            <a:extLst>
              <a:ext uri="{909E8E84-426E-40DD-AFC4-6F175D3DCCD1}">
                <a14:hiddenFill xmlns:a14="http://schemas.microsoft.com/office/drawing/2010/main">
                  <a:solidFill>
                    <a:srgbClr val="BFE5FF">
                      <a:alpha val="36000"/>
                    </a:srgbClr>
                  </a:solidFill>
                </a14:hiddenFill>
              </a:ext>
            </a:extLst>
          </p:spPr>
          <p:txBody>
            <a:bodyPr wrap="square" lIns="180000" rIns="180000" rtlCol="0">
              <a:noAutofit/>
            </a:bodyPr>
            <a:lstStyle/>
            <a:p>
              <a:pPr marR="0" lvl="0" indent="360045" algn="just" defTabSz="457200" rtl="0" fontAlgn="auto">
                <a:lnSpc>
                  <a:spcPct val="140000"/>
                </a:lnSpc>
                <a:spcBef>
                  <a:spcPts val="0"/>
                </a:spcBef>
                <a:spcAft>
                  <a:spcPts val="0"/>
                </a:spcAft>
                <a:buClrTx/>
                <a:buSzTx/>
                <a:buFontTx/>
                <a:buNone/>
                <a:defRPr/>
              </a:pP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中国移动九天·文思办公大模型是面向办公领域推出的行业级大模型，以“轻松办文、高效办事、便捷办会”为目标打造AI办公灵犀助手。</a:t>
              </a: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a:p>
              <a:pPr lvl="0" algn="l" defTabSz="914400">
                <a:lnSpc>
                  <a:spcPct val="150000"/>
                </a:lnSpc>
                <a:buClrTx/>
                <a:buSzTx/>
                <a:buFontTx/>
                <a:defRPr/>
              </a:pPr>
              <a:r>
                <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rPr>
                <a:t>办公大模型成果应用在企业内部管理多场景，助力企业数智化转型。</a:t>
              </a: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a:p>
              <a:pPr marR="0" lvl="0" indent="360045" algn="just" defTabSz="457200" rtl="0" fontAlgn="auto">
                <a:lnSpc>
                  <a:spcPct val="140000"/>
                </a:lnSpc>
                <a:spcBef>
                  <a:spcPts val="0"/>
                </a:spcBef>
                <a:spcAft>
                  <a:spcPts val="0"/>
                </a:spcAft>
                <a:buClrTx/>
                <a:buSzTx/>
                <a:buFontTx/>
                <a:buNone/>
                <a:defRPr/>
              </a:pPr>
              <a:endParaRPr kumimoji="1" lang="zh-CN" altLang="en-US" sz="1400" b="1" dirty="0">
                <a:solidFill>
                  <a:srgbClr val="4472C4"/>
                </a:solidFill>
                <a:latin typeface="微软雅黑" panose="020B0503020204020204" charset="-122"/>
                <a:ea typeface="微软雅黑" panose="020B0503020204020204" charset="-122"/>
                <a:cs typeface="微软雅黑" panose="020B0503020204020204" charset="-122"/>
                <a:sym typeface="+mn-ea"/>
              </a:endParaRPr>
            </a:p>
          </p:txBody>
        </p:sp>
      </p:grpSp>
      <p:pic>
        <p:nvPicPr>
          <p:cNvPr id="4" name="图形 16"/>
          <p:cNvPicPr>
            <a:picLocks noChangeAspect="1"/>
          </p:cNvPicPr>
          <p:nvPr>
            <p:custDataLst>
              <p:tags r:id="rId1"/>
            </p:custDataLst>
          </p:nvPr>
        </p:nvPicPr>
        <p:blipFill>
          <a:blip r:embed="rId2"/>
          <a:stretch>
            <a:fillRect/>
          </a:stretch>
        </p:blipFill>
        <p:spPr>
          <a:xfrm>
            <a:off x="2878455" y="2000885"/>
            <a:ext cx="6566535" cy="3161665"/>
          </a:xfrm>
          <a:prstGeom prst="rect">
            <a:avLst/>
          </a:prstGeom>
          <a:solidFill>
            <a:schemeClr val="bg1"/>
          </a:solidFill>
        </p:spPr>
      </p:pic>
      <p:sp>
        <p:nvSpPr>
          <p:cNvPr id="11" name="任意多边形: 形状 10"/>
          <p:cNvSpPr txBox="1"/>
          <p:nvPr/>
        </p:nvSpPr>
        <p:spPr>
          <a:xfrm>
            <a:off x="5413375" y="1671320"/>
            <a:ext cx="1496695" cy="3492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重塑办公体验</a:t>
            </a:r>
            <a:endParaRPr lang="zh-CN" altLang="en-US" sz="1400" b="1" dirty="0">
              <a:solidFill>
                <a:schemeClr val="bg1"/>
              </a:solidFill>
              <a:latin typeface="微软雅黑" panose="020B0503020204020204" charset="-122"/>
              <a:ea typeface="微软雅黑" panose="020B0503020204020204" charset="-122"/>
              <a:sym typeface="+mn-ea"/>
            </a:endParaRPr>
          </a:p>
        </p:txBody>
      </p:sp>
      <p:sp>
        <p:nvSpPr>
          <p:cNvPr id="259" name="任意多边形: 形状 258"/>
          <p:cNvSpPr txBox="1"/>
          <p:nvPr/>
        </p:nvSpPr>
        <p:spPr>
          <a:xfrm>
            <a:off x="10045700" y="1671320"/>
            <a:ext cx="1325880" cy="3492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应用成效</a:t>
            </a:r>
            <a:endParaRPr lang="zh-CN" altLang="en-US" sz="1400" b="1" kern="0" noProof="0" dirty="0">
              <a:ln>
                <a:noFill/>
              </a:ln>
              <a:solidFill>
                <a:prstClr val="white"/>
              </a:solidFill>
              <a:effectLst/>
              <a:uLnTx/>
              <a:uFillTx/>
              <a:latin typeface="微软雅黑" panose="020B0503020204020204" charset="-122"/>
              <a:ea typeface="微软雅黑" panose="020B0503020204020204" charset="-122"/>
              <a:cs typeface="+mn-ea"/>
              <a:sym typeface="+mn-ea"/>
            </a:endParaRPr>
          </a:p>
        </p:txBody>
      </p:sp>
      <p:pic>
        <p:nvPicPr>
          <p:cNvPr id="12" name="图形 270"/>
          <p:cNvPicPr>
            <a:picLocks noChangeAspect="1"/>
          </p:cNvPicPr>
          <p:nvPr/>
        </p:nvPicPr>
        <p:blipFill>
          <a:blip r:embed="rId3"/>
          <a:stretch>
            <a:fillRect/>
          </a:stretch>
        </p:blipFill>
        <p:spPr>
          <a:xfrm>
            <a:off x="9641205" y="2001520"/>
            <a:ext cx="2135505" cy="3161665"/>
          </a:xfrm>
          <a:prstGeom prst="rect">
            <a:avLst/>
          </a:prstGeom>
        </p:spPr>
      </p:pic>
      <p:sp>
        <p:nvSpPr>
          <p:cNvPr id="96" name="文本框 95"/>
          <p:cNvSpPr txBox="1"/>
          <p:nvPr/>
        </p:nvSpPr>
        <p:spPr>
          <a:xfrm>
            <a:off x="4882515" y="4695825"/>
            <a:ext cx="2640965" cy="365125"/>
          </a:xfrm>
          <a:prstGeom prst="rect">
            <a:avLst/>
          </a:prstGeom>
          <a:noFill/>
        </p:spPr>
        <p:txBody>
          <a:bodyPr wrap="square" rtlCol="0">
            <a:noAutofit/>
          </a:bodyPr>
          <a:p>
            <a:pPr lvl="0" algn="l" defTabSz="163195">
              <a:lnSpc>
                <a:spcPct val="130000"/>
              </a:lnSpc>
              <a:buClrTx/>
              <a:buSzTx/>
              <a:buFontTx/>
              <a:defRPr/>
            </a:pPr>
            <a:endParaRPr lang="zh-CN" altLang="en-US" sz="1000" b="1" dirty="0">
              <a:solidFill>
                <a:srgbClr val="00FFE0"/>
              </a:solidFill>
              <a:latin typeface="微软雅黑" panose="020B0503020204020204" charset="-122"/>
              <a:ea typeface="微软雅黑" panose="020B0503020204020204" charset="-122"/>
              <a:cs typeface="Arial" panose="020B0604020202020204" pitchFamily="34" charset="0"/>
              <a:sym typeface="+mn-ea"/>
            </a:endParaRPr>
          </a:p>
        </p:txBody>
      </p:sp>
      <p:sp>
        <p:nvSpPr>
          <p:cNvPr id="102" name="文本框 101"/>
          <p:cNvSpPr txBox="1"/>
          <p:nvPr/>
        </p:nvSpPr>
        <p:spPr>
          <a:xfrm>
            <a:off x="5020945" y="3903345"/>
            <a:ext cx="2364105" cy="306705"/>
          </a:xfrm>
          <a:prstGeom prst="rect">
            <a:avLst/>
          </a:prstGeom>
          <a:noFill/>
        </p:spPr>
        <p:txBody>
          <a:bodyPr wrap="square">
            <a:spAutoFit/>
          </a:bodyPr>
          <a:p>
            <a:pPr algn="ct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核心关键技术</a:t>
            </a:r>
            <a:endParaRPr lang="zh-CN" altLang="en-US" sz="1400" b="1" spc="-38" dirty="0">
              <a:solidFill>
                <a:schemeClr val="accent1">
                  <a:lumMod val="75000"/>
                </a:schemeClr>
              </a:solidFill>
              <a:effectLst>
                <a:outerShdw blurRad="50800" dist="38100" dir="5400000" algn="t" rotWithShape="0">
                  <a:schemeClr val="tx1">
                    <a:lumMod val="50000"/>
                    <a:lumOff val="50000"/>
                    <a:alpha val="40000"/>
                  </a:schemeClr>
                </a:outerShdw>
              </a:effectLst>
              <a:latin typeface="微软雅黑" panose="020B0503020204020204" charset="-122"/>
              <a:ea typeface="微软雅黑" panose="020B0503020204020204" charset="-122"/>
            </a:endParaRPr>
          </a:p>
        </p:txBody>
      </p:sp>
      <p:grpSp>
        <p:nvGrpSpPr>
          <p:cNvPr id="137" name="组合 136"/>
          <p:cNvGrpSpPr/>
          <p:nvPr/>
        </p:nvGrpSpPr>
        <p:grpSpPr>
          <a:xfrm rot="0">
            <a:off x="6578600" y="2000885"/>
            <a:ext cx="2581275" cy="922655"/>
            <a:chOff x="4747" y="4478"/>
            <a:chExt cx="4065" cy="1371"/>
          </a:xfrm>
        </p:grpSpPr>
        <p:sp>
          <p:nvSpPr>
            <p:cNvPr id="138" name="剪去对角的矩形 63"/>
            <p:cNvSpPr/>
            <p:nvPr/>
          </p:nvSpPr>
          <p:spPr>
            <a:xfrm flipH="1">
              <a:off x="4747" y="5004"/>
              <a:ext cx="4065" cy="845"/>
            </a:xfrm>
            <a:prstGeom prst="snip2DiagRect">
              <a:avLst>
                <a:gd name="adj1" fmla="val 0"/>
                <a:gd name="adj2" fmla="val 10917"/>
              </a:avLst>
            </a:prstGeom>
            <a:solidFill>
              <a:srgbClr val="F3F8FC"/>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r>
                <a:rPr lang="zh-CN" altLang="en-US" sz="1000" dirty="0">
                  <a:solidFill>
                    <a:schemeClr val="tx1"/>
                  </a:solidFill>
                  <a:latin typeface="微软雅黑" panose="020B0503020204020204" charset="-122"/>
                  <a:ea typeface="微软雅黑" panose="020B0503020204020204" charset="-122"/>
                  <a:cs typeface="Arial" panose="020B0604020202020204" pitchFamily="34" charset="0"/>
                  <a:sym typeface="+mn-ea"/>
                </a:rPr>
                <a:t>实现邮件、</a:t>
              </a:r>
              <a:r>
                <a:rPr lang="en-US" altLang="zh-CN" sz="1000" dirty="0">
                  <a:solidFill>
                    <a:schemeClr val="tx1"/>
                  </a:solidFill>
                  <a:latin typeface="微软雅黑" panose="020B0503020204020204" charset="-122"/>
                  <a:ea typeface="微软雅黑" panose="020B0503020204020204" charset="-122"/>
                  <a:cs typeface="Arial" panose="020B0604020202020204" pitchFamily="34" charset="0"/>
                  <a:sym typeface="+mn-ea"/>
                </a:rPr>
                <a:t>公文、报告等场景写作、润色及核稿。</a:t>
              </a:r>
              <a:endParaRPr lang="en-US" altLang="zh-CN" sz="1000" dirty="0">
                <a:solidFill>
                  <a:schemeClr val="tx1"/>
                </a:solidFill>
                <a:latin typeface="微软雅黑" panose="020B0503020204020204" charset="-122"/>
                <a:ea typeface="微软雅黑" panose="020B0503020204020204" charset="-122"/>
                <a:cs typeface="Arial" panose="020B0604020202020204" pitchFamily="34" charset="0"/>
                <a:sym typeface="+mn-ea"/>
              </a:endParaRPr>
            </a:p>
          </p:txBody>
        </p:sp>
        <p:sp>
          <p:nvSpPr>
            <p:cNvPr id="139" name="文本框 138"/>
            <p:cNvSpPr txBox="1"/>
            <p:nvPr/>
          </p:nvSpPr>
          <p:spPr>
            <a:xfrm>
              <a:off x="4822" y="4478"/>
              <a:ext cx="3723" cy="456"/>
            </a:xfrm>
            <a:prstGeom prst="rect">
              <a:avLst/>
            </a:prstGeom>
            <a:noFill/>
          </p:spPr>
          <p:txBody>
            <a:bodyPr wrap="square">
              <a:spAutoFit/>
            </a:bodyPr>
            <a:p>
              <a:pPr algn="ctr">
                <a:buClrTx/>
                <a:buSzTx/>
                <a:buFontTx/>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小文书</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endParaRPr>
            </a:p>
          </p:txBody>
        </p:sp>
      </p:grpSp>
      <p:grpSp>
        <p:nvGrpSpPr>
          <p:cNvPr id="141" name="组合 140"/>
          <p:cNvGrpSpPr/>
          <p:nvPr/>
        </p:nvGrpSpPr>
        <p:grpSpPr>
          <a:xfrm rot="0">
            <a:off x="3258185" y="2007235"/>
            <a:ext cx="2675890" cy="915670"/>
            <a:chOff x="10243" y="4610"/>
            <a:chExt cx="4214" cy="1361"/>
          </a:xfrm>
        </p:grpSpPr>
        <p:sp>
          <p:nvSpPr>
            <p:cNvPr id="142" name="剪去对角的矩形 63"/>
            <p:cNvSpPr/>
            <p:nvPr/>
          </p:nvSpPr>
          <p:spPr>
            <a:xfrm flipH="1">
              <a:off x="10243" y="5097"/>
              <a:ext cx="4214" cy="874"/>
            </a:xfrm>
            <a:prstGeom prst="snip2DiagRect">
              <a:avLst>
                <a:gd name="adj1" fmla="val 0"/>
                <a:gd name="adj2" fmla="val 10917"/>
              </a:avLst>
            </a:prstGeom>
            <a:solidFill>
              <a:srgbClr val="F3F8FC"/>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r>
                <a:rPr kumimoji="1" lang="zh-CN" altLang="en-US" sz="1000" dirty="0">
                  <a:solidFill>
                    <a:schemeClr val="tx1"/>
                  </a:solidFill>
                  <a:latin typeface="微软雅黑" panose="020B0503020204020204" charset="-122"/>
                  <a:ea typeface="微软雅黑" panose="020B0503020204020204" charset="-122"/>
                  <a:sym typeface="+mn-ea"/>
                </a:rPr>
                <a:t>统一入口实现企业制度、通讯录、员工简历、新闻等信息的精准、快速检索。</a:t>
              </a:r>
              <a:endParaRPr kumimoji="1" lang="zh-CN" altLang="en-US" sz="1000" dirty="0">
                <a:solidFill>
                  <a:schemeClr val="tx1"/>
                </a:solidFill>
                <a:latin typeface="微软雅黑" panose="020B0503020204020204" charset="-122"/>
                <a:ea typeface="微软雅黑" panose="020B0503020204020204" charset="-122"/>
                <a:cs typeface="+mn-ea"/>
                <a:sym typeface="+mn-ea"/>
              </a:endParaRPr>
            </a:p>
          </p:txBody>
        </p:sp>
        <p:sp>
          <p:nvSpPr>
            <p:cNvPr id="143" name="文本框 142"/>
            <p:cNvSpPr txBox="1"/>
            <p:nvPr/>
          </p:nvSpPr>
          <p:spPr>
            <a:xfrm>
              <a:off x="10412" y="4610"/>
              <a:ext cx="3723" cy="456"/>
            </a:xfrm>
            <a:prstGeom prst="rect">
              <a:avLst/>
            </a:prstGeom>
            <a:noFill/>
          </p:spPr>
          <p:txBody>
            <a:bodyPr wrap="square">
              <a:spAutoFit/>
            </a:bodyPr>
            <a:p>
              <a:pPr algn="ct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小百科</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endParaRPr>
            </a:p>
          </p:txBody>
        </p:sp>
      </p:grpSp>
      <p:grpSp>
        <p:nvGrpSpPr>
          <p:cNvPr id="144" name="组合 143"/>
          <p:cNvGrpSpPr/>
          <p:nvPr/>
        </p:nvGrpSpPr>
        <p:grpSpPr>
          <a:xfrm rot="0">
            <a:off x="3283585" y="2931795"/>
            <a:ext cx="2640330" cy="893445"/>
            <a:chOff x="4957" y="5965"/>
            <a:chExt cx="4158" cy="1327"/>
          </a:xfrm>
        </p:grpSpPr>
        <p:sp>
          <p:nvSpPr>
            <p:cNvPr id="145" name="剪去对角的矩形 63"/>
            <p:cNvSpPr/>
            <p:nvPr/>
          </p:nvSpPr>
          <p:spPr>
            <a:xfrm flipH="1">
              <a:off x="4957" y="6482"/>
              <a:ext cx="4158" cy="810"/>
            </a:xfrm>
            <a:prstGeom prst="snip2DiagRect">
              <a:avLst>
                <a:gd name="adj1" fmla="val 0"/>
                <a:gd name="adj2" fmla="val 10917"/>
              </a:avLst>
            </a:prstGeom>
            <a:solidFill>
              <a:srgbClr val="F3F8FC"/>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r>
                <a:rPr lang="en-US" altLang="zh-CN" sz="1000" dirty="0">
                  <a:solidFill>
                    <a:schemeClr val="tx1"/>
                  </a:solidFill>
                  <a:latin typeface="微软雅黑" panose="020B0503020204020204" charset="-122"/>
                  <a:ea typeface="微软雅黑" panose="020B0503020204020204" charset="-122"/>
                  <a:cs typeface="Arial" panose="020B0604020202020204" pitchFamily="34" charset="0"/>
                  <a:sym typeface="+mn-ea"/>
                </a:rPr>
                <a:t>一句话实现请假</a:t>
              </a:r>
              <a:r>
                <a:rPr lang="zh-CN" altLang="en-US" sz="1000" dirty="0">
                  <a:solidFill>
                    <a:schemeClr val="tx1"/>
                  </a:solidFill>
                  <a:latin typeface="微软雅黑" panose="020B0503020204020204" charset="-122"/>
                  <a:ea typeface="微软雅黑" panose="020B0503020204020204" charset="-122"/>
                  <a:cs typeface="Arial" panose="020B0604020202020204" pitchFamily="34" charset="0"/>
                  <a:sym typeface="+mn-ea"/>
                </a:rPr>
                <a:t>申请</a:t>
              </a:r>
              <a:r>
                <a:rPr lang="en-US" altLang="zh-CN" sz="1000" dirty="0">
                  <a:solidFill>
                    <a:schemeClr val="tx1"/>
                  </a:solidFill>
                  <a:latin typeface="微软雅黑" panose="020B0503020204020204" charset="-122"/>
                  <a:ea typeface="微软雅黑" panose="020B0503020204020204" charset="-122"/>
                  <a:cs typeface="Arial" panose="020B0604020202020204" pitchFamily="34" charset="0"/>
                  <a:sym typeface="+mn-ea"/>
                </a:rPr>
                <a:t>、</a:t>
              </a:r>
              <a:r>
                <a:rPr lang="zh-CN" altLang="en-US" sz="1000" dirty="0">
                  <a:solidFill>
                    <a:schemeClr val="tx1"/>
                  </a:solidFill>
                  <a:latin typeface="微软雅黑" panose="020B0503020204020204" charset="-122"/>
                  <a:ea typeface="微软雅黑" panose="020B0503020204020204" charset="-122"/>
                  <a:cs typeface="Arial" panose="020B0604020202020204" pitchFamily="34" charset="0"/>
                  <a:sym typeface="+mn-ea"/>
                </a:rPr>
                <a:t>用车申请、</a:t>
              </a:r>
              <a:r>
                <a:rPr lang="en-US" altLang="zh-CN" sz="1000" dirty="0">
                  <a:solidFill>
                    <a:schemeClr val="tx1"/>
                  </a:solidFill>
                  <a:latin typeface="微软雅黑" panose="020B0503020204020204" charset="-122"/>
                  <a:ea typeface="微软雅黑" panose="020B0503020204020204" charset="-122"/>
                  <a:cs typeface="Arial" panose="020B0604020202020204" pitchFamily="34" charset="0"/>
                  <a:sym typeface="+mn-ea"/>
                </a:rPr>
                <a:t>差旅</a:t>
              </a:r>
              <a:r>
                <a:rPr lang="zh-CN" altLang="en-US" sz="1000" dirty="0">
                  <a:solidFill>
                    <a:schemeClr val="tx1"/>
                  </a:solidFill>
                  <a:latin typeface="微软雅黑" panose="020B0503020204020204" charset="-122"/>
                  <a:ea typeface="微软雅黑" panose="020B0503020204020204" charset="-122"/>
                  <a:cs typeface="Arial" panose="020B0604020202020204" pitchFamily="34" charset="0"/>
                  <a:sym typeface="+mn-ea"/>
                </a:rPr>
                <a:t>申请</a:t>
              </a:r>
              <a:r>
                <a:rPr lang="en-US" altLang="zh-CN" sz="1000" dirty="0">
                  <a:solidFill>
                    <a:schemeClr val="tx1"/>
                  </a:solidFill>
                  <a:latin typeface="微软雅黑" panose="020B0503020204020204" charset="-122"/>
                  <a:ea typeface="微软雅黑" panose="020B0503020204020204" charset="-122"/>
                  <a:cs typeface="Arial" panose="020B0604020202020204" pitchFamily="34" charset="0"/>
                  <a:sym typeface="+mn-ea"/>
                </a:rPr>
                <a:t>、</a:t>
              </a:r>
              <a:r>
                <a:rPr lang="zh-CN" altLang="en-US" sz="1000" dirty="0">
                  <a:solidFill>
                    <a:schemeClr val="tx1"/>
                  </a:solidFill>
                  <a:latin typeface="微软雅黑" panose="020B0503020204020204" charset="-122"/>
                  <a:ea typeface="微软雅黑" panose="020B0503020204020204" charset="-122"/>
                  <a:cs typeface="Arial" panose="020B0604020202020204" pitchFamily="34" charset="0"/>
                  <a:sym typeface="+mn-ea"/>
                </a:rPr>
                <a:t>日程创建等提单操作。</a:t>
              </a:r>
              <a:endParaRPr lang="zh-CN" altLang="en-US" sz="1000" dirty="0">
                <a:solidFill>
                  <a:schemeClr val="tx1"/>
                </a:solidFill>
                <a:latin typeface="微软雅黑" panose="020B0503020204020204" charset="-122"/>
                <a:ea typeface="微软雅黑" panose="020B0503020204020204" charset="-122"/>
                <a:cs typeface="Arial" panose="020B0604020202020204" pitchFamily="34" charset="0"/>
                <a:sym typeface="+mn-ea"/>
              </a:endParaRPr>
            </a:p>
          </p:txBody>
        </p:sp>
        <p:sp>
          <p:nvSpPr>
            <p:cNvPr id="146" name="文本框 145"/>
            <p:cNvSpPr txBox="1"/>
            <p:nvPr/>
          </p:nvSpPr>
          <p:spPr>
            <a:xfrm>
              <a:off x="5062" y="5965"/>
              <a:ext cx="3723" cy="456"/>
            </a:xfrm>
            <a:prstGeom prst="rect">
              <a:avLst/>
            </a:prstGeom>
            <a:noFill/>
          </p:spPr>
          <p:txBody>
            <a:bodyPr wrap="square">
              <a:spAutoFit/>
            </a:bodyPr>
            <a:p>
              <a:pPr algn="ctr">
                <a:buClrTx/>
                <a:buSzTx/>
                <a:buFontTx/>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小秘书</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endParaRPr>
            </a:p>
          </p:txBody>
        </p:sp>
      </p:grpSp>
      <p:grpSp>
        <p:nvGrpSpPr>
          <p:cNvPr id="147" name="组合 146"/>
          <p:cNvGrpSpPr/>
          <p:nvPr/>
        </p:nvGrpSpPr>
        <p:grpSpPr>
          <a:xfrm rot="0">
            <a:off x="6578600" y="2911475"/>
            <a:ext cx="2581275" cy="934720"/>
            <a:chOff x="10146" y="6161"/>
            <a:chExt cx="4065" cy="1342"/>
          </a:xfrm>
        </p:grpSpPr>
        <p:sp>
          <p:nvSpPr>
            <p:cNvPr id="148" name="剪去对角的矩形 63"/>
            <p:cNvSpPr/>
            <p:nvPr/>
          </p:nvSpPr>
          <p:spPr>
            <a:xfrm flipH="1">
              <a:off x="10146" y="6656"/>
              <a:ext cx="4065" cy="847"/>
            </a:xfrm>
            <a:prstGeom prst="snip2DiagRect">
              <a:avLst>
                <a:gd name="adj1" fmla="val 0"/>
                <a:gd name="adj2" fmla="val 10917"/>
              </a:avLst>
            </a:prstGeom>
            <a:solidFill>
              <a:srgbClr val="F3F8FC"/>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r>
                <a:rPr lang="zh-CN" altLang="en-US" sz="1000" dirty="0">
                  <a:solidFill>
                    <a:schemeClr val="tx1"/>
                  </a:solidFill>
                  <a:latin typeface="微软雅黑" panose="020B0503020204020204" charset="-122"/>
                  <a:ea typeface="微软雅黑" panose="020B0503020204020204" charset="-122"/>
                  <a:cs typeface="Arial" panose="020B0604020202020204" pitchFamily="34" charset="0"/>
                  <a:sym typeface="+mn-ea"/>
                </a:rPr>
                <a:t>多语种多格式秒级翻译，实时录音转写文字、拍照提取智能解析。</a:t>
              </a:r>
              <a:endParaRPr lang="zh-CN" altLang="en-US" sz="1000" dirty="0">
                <a:solidFill>
                  <a:schemeClr val="tx1"/>
                </a:solidFill>
                <a:latin typeface="微软雅黑" panose="020B0503020204020204" charset="-122"/>
                <a:ea typeface="微软雅黑" panose="020B0503020204020204" charset="-122"/>
                <a:cs typeface="Arial" panose="020B0604020202020204" pitchFamily="34" charset="0"/>
                <a:sym typeface="+mn-ea"/>
              </a:endParaRPr>
            </a:p>
          </p:txBody>
        </p:sp>
        <p:sp>
          <p:nvSpPr>
            <p:cNvPr id="149" name="文本框 148"/>
            <p:cNvSpPr txBox="1"/>
            <p:nvPr/>
          </p:nvSpPr>
          <p:spPr>
            <a:xfrm>
              <a:off x="10266" y="6161"/>
              <a:ext cx="3723" cy="440"/>
            </a:xfrm>
            <a:prstGeom prst="rect">
              <a:avLst/>
            </a:prstGeom>
            <a:noFill/>
          </p:spPr>
          <p:txBody>
            <a:bodyPr wrap="square">
              <a:spAutoFit/>
            </a:bodyPr>
            <a:p>
              <a:pPr algn="ct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小工具</a:t>
              </a:r>
              <a:endParaRPr lang="zh-CN" altLang="en-US" sz="1400" b="1" dirty="0">
                <a:solidFill>
                  <a:schemeClr val="accent1">
                    <a:lumMod val="75000"/>
                  </a:schemeClr>
                </a:solidFill>
                <a:latin typeface="微软雅黑" panose="020B0503020204020204" charset="-122"/>
                <a:ea typeface="微软雅黑" panose="020B0503020204020204" charset="-122"/>
              </a:endParaRPr>
            </a:p>
          </p:txBody>
        </p:sp>
      </p:grpSp>
      <p:sp>
        <p:nvSpPr>
          <p:cNvPr id="19" name="任意多边形: 形状 34"/>
          <p:cNvSpPr txBox="1"/>
          <p:nvPr/>
        </p:nvSpPr>
        <p:spPr>
          <a:xfrm>
            <a:off x="802640" y="1671320"/>
            <a:ext cx="1496695" cy="349250"/>
          </a:xfrm>
          <a:custGeom>
            <a:avLst/>
            <a:gdLst>
              <a:gd name="connsiteX0" fmla="*/ 1496650 w 1496649"/>
              <a:gd name="connsiteY0" fmla="*/ 43425 h 382215"/>
              <a:gd name="connsiteX1" fmla="*/ 1496650 w 1496649"/>
              <a:gd name="connsiteY1" fmla="*/ 338790 h 382215"/>
              <a:gd name="connsiteX2" fmla="*/ 1455013 w 1496649"/>
              <a:gd name="connsiteY2" fmla="*/ 382215 h 382215"/>
              <a:gd name="connsiteX3" fmla="*/ 0 w 1496649"/>
              <a:gd name="connsiteY3" fmla="*/ 382215 h 382215"/>
              <a:gd name="connsiteX4" fmla="*/ 0 w 1496649"/>
              <a:gd name="connsiteY4" fmla="*/ 43425 h 382215"/>
              <a:gd name="connsiteX5" fmla="*/ 41636 w 1496649"/>
              <a:gd name="connsiteY5" fmla="*/ 0 h 382215"/>
              <a:gd name="connsiteX6" fmla="*/ 1455389 w 1496649"/>
              <a:gd name="connsiteY6" fmla="*/ 0 h 382215"/>
              <a:gd name="connsiteX7" fmla="*/ 1496650 w 1496649"/>
              <a:gd name="connsiteY7" fmla="*/ 43425 h 3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649" h="382215">
                <a:moveTo>
                  <a:pt x="1496650" y="43425"/>
                </a:moveTo>
                <a:lnTo>
                  <a:pt x="1496650" y="338790"/>
                </a:lnTo>
                <a:cubicBezTo>
                  <a:pt x="1496650" y="362654"/>
                  <a:pt x="1477895" y="382215"/>
                  <a:pt x="1455013" y="382215"/>
                </a:cubicBezTo>
                <a:lnTo>
                  <a:pt x="0" y="382215"/>
                </a:lnTo>
                <a:lnTo>
                  <a:pt x="0" y="43425"/>
                </a:lnTo>
                <a:cubicBezTo>
                  <a:pt x="0" y="19561"/>
                  <a:pt x="18755" y="0"/>
                  <a:pt x="41636" y="0"/>
                </a:cubicBezTo>
                <a:lnTo>
                  <a:pt x="1455389" y="0"/>
                </a:lnTo>
                <a:cubicBezTo>
                  <a:pt x="1478270" y="391"/>
                  <a:pt x="1496650" y="19561"/>
                  <a:pt x="1496650" y="43425"/>
                </a:cubicBezTo>
                <a:close/>
              </a:path>
            </a:pathLst>
          </a:custGeom>
          <a:solidFill>
            <a:srgbClr val="4472C4"/>
          </a:solidFill>
          <a:ln>
            <a:solidFill>
              <a:sysClr val="window" lastClr="FFFFFF"/>
            </a:solidFill>
          </a:ln>
        </p:spPr>
        <p:txBody>
          <a:bodyPr wrap="square" rtlCol="0" anchor="ctr" anchorCtr="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mn-ea"/>
              </a:rPr>
              <a:t>企业痛点</a:t>
            </a:r>
            <a:endParaRPr lang="zh-CN" altLang="en-US" sz="1400" b="1" dirty="0">
              <a:solidFill>
                <a:schemeClr val="bg1"/>
              </a:solidFill>
              <a:latin typeface="微软雅黑" panose="020B0503020204020204" charset="-122"/>
              <a:ea typeface="微软雅黑" panose="020B0503020204020204" charset="-122"/>
              <a:sym typeface="+mn-ea"/>
            </a:endParaRPr>
          </a:p>
        </p:txBody>
      </p:sp>
      <p:pic>
        <p:nvPicPr>
          <p:cNvPr id="22" name="图形 6"/>
          <p:cNvPicPr>
            <a:picLocks noChangeAspect="1"/>
          </p:cNvPicPr>
          <p:nvPr>
            <p:custDataLst>
              <p:tags r:id="rId4"/>
            </p:custDataLst>
          </p:nvPr>
        </p:nvPicPr>
        <p:blipFill>
          <a:blip r:embed="rId3"/>
          <a:stretch>
            <a:fillRect/>
          </a:stretch>
        </p:blipFill>
        <p:spPr>
          <a:xfrm>
            <a:off x="414020" y="2013585"/>
            <a:ext cx="2273935" cy="3149600"/>
          </a:xfrm>
          <a:prstGeom prst="rect">
            <a:avLst/>
          </a:prstGeom>
          <a:solidFill>
            <a:schemeClr val="bg1"/>
          </a:solidFill>
        </p:spPr>
      </p:pic>
      <p:grpSp>
        <p:nvGrpSpPr>
          <p:cNvPr id="39" name="组合 38"/>
          <p:cNvGrpSpPr/>
          <p:nvPr/>
        </p:nvGrpSpPr>
        <p:grpSpPr>
          <a:xfrm rot="0">
            <a:off x="3119755" y="4113530"/>
            <a:ext cx="6123305" cy="410210"/>
            <a:chOff x="4699" y="6622"/>
            <a:chExt cx="9643" cy="646"/>
          </a:xfrm>
        </p:grpSpPr>
        <p:sp>
          <p:nvSpPr>
            <p:cNvPr id="87" name="文本框 86"/>
            <p:cNvSpPr txBox="1"/>
            <p:nvPr/>
          </p:nvSpPr>
          <p:spPr>
            <a:xfrm>
              <a:off x="5506" y="6622"/>
              <a:ext cx="8836" cy="647"/>
            </a:xfrm>
            <a:prstGeom prst="rect">
              <a:avLst/>
            </a:prstGeom>
            <a:noFill/>
          </p:spPr>
          <p:txBody>
            <a:bodyPr wrap="square" rtlCol="0">
              <a:noAutofit/>
            </a:bodyPr>
            <a:p>
              <a:pPr lvl="0" indent="0" algn="l" defTabSz="163195" fontAlgn="auto">
                <a:lnSpc>
                  <a:spcPct val="150000"/>
                </a:lnSpc>
                <a:buClrTx/>
                <a:buSzTx/>
                <a:buFontTx/>
                <a:defRPr/>
              </a:pPr>
              <a:r>
                <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rPr>
                <a:t>复杂意图识别</a:t>
              </a:r>
              <a:r>
                <a:rPr lang="zh-CN" altLang="en-US" sz="1200" b="1" dirty="0">
                  <a:solidFill>
                    <a:schemeClr val="accent1">
                      <a:lumMod val="75000"/>
                    </a:schemeClr>
                  </a:solidFill>
                  <a:latin typeface="微软雅黑" panose="020B0503020204020204" charset="-122"/>
                  <a:ea typeface="微软雅黑" panose="020B0503020204020204" charset="-122"/>
                  <a:cs typeface="Arial" panose="020B0604020202020204" pitchFamily="34" charset="0"/>
                  <a:sym typeface="+mn-ea"/>
                </a:rPr>
                <a:t>：</a:t>
              </a:r>
              <a:r>
                <a:rPr lang="zh-CN" altLang="en-US" sz="1200" dirty="0">
                  <a:solidFill>
                    <a:schemeClr val="tx1"/>
                  </a:solidFill>
                  <a:latin typeface="微软雅黑" panose="020B0503020204020204" charset="-122"/>
                  <a:ea typeface="微软雅黑" panose="020B0503020204020204" charset="-122"/>
                  <a:cs typeface="Arial" panose="020B0604020202020204" pitchFamily="34" charset="0"/>
                  <a:sym typeface="+mn-ea"/>
                </a:rPr>
                <a:t>搭建</a:t>
              </a:r>
              <a:r>
                <a:rPr lang="zh-CN" altLang="en-US" sz="1200" b="1" dirty="0">
                  <a:solidFill>
                    <a:srgbClr val="C00000"/>
                  </a:solidFill>
                  <a:latin typeface="微软雅黑" panose="020B0503020204020204" charset="-122"/>
                  <a:ea typeface="微软雅黑" panose="020B0503020204020204" charset="-122"/>
                  <a:cs typeface="Arial" panose="020B0604020202020204" pitchFamily="34" charset="0"/>
                  <a:sym typeface="+mn-ea"/>
                </a:rPr>
                <a:t>广义MoE架构</a:t>
              </a:r>
              <a:r>
                <a:rPr lang="zh-CN" altLang="en-US" sz="1200" dirty="0">
                  <a:solidFill>
                    <a:schemeClr val="tx1"/>
                  </a:solidFill>
                  <a:latin typeface="微软雅黑" panose="020B0503020204020204" charset="-122"/>
                  <a:ea typeface="微软雅黑" panose="020B0503020204020204" charset="-122"/>
                  <a:cs typeface="Arial" panose="020B0604020202020204" pitchFamily="34" charset="0"/>
                  <a:sym typeface="+mn-ea"/>
                </a:rPr>
                <a:t>解</a:t>
              </a:r>
              <a:r>
                <a:rPr lang="en-US" altLang="zh-CN" sz="1200" dirty="0">
                  <a:solidFill>
                    <a:schemeClr val="tx1"/>
                  </a:solidFill>
                  <a:latin typeface="微软雅黑" panose="020B0503020204020204" charset="-122"/>
                  <a:ea typeface="微软雅黑" panose="020B0503020204020204" charset="-122"/>
                  <a:cs typeface="Arial" panose="020B0604020202020204" pitchFamily="34" charset="0"/>
                  <a:sym typeface="+mn-ea"/>
                </a:rPr>
                <a:t> </a:t>
              </a:r>
              <a:r>
                <a:rPr lang="zh-CN" altLang="en-US" sz="1200" dirty="0">
                  <a:solidFill>
                    <a:schemeClr val="tx1"/>
                  </a:solidFill>
                  <a:latin typeface="微软雅黑" panose="020B0503020204020204" charset="-122"/>
                  <a:ea typeface="微软雅黑" panose="020B0503020204020204" charset="-122"/>
                  <a:cs typeface="Arial" panose="020B0604020202020204" pitchFamily="34" charset="0"/>
                  <a:sym typeface="+mn-ea"/>
                </a:rPr>
                <a:t>决办公场景意图开放性和语言复杂性</a:t>
              </a:r>
              <a:endParaRPr lang="zh-CN" altLang="en-US" sz="1200" dirty="0">
                <a:solidFill>
                  <a:schemeClr val="tx1"/>
                </a:solidFill>
                <a:latin typeface="微软雅黑" panose="020B0503020204020204" charset="-122"/>
                <a:ea typeface="微软雅黑" panose="020B0503020204020204" charset="-122"/>
                <a:cs typeface="Arial" panose="020B0604020202020204" pitchFamily="34" charset="0"/>
                <a:sym typeface="+mn-ea"/>
              </a:endParaRPr>
            </a:p>
          </p:txBody>
        </p:sp>
        <p:pic>
          <p:nvPicPr>
            <p:cNvPr id="112" name="图片 111"/>
            <p:cNvPicPr>
              <a:picLocks noChangeAspect="1"/>
            </p:cNvPicPr>
            <p:nvPr>
              <p:custDataLst>
                <p:tags r:id="rId5"/>
              </p:custDataLst>
            </p:nvPr>
          </p:nvPicPr>
          <p:blipFill>
            <a:blip r:embed="rId6"/>
            <a:stretch>
              <a:fillRect/>
            </a:stretch>
          </p:blipFill>
          <p:spPr>
            <a:xfrm>
              <a:off x="4699" y="6774"/>
              <a:ext cx="708" cy="344"/>
            </a:xfrm>
            <a:prstGeom prst="rect">
              <a:avLst/>
            </a:prstGeom>
          </p:spPr>
        </p:pic>
      </p:grpSp>
      <p:grpSp>
        <p:nvGrpSpPr>
          <p:cNvPr id="41" name="组合 40"/>
          <p:cNvGrpSpPr/>
          <p:nvPr/>
        </p:nvGrpSpPr>
        <p:grpSpPr>
          <a:xfrm rot="0">
            <a:off x="3119755" y="4467225"/>
            <a:ext cx="6167120" cy="363220"/>
            <a:chOff x="4699" y="7213"/>
            <a:chExt cx="9712" cy="572"/>
          </a:xfrm>
        </p:grpSpPr>
        <p:sp>
          <p:nvSpPr>
            <p:cNvPr id="101" name="文本框 100"/>
            <p:cNvSpPr txBox="1"/>
            <p:nvPr/>
          </p:nvSpPr>
          <p:spPr>
            <a:xfrm>
              <a:off x="5505" y="7213"/>
              <a:ext cx="8907" cy="572"/>
            </a:xfrm>
            <a:prstGeom prst="rect">
              <a:avLst/>
            </a:prstGeom>
            <a:noFill/>
          </p:spPr>
          <p:txBody>
            <a:bodyPr wrap="square" rtlCol="0">
              <a:noAutofit/>
            </a:bodyPr>
            <a:p>
              <a:pPr lvl="0" indent="0" algn="l" defTabSz="163195" fontAlgn="auto">
                <a:lnSpc>
                  <a:spcPct val="150000"/>
                </a:lnSpc>
                <a:buClrTx/>
                <a:buSzTx/>
                <a:buFontTx/>
                <a:defRPr/>
              </a:pPr>
              <a:r>
                <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rPr>
                <a:t>多智能体协同</a:t>
              </a:r>
              <a:r>
                <a:rPr lang="zh-CN" altLang="en-US" sz="1200" b="1" dirty="0">
                  <a:solidFill>
                    <a:schemeClr val="accent1">
                      <a:lumMod val="75000"/>
                    </a:schemeClr>
                  </a:solidFill>
                  <a:latin typeface="微软雅黑" panose="020B0503020204020204" charset="-122"/>
                  <a:ea typeface="微软雅黑" panose="020B0503020204020204" charset="-122"/>
                  <a:cs typeface="Arial" panose="020B0604020202020204" pitchFamily="34" charset="0"/>
                  <a:sym typeface="+mn-ea"/>
                </a:rPr>
                <a:t>：</a:t>
              </a:r>
              <a:r>
                <a:rPr lang="zh-CN" altLang="en-US" sz="1200" dirty="0">
                  <a:solidFill>
                    <a:schemeClr val="tx1"/>
                  </a:solidFill>
                  <a:latin typeface="微软雅黑" panose="020B0503020204020204" charset="-122"/>
                  <a:ea typeface="微软雅黑" panose="020B0503020204020204" charset="-122"/>
                  <a:cs typeface="Arial" panose="020B0604020202020204" pitchFamily="34" charset="0"/>
                  <a:sym typeface="+mn-ea"/>
                </a:rPr>
                <a:t>构建</a:t>
              </a:r>
              <a:r>
                <a:rPr lang="zh-CN" altLang="en-US" sz="1200" b="1" dirty="0">
                  <a:solidFill>
                    <a:srgbClr val="C00000"/>
                  </a:solidFill>
                  <a:latin typeface="微软雅黑" panose="020B0503020204020204" charset="-122"/>
                  <a:ea typeface="微软雅黑" panose="020B0503020204020204" charset="-122"/>
                  <a:cs typeface="Arial" panose="020B0604020202020204" pitchFamily="34" charset="0"/>
                  <a:sym typeface="+mn-ea"/>
                </a:rPr>
                <a:t>多智能体图谱</a:t>
              </a:r>
              <a:r>
                <a:rPr lang="zh-CN" altLang="en-US" sz="1200" dirty="0">
                  <a:solidFill>
                    <a:schemeClr val="tx1"/>
                  </a:solidFill>
                  <a:latin typeface="微软雅黑" panose="020B0503020204020204" charset="-122"/>
                  <a:ea typeface="微软雅黑" panose="020B0503020204020204" charset="-122"/>
                  <a:cs typeface="Arial" panose="020B0604020202020204" pitchFamily="34" charset="0"/>
                  <a:sym typeface="+mn-ea"/>
                </a:rPr>
                <a:t>，实现多层级调度、级联驱动</a:t>
              </a:r>
              <a:endParaRPr lang="zh-CN" altLang="en-US" sz="1200" dirty="0">
                <a:solidFill>
                  <a:schemeClr val="tx1"/>
                </a:solidFill>
                <a:latin typeface="微软雅黑" panose="020B0503020204020204" charset="-122"/>
                <a:ea typeface="微软雅黑" panose="020B0503020204020204" charset="-122"/>
                <a:cs typeface="Arial" panose="020B0604020202020204" pitchFamily="34" charset="0"/>
                <a:sym typeface="+mn-ea"/>
              </a:endParaRPr>
            </a:p>
          </p:txBody>
        </p:sp>
        <p:pic>
          <p:nvPicPr>
            <p:cNvPr id="16" name="图片 15"/>
            <p:cNvPicPr>
              <a:picLocks noChangeAspect="1"/>
            </p:cNvPicPr>
            <p:nvPr>
              <p:custDataLst>
                <p:tags r:id="rId7"/>
              </p:custDataLst>
            </p:nvPr>
          </p:nvPicPr>
          <p:blipFill>
            <a:blip r:embed="rId6"/>
            <a:stretch>
              <a:fillRect/>
            </a:stretch>
          </p:blipFill>
          <p:spPr>
            <a:xfrm>
              <a:off x="4699" y="7327"/>
              <a:ext cx="708" cy="344"/>
            </a:xfrm>
            <a:prstGeom prst="rect">
              <a:avLst/>
            </a:prstGeom>
          </p:spPr>
        </p:pic>
      </p:grpSp>
      <p:grpSp>
        <p:nvGrpSpPr>
          <p:cNvPr id="42" name="组合 41"/>
          <p:cNvGrpSpPr/>
          <p:nvPr/>
        </p:nvGrpSpPr>
        <p:grpSpPr>
          <a:xfrm rot="0">
            <a:off x="3119755" y="4773930"/>
            <a:ext cx="6122670" cy="414020"/>
            <a:chOff x="4699" y="7839"/>
            <a:chExt cx="9642" cy="652"/>
          </a:xfrm>
        </p:grpSpPr>
        <p:sp>
          <p:nvSpPr>
            <p:cNvPr id="93" name="文本框 92"/>
            <p:cNvSpPr txBox="1"/>
            <p:nvPr/>
          </p:nvSpPr>
          <p:spPr>
            <a:xfrm>
              <a:off x="5547" y="7839"/>
              <a:ext cx="8795" cy="653"/>
            </a:xfrm>
            <a:prstGeom prst="rect">
              <a:avLst/>
            </a:prstGeom>
            <a:noFill/>
          </p:spPr>
          <p:txBody>
            <a:bodyPr wrap="square" rtlCol="0">
              <a:noAutofit/>
            </a:bodyPr>
            <a:p>
              <a:pPr lvl="0" indent="0" algn="l" defTabSz="163195" fontAlgn="auto">
                <a:lnSpc>
                  <a:spcPct val="150000"/>
                </a:lnSpc>
                <a:buClrTx/>
                <a:buSzTx/>
                <a:buFontTx/>
                <a:defRPr/>
              </a:pPr>
              <a:r>
                <a:rPr lang="zh-CN" altLang="en-US" sz="1200" b="1" dirty="0">
                  <a:solidFill>
                    <a:schemeClr val="accent5"/>
                  </a:solidFill>
                  <a:latin typeface="微软雅黑" panose="020B0503020204020204" charset="-122"/>
                  <a:ea typeface="微软雅黑" panose="020B0503020204020204" charset="-122"/>
                  <a:cs typeface="微软雅黑" panose="020B0503020204020204" charset="-122"/>
                  <a:sym typeface="+mn-ea"/>
                </a:rPr>
                <a:t>高效率问答：</a:t>
              </a:r>
              <a:r>
                <a:rPr lang="zh-CN" altLang="en-US" sz="1200" dirty="0">
                  <a:solidFill>
                    <a:schemeClr val="tx1"/>
                  </a:solidFill>
                  <a:latin typeface="微软雅黑" panose="020B0503020204020204" charset="-122"/>
                  <a:ea typeface="微软雅黑" panose="020B0503020204020204" charset="-122"/>
                  <a:cs typeface="Arial" panose="020B0604020202020204" pitchFamily="34" charset="0"/>
                  <a:sym typeface="+mn-ea"/>
                </a:rPr>
                <a:t>通过</a:t>
              </a:r>
              <a:r>
                <a:rPr lang="zh-CN" altLang="en-US" sz="1200" b="1" dirty="0">
                  <a:solidFill>
                    <a:srgbClr val="C00000"/>
                  </a:solidFill>
                  <a:latin typeface="微软雅黑" panose="020B0503020204020204" charset="-122"/>
                  <a:ea typeface="微软雅黑" panose="020B0503020204020204" charset="-122"/>
                  <a:cs typeface="Arial" panose="020B0604020202020204" pitchFamily="34" charset="0"/>
                  <a:sym typeface="+mn-ea"/>
                </a:rPr>
                <a:t>多路召回、优化切片、多模型结合</a:t>
              </a:r>
              <a:r>
                <a:rPr lang="zh-CN" altLang="en-US" sz="1200" dirty="0">
                  <a:solidFill>
                    <a:schemeClr val="tx1"/>
                  </a:solidFill>
                  <a:latin typeface="微软雅黑" panose="020B0503020204020204" charset="-122"/>
                  <a:ea typeface="微软雅黑" panose="020B0503020204020204" charset="-122"/>
                  <a:cs typeface="Arial" panose="020B0604020202020204" pitchFamily="34" charset="0"/>
                  <a:sym typeface="+mn-ea"/>
                </a:rPr>
                <a:t>等方式提升问答准确率</a:t>
              </a:r>
              <a:endParaRPr lang="zh-CN" altLang="en-US" sz="1200" dirty="0">
                <a:solidFill>
                  <a:schemeClr val="tx1"/>
                </a:solidFill>
                <a:latin typeface="微软雅黑" panose="020B0503020204020204" charset="-122"/>
                <a:ea typeface="微软雅黑" panose="020B0503020204020204" charset="-122"/>
                <a:cs typeface="Arial" panose="020B0604020202020204" pitchFamily="34" charset="0"/>
                <a:sym typeface="+mn-ea"/>
              </a:endParaRPr>
            </a:p>
          </p:txBody>
        </p:sp>
        <p:pic>
          <p:nvPicPr>
            <p:cNvPr id="17" name="图片 16"/>
            <p:cNvPicPr>
              <a:picLocks noChangeAspect="1"/>
            </p:cNvPicPr>
            <p:nvPr>
              <p:custDataLst>
                <p:tags r:id="rId8"/>
              </p:custDataLst>
            </p:nvPr>
          </p:nvPicPr>
          <p:blipFill>
            <a:blip r:embed="rId6"/>
            <a:stretch>
              <a:fillRect/>
            </a:stretch>
          </p:blipFill>
          <p:spPr>
            <a:xfrm>
              <a:off x="4699" y="7994"/>
              <a:ext cx="708" cy="344"/>
            </a:xfrm>
            <a:prstGeom prst="rect">
              <a:avLst/>
            </a:prstGeom>
          </p:spPr>
        </p:pic>
      </p:grpSp>
      <p:sp>
        <p:nvSpPr>
          <p:cNvPr id="37" name="文本框 36"/>
          <p:cNvSpPr txBox="1"/>
          <p:nvPr>
            <p:custDataLst>
              <p:tags r:id="rId9"/>
            </p:custDataLst>
          </p:nvPr>
        </p:nvSpPr>
        <p:spPr>
          <a:xfrm>
            <a:off x="548005" y="2386965"/>
            <a:ext cx="2005330" cy="691515"/>
          </a:xfrm>
          <a:prstGeom prst="rect">
            <a:avLst/>
          </a:prstGeom>
          <a:noFill/>
        </p:spPr>
        <p:txBody>
          <a:bodyPr wrap="square" rtlCol="0">
            <a:spAutoFit/>
          </a:bodyPr>
          <a:p>
            <a:pPr algn="ctr">
              <a:lnSpc>
                <a:spcPct val="150000"/>
              </a:lnSpc>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写作之痛</a:t>
            </a:r>
            <a:endParaRPr lang="zh-CN" altLang="en-US" sz="1400" b="1" dirty="0">
              <a:solidFill>
                <a:schemeClr val="accent1">
                  <a:lumMod val="75000"/>
                </a:schemeClr>
              </a:solidFill>
              <a:latin typeface="微软雅黑" panose="020B0503020204020204" charset="-122"/>
              <a:ea typeface="微软雅黑" panose="020B0503020204020204" charset="-122"/>
              <a:cs typeface="+mj-ea"/>
            </a:endParaRPr>
          </a:p>
          <a:p>
            <a:pPr algn="ctr">
              <a:lnSpc>
                <a:spcPct val="150000"/>
              </a:lnSpc>
            </a:pPr>
            <a:r>
              <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材料多、邮件多</a:t>
            </a:r>
            <a:endPar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18" name="文本框 17"/>
          <p:cNvSpPr txBox="1"/>
          <p:nvPr>
            <p:custDataLst>
              <p:tags r:id="rId10"/>
            </p:custDataLst>
          </p:nvPr>
        </p:nvSpPr>
        <p:spPr>
          <a:xfrm>
            <a:off x="548005" y="3044825"/>
            <a:ext cx="2005330" cy="691515"/>
          </a:xfrm>
          <a:prstGeom prst="rect">
            <a:avLst/>
          </a:prstGeom>
          <a:noFill/>
        </p:spPr>
        <p:txBody>
          <a:bodyPr wrap="square" rtlCol="0">
            <a:spAutoFit/>
          </a:bodyPr>
          <a:p>
            <a:pPr algn="ctr">
              <a:lnSpc>
                <a:spcPct val="150000"/>
              </a:lnSpc>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记录之痛</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会议多、纪要多</a:t>
            </a:r>
            <a:endPar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20" name="文本框 19"/>
          <p:cNvSpPr txBox="1"/>
          <p:nvPr>
            <p:custDataLst>
              <p:tags r:id="rId11"/>
            </p:custDataLst>
          </p:nvPr>
        </p:nvSpPr>
        <p:spPr>
          <a:xfrm>
            <a:off x="548005" y="3702685"/>
            <a:ext cx="2005330" cy="691515"/>
          </a:xfrm>
          <a:prstGeom prst="rect">
            <a:avLst/>
          </a:prstGeom>
          <a:noFill/>
        </p:spPr>
        <p:txBody>
          <a:bodyPr wrap="square" rtlCol="0">
            <a:spAutoFit/>
          </a:bodyPr>
          <a:p>
            <a:pPr algn="ctr">
              <a:lnSpc>
                <a:spcPct val="150000"/>
              </a:lnSpc>
              <a:buClrTx/>
              <a:buSzTx/>
              <a:buFontTx/>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记忆之痛</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制度多、业务多</a:t>
            </a:r>
            <a:endPar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23" name="文本框 22"/>
          <p:cNvSpPr txBox="1"/>
          <p:nvPr>
            <p:custDataLst>
              <p:tags r:id="rId12"/>
            </p:custDataLst>
          </p:nvPr>
        </p:nvSpPr>
        <p:spPr>
          <a:xfrm>
            <a:off x="548005" y="4360545"/>
            <a:ext cx="2005330" cy="691515"/>
          </a:xfrm>
          <a:prstGeom prst="rect">
            <a:avLst/>
          </a:prstGeom>
          <a:noFill/>
        </p:spPr>
        <p:txBody>
          <a:bodyPr wrap="square" rtlCol="0">
            <a:spAutoFit/>
          </a:bodyPr>
          <a:p>
            <a:pPr algn="ctr">
              <a:lnSpc>
                <a:spcPct val="150000"/>
              </a:lnSpc>
              <a:buClrTx/>
              <a:buSzTx/>
              <a:buFontTx/>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填表提单之痛</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流程多、单据多</a:t>
            </a:r>
            <a:endParaRPr lang="zh-CN" altLang="en-US" sz="1200" b="1" dirty="0">
              <a:ln>
                <a:noFill/>
              </a:ln>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25" name="文本框 24"/>
          <p:cNvSpPr txBox="1"/>
          <p:nvPr/>
        </p:nvSpPr>
        <p:spPr>
          <a:xfrm>
            <a:off x="532130" y="2101850"/>
            <a:ext cx="2037080" cy="306705"/>
          </a:xfrm>
          <a:prstGeom prst="rect">
            <a:avLst/>
          </a:prstGeom>
          <a:noFill/>
        </p:spPr>
        <p:txBody>
          <a:bodyPr wrap="square" rtlCol="0" anchor="t">
            <a:spAutoFit/>
          </a:bodyPr>
          <a:p>
            <a:pPr algn="ct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八</a:t>
            </a: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多</a:t>
            </a: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四</a:t>
            </a: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痛</a:t>
            </a:r>
            <a:endParaRPr lang="zh-CN" altLang="en-US"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cxnSp>
        <p:nvCxnSpPr>
          <p:cNvPr id="64" name="直接连接符 63"/>
          <p:cNvCxnSpPr/>
          <p:nvPr/>
        </p:nvCxnSpPr>
        <p:spPr>
          <a:xfrm flipV="1">
            <a:off x="899160" y="3056890"/>
            <a:ext cx="1303655"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V="1">
            <a:off x="899160" y="3714750"/>
            <a:ext cx="1303655"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V="1">
            <a:off x="899160" y="4372610"/>
            <a:ext cx="1303655" cy="9525"/>
          </a:xfrm>
          <a:prstGeom prst="line">
            <a:avLst/>
          </a:prstGeom>
        </p:spPr>
        <p:style>
          <a:lnRef idx="1">
            <a:schemeClr val="accent1"/>
          </a:lnRef>
          <a:fillRef idx="0">
            <a:schemeClr val="accent1"/>
          </a:fillRef>
          <a:effectRef idx="0">
            <a:schemeClr val="accent1"/>
          </a:effectRef>
          <a:fontRef idx="minor">
            <a:schemeClr val="tx1"/>
          </a:fontRef>
        </p:style>
      </p:cxnSp>
      <p:sp>
        <p:nvSpPr>
          <p:cNvPr id="40" name="文本框 39"/>
          <p:cNvSpPr txBox="1"/>
          <p:nvPr>
            <p:custDataLst>
              <p:tags r:id="rId13"/>
            </p:custDataLst>
          </p:nvPr>
        </p:nvSpPr>
        <p:spPr>
          <a:xfrm>
            <a:off x="9638665" y="2205990"/>
            <a:ext cx="2139950" cy="720090"/>
          </a:xfrm>
          <a:prstGeom prst="rect">
            <a:avLst/>
          </a:prstGeom>
          <a:noFill/>
        </p:spPr>
        <p:txBody>
          <a:bodyPr wrap="square" rtlCol="0">
            <a:noAutofit/>
          </a:bodyPr>
          <a:p>
            <a:pPr algn="ctr" defTabSz="914400">
              <a:lnSpc>
                <a:spcPct val="150000"/>
              </a:lnSpc>
              <a:buClrTx/>
              <a:buSzTx/>
              <a:buFontTx/>
            </a:pP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lt"/>
              </a:rPr>
              <a:t>500W+</a:t>
            </a:r>
            <a:endPar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lt"/>
            </a:endParaRPr>
          </a:p>
          <a:p>
            <a:pPr algn="ctr" defTabSz="914400">
              <a:lnSpc>
                <a:spcPct val="150000"/>
              </a:lnSpc>
              <a:buClrTx/>
              <a:buSzTx/>
              <a:buFontTx/>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ea"/>
              </a:rPr>
              <a:t>高质量数据集</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34" name="文本框 33"/>
          <p:cNvSpPr txBox="1"/>
          <p:nvPr>
            <p:custDataLst>
              <p:tags r:id="rId14"/>
            </p:custDataLst>
          </p:nvPr>
        </p:nvSpPr>
        <p:spPr>
          <a:xfrm>
            <a:off x="9638665" y="3227070"/>
            <a:ext cx="2139950" cy="720090"/>
          </a:xfrm>
          <a:prstGeom prst="rect">
            <a:avLst/>
          </a:prstGeom>
          <a:noFill/>
        </p:spPr>
        <p:txBody>
          <a:bodyPr wrap="square" rtlCol="0">
            <a:noAutofit/>
          </a:bodyPr>
          <a:p>
            <a:pPr algn="ctr" defTabSz="914400">
              <a:lnSpc>
                <a:spcPct val="150000"/>
              </a:lnSpc>
              <a:buClrTx/>
              <a:buSzTx/>
              <a:buFontTx/>
            </a:pP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lt"/>
              </a:rPr>
              <a:t>30+</a:t>
            </a:r>
            <a:r>
              <a:rPr lang="zh-CN" altLang="en-US" sz="1400" b="1" dirty="0">
                <a:solidFill>
                  <a:srgbClr val="C00000"/>
                </a:solidFill>
                <a:latin typeface="微软雅黑" panose="020B0503020204020204" charset="-122"/>
                <a:ea typeface="微软雅黑" panose="020B0503020204020204" charset="-122"/>
                <a:cs typeface="微软雅黑" panose="020B0503020204020204" charset="-122"/>
                <a:sym typeface="+mn-lt"/>
              </a:rPr>
              <a:t>项</a:t>
            </a:r>
            <a:endPar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lt"/>
            </a:endParaRPr>
          </a:p>
          <a:p>
            <a:pPr algn="ctr" defTabSz="914400">
              <a:lnSpc>
                <a:spcPct val="150000"/>
              </a:lnSpc>
              <a:buClrTx/>
              <a:buSzTx/>
              <a:buFontTx/>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sym typeface="+mn-ea"/>
              </a:rPr>
              <a:t>赋能场景</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35" name="文本框 34"/>
          <p:cNvSpPr txBox="1"/>
          <p:nvPr>
            <p:custDataLst>
              <p:tags r:id="rId15"/>
            </p:custDataLst>
          </p:nvPr>
        </p:nvSpPr>
        <p:spPr>
          <a:xfrm>
            <a:off x="9638665" y="4248150"/>
            <a:ext cx="2139950" cy="720090"/>
          </a:xfrm>
          <a:prstGeom prst="rect">
            <a:avLst/>
          </a:prstGeom>
          <a:noFill/>
        </p:spPr>
        <p:txBody>
          <a:bodyPr wrap="square" rtlCol="0">
            <a:noAutofit/>
          </a:bodyPr>
          <a:p>
            <a:pPr algn="ctr" defTabSz="914400">
              <a:lnSpc>
                <a:spcPct val="150000"/>
              </a:lnSpc>
              <a:buClrTx/>
              <a:buSzTx/>
              <a:buFontTx/>
            </a:pP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lt"/>
              </a:rPr>
              <a:t>50%</a:t>
            </a:r>
            <a:endPar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lt"/>
            </a:endParaRPr>
          </a:p>
          <a:p>
            <a:pPr algn="ctr" defTabSz="914400">
              <a:lnSpc>
                <a:spcPct val="150000"/>
              </a:lnSpc>
              <a:buClrTx/>
              <a:buSzTx/>
              <a:buFontTx/>
            </a:pPr>
            <a:r>
              <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rPr>
              <a:t>办公效率提升</a:t>
            </a:r>
            <a:endParaRPr lang="zh-CN" altLang="en-US" sz="1400" b="1"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43" name="矩形 22"/>
          <p:cNvSpPr/>
          <p:nvPr>
            <p:custDataLst>
              <p:tags r:id="rId16"/>
            </p:custDataLst>
          </p:nvPr>
        </p:nvSpPr>
        <p:spPr>
          <a:xfrm>
            <a:off x="725805" y="5285105"/>
            <a:ext cx="5200650" cy="1334770"/>
          </a:xfrm>
          <a:prstGeom prst="roundRect">
            <a:avLst>
              <a:gd name="adj" fmla="val 1051"/>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b="1">
              <a:solidFill>
                <a:schemeClr val="bg1"/>
              </a:solidFill>
              <a:latin typeface="微软雅黑" panose="020B0503020204020204" charset="-122"/>
              <a:ea typeface="微软雅黑" panose="020B0503020204020204" charset="-122"/>
              <a:sym typeface="+mn-lt"/>
            </a:endParaRPr>
          </a:p>
        </p:txBody>
      </p:sp>
      <p:sp>
        <p:nvSpPr>
          <p:cNvPr id="86" name="矩形 22"/>
          <p:cNvSpPr/>
          <p:nvPr>
            <p:custDataLst>
              <p:tags r:id="rId17"/>
            </p:custDataLst>
          </p:nvPr>
        </p:nvSpPr>
        <p:spPr>
          <a:xfrm>
            <a:off x="6190615" y="5285740"/>
            <a:ext cx="5588635" cy="1334770"/>
          </a:xfrm>
          <a:prstGeom prst="roundRect">
            <a:avLst>
              <a:gd name="adj" fmla="val 1051"/>
            </a:avLst>
          </a:prstGeom>
          <a:gradFill flip="none" rotWithShape="1">
            <a:gsLst>
              <a:gs pos="48000">
                <a:srgbClr val="0171DD">
                  <a:alpha val="0"/>
                </a:srgbClr>
              </a:gs>
              <a:gs pos="99000">
                <a:srgbClr val="0171DD">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b="1">
              <a:solidFill>
                <a:schemeClr val="bg1"/>
              </a:solidFill>
              <a:latin typeface="微软雅黑" panose="020B0503020204020204" charset="-122"/>
              <a:ea typeface="微软雅黑" panose="020B0503020204020204" charset="-122"/>
              <a:sym typeface="+mn-lt"/>
            </a:endParaRPr>
          </a:p>
        </p:txBody>
      </p:sp>
      <p:sp>
        <p:nvSpPr>
          <p:cNvPr id="46" name="文本框 45"/>
          <p:cNvSpPr txBox="1"/>
          <p:nvPr/>
        </p:nvSpPr>
        <p:spPr>
          <a:xfrm>
            <a:off x="725805" y="5589905"/>
            <a:ext cx="5200650" cy="725170"/>
          </a:xfrm>
          <a:prstGeom prst="rect">
            <a:avLst/>
          </a:prstGeom>
          <a:noFill/>
        </p:spPr>
        <p:txBody>
          <a:bodyPr wrap="square" rtlCol="0" anchor="t">
            <a:noAutofit/>
          </a:bodyPr>
          <a:p>
            <a:pPr marL="171450" indent="-171450" algn="just" fontAlgn="auto">
              <a:lnSpc>
                <a:spcPct val="150000"/>
              </a:lnSpc>
              <a:spcAft>
                <a:spcPts val="600"/>
              </a:spcAft>
              <a:buFont typeface="Arial" panose="020B0604020202020204" pitchFamily="34" charset="0"/>
              <a:buChar char="•"/>
            </a:pPr>
            <a:r>
              <a:rPr kumimoji="1" lang="en-US" altLang="zh-CN" sz="1200" dirty="0">
                <a:solidFill>
                  <a:schemeClr val="tx1"/>
                </a:solidFill>
                <a:latin typeface="微软雅黑" panose="020B0503020204020204" charset="-122"/>
                <a:ea typeface="微软雅黑" panose="020B0503020204020204" charset="-122"/>
                <a:sym typeface="+mn-ea"/>
              </a:rPr>
              <a:t>2024</a:t>
            </a:r>
            <a:r>
              <a:rPr kumimoji="1" lang="zh-CN" altLang="en-US" sz="1200" dirty="0">
                <a:solidFill>
                  <a:schemeClr val="tx1"/>
                </a:solidFill>
                <a:latin typeface="微软雅黑" panose="020B0503020204020204" charset="-122"/>
                <a:ea typeface="微软雅黑" panose="020B0503020204020204" charset="-122"/>
                <a:sym typeface="+mn-ea"/>
              </a:rPr>
              <a:t>年办公大模型已在中国移动内部全网推广，</a:t>
            </a:r>
            <a:r>
              <a:rPr kumimoji="1" lang="en-US" altLang="zh-CN" sz="1200" dirty="0">
                <a:solidFill>
                  <a:schemeClr val="tx1"/>
                </a:solidFill>
                <a:latin typeface="微软雅黑" panose="020B0503020204020204" charset="-122"/>
                <a:ea typeface="微软雅黑" panose="020B0503020204020204" charset="-122"/>
                <a:sym typeface="+mn-ea"/>
              </a:rPr>
              <a:t>AI</a:t>
            </a:r>
            <a:r>
              <a:rPr kumimoji="1" lang="zh-CN" altLang="en-US" sz="1200" dirty="0">
                <a:solidFill>
                  <a:schemeClr val="tx1"/>
                </a:solidFill>
                <a:latin typeface="微软雅黑" panose="020B0503020204020204" charset="-122"/>
                <a:ea typeface="微软雅黑" panose="020B0503020204020204" charset="-122"/>
                <a:sym typeface="+mn-ea"/>
              </a:rPr>
              <a:t>办公应用产品已在中国移动</a:t>
            </a:r>
            <a:r>
              <a:rPr kumimoji="1" lang="en-US" altLang="zh-CN" sz="1200" b="1" dirty="0">
                <a:solidFill>
                  <a:schemeClr val="tx1"/>
                </a:solidFill>
                <a:latin typeface="微软雅黑" panose="020B0503020204020204" charset="-122"/>
                <a:ea typeface="微软雅黑" panose="020B0503020204020204" charset="-122"/>
                <a:sym typeface="+mn-ea"/>
              </a:rPr>
              <a:t>50+</a:t>
            </a:r>
            <a:r>
              <a:rPr kumimoji="1" lang="zh-CN" altLang="en-US" sz="1200" dirty="0">
                <a:solidFill>
                  <a:schemeClr val="tx1"/>
                </a:solidFill>
                <a:latin typeface="微软雅黑" panose="020B0503020204020204" charset="-122"/>
                <a:ea typeface="微软雅黑" panose="020B0503020204020204" charset="-122"/>
                <a:sym typeface="+mn-ea"/>
              </a:rPr>
              <a:t>家单位使用，包括中国移动</a:t>
            </a:r>
            <a:r>
              <a:rPr kumimoji="1" lang="zh-CN" altLang="en-US" sz="1200" b="1" dirty="0">
                <a:solidFill>
                  <a:schemeClr val="tx1"/>
                </a:solidFill>
                <a:latin typeface="微软雅黑" panose="020B0503020204020204" charset="-122"/>
                <a:ea typeface="微软雅黑" panose="020B0503020204020204" charset="-122"/>
                <a:sym typeface="+mn-ea"/>
              </a:rPr>
              <a:t>总部部门、各省专直单位</a:t>
            </a:r>
            <a:r>
              <a:rPr kumimoji="1" lang="zh-CN" altLang="en-US" sz="1200" dirty="0">
                <a:solidFill>
                  <a:schemeClr val="tx1"/>
                </a:solidFill>
                <a:latin typeface="微软雅黑" panose="020B0503020204020204" charset="-122"/>
                <a:ea typeface="微软雅黑" panose="020B0503020204020204" charset="-122"/>
                <a:sym typeface="+mn-ea"/>
              </a:rPr>
              <a:t>。</a:t>
            </a:r>
            <a:endParaRPr kumimoji="1" lang="zh-CN" altLang="en-US" sz="1200" b="1" dirty="0">
              <a:solidFill>
                <a:schemeClr val="tx1"/>
              </a:solidFill>
              <a:latin typeface="微软雅黑" panose="020B0503020204020204" charset="-122"/>
              <a:ea typeface="微软雅黑" panose="020B0503020204020204" charset="-122"/>
              <a:sym typeface="+mn-ea"/>
            </a:endParaRPr>
          </a:p>
        </p:txBody>
      </p:sp>
      <p:sp>
        <p:nvSpPr>
          <p:cNvPr id="88" name="圆角矩形 24"/>
          <p:cNvSpPr txBox="1"/>
          <p:nvPr/>
        </p:nvSpPr>
        <p:spPr>
          <a:xfrm>
            <a:off x="414020" y="5285105"/>
            <a:ext cx="311785" cy="1334770"/>
          </a:xfrm>
          <a:prstGeom prst="roundRect">
            <a:avLst>
              <a:gd name="adj" fmla="val 8068"/>
            </a:avLst>
          </a:prstGeom>
          <a:solidFill>
            <a:srgbClr val="4472C4"/>
          </a:solidFill>
          <a:ln>
            <a:solidFill>
              <a:sysClr val="window" lastClr="FFFFFF"/>
            </a:solidFill>
          </a:ln>
        </p:spPr>
        <p:txBody>
          <a:bodyPr vert="horz" wrap="square" lIns="91440" tIns="45720" rIns="91440" bIns="45720" numCol="1" spcCol="0" rtlCol="0" fromWordArt="0" anchor="ctr" anchorCtr="0" forceAA="0" compatLnSpc="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rPr>
              <a:t>内部应用</a:t>
            </a:r>
            <a:endPar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9" name="圆角矩形 24"/>
          <p:cNvSpPr txBox="1"/>
          <p:nvPr/>
        </p:nvSpPr>
        <p:spPr>
          <a:xfrm>
            <a:off x="6190615" y="5285105"/>
            <a:ext cx="311785" cy="1334770"/>
          </a:xfrm>
          <a:prstGeom prst="roundRect">
            <a:avLst>
              <a:gd name="adj" fmla="val 8068"/>
            </a:avLst>
          </a:prstGeom>
          <a:solidFill>
            <a:srgbClr val="4472C4"/>
          </a:solidFill>
          <a:ln>
            <a:solidFill>
              <a:sysClr val="window" lastClr="FFFFFF"/>
            </a:solidFill>
          </a:ln>
        </p:spPr>
        <p:txBody>
          <a:bodyPr vert="horz" wrap="square" lIns="91440" tIns="45720" rIns="91440" bIns="45720" numCol="1" spcCol="0" rtlCol="0" fromWordArt="0" anchor="ctr" anchorCtr="0" forceAA="0" compatLnSpc="0">
            <a:noAutofit/>
          </a:bodyPr>
          <a:p>
            <a:pPr lvl="0" algn="ctr" defTabSz="685800">
              <a:spcBef>
                <a:spcPts val="0"/>
              </a:spcBef>
              <a:spcAft>
                <a:spcPts val="0"/>
              </a:spcAft>
              <a:buClrTx/>
              <a:buSzTx/>
              <a:buFontTx/>
              <a:defRPr/>
            </a:pPr>
            <a:r>
              <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rPr>
              <a:t>客户案例</a:t>
            </a:r>
            <a:endParaRPr lang="zh-CN" altLang="en-US" sz="14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47" name="TextBox 35"/>
          <p:cNvSpPr/>
          <p:nvPr/>
        </p:nvSpPr>
        <p:spPr bwMode="gray">
          <a:xfrm>
            <a:off x="6643370" y="5285105"/>
            <a:ext cx="2800985" cy="365125"/>
          </a:xfrm>
          <a:prstGeom prst="rect">
            <a:avLst/>
          </a:prstGeom>
          <a:gradFill>
            <a:gsLst>
              <a:gs pos="0">
                <a:srgbClr val="08BAFC">
                  <a:alpha val="0"/>
                </a:srgbClr>
              </a:gs>
              <a:gs pos="100000">
                <a:srgbClr val="00B0F0">
                  <a:alpha val="0"/>
                </a:srgbClr>
              </a:gs>
              <a:gs pos="47000">
                <a:srgbClr val="0162C6">
                  <a:alpha val="1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171450" indent="-171450">
              <a:lnSpc>
                <a:spcPct val="140000"/>
              </a:lnSpc>
              <a:buFont typeface="Arial" panose="020B0604020202020204" pitchFamily="34" charset="0"/>
              <a:buChar char="•"/>
            </a:pPr>
            <a:r>
              <a:rPr lang="zh-CN" altLang="en-US" sz="1200" b="1" dirty="0">
                <a:solidFill>
                  <a:schemeClr val="tx1"/>
                </a:solidFill>
                <a:latin typeface="微软雅黑" panose="020B0503020204020204" charset="-122"/>
                <a:ea typeface="微软雅黑" panose="020B0503020204020204" charset="-122"/>
                <a:sym typeface="+mn-lt"/>
              </a:rPr>
              <a:t>落地客户：</a:t>
            </a:r>
            <a:r>
              <a:rPr lang="zh-CN" altLang="en-US" sz="1200" b="1" dirty="0">
                <a:solidFill>
                  <a:schemeClr val="tx1"/>
                </a:solidFill>
                <a:latin typeface="微软雅黑" panose="020B0503020204020204" charset="-122"/>
                <a:ea typeface="微软雅黑" panose="020B0503020204020204" charset="-122"/>
                <a:sym typeface="+mn-lt"/>
              </a:rPr>
              <a:t>武汉市青山区政务服务</a:t>
            </a:r>
            <a:endParaRPr lang="zh-CN" altLang="en-US" sz="1200" b="1" dirty="0">
              <a:solidFill>
                <a:schemeClr val="tx1"/>
              </a:solidFill>
              <a:latin typeface="微软雅黑" panose="020B0503020204020204" charset="-122"/>
              <a:ea typeface="微软雅黑" panose="020B0503020204020204" charset="-122"/>
              <a:sym typeface="+mn-lt"/>
            </a:endParaRPr>
          </a:p>
        </p:txBody>
      </p:sp>
      <p:sp>
        <p:nvSpPr>
          <p:cNvPr id="81" name="文本框 80"/>
          <p:cNvSpPr txBox="1"/>
          <p:nvPr/>
        </p:nvSpPr>
        <p:spPr>
          <a:xfrm>
            <a:off x="6654800" y="5547995"/>
            <a:ext cx="5122545" cy="429260"/>
          </a:xfrm>
          <a:prstGeom prst="rect">
            <a:avLst/>
          </a:prstGeom>
          <a:noFill/>
        </p:spPr>
        <p:txBody>
          <a:bodyPr wrap="square" rtlCol="0">
            <a:noAutofit/>
          </a:bodyPr>
          <a:p>
            <a:pPr lvl="0" indent="0" algn="just" fontAlgn="auto">
              <a:lnSpc>
                <a:spcPct val="110000"/>
              </a:lnSpc>
              <a:buClrTx/>
              <a:buSzTx/>
              <a:buFont typeface="Arial" panose="020B0604020202020204" pitchFamily="34" charset="0"/>
              <a:buNone/>
            </a:pPr>
            <a:r>
              <a:rPr lang="zh-CN" altLang="en-US" sz="1200" noProof="0" dirty="0">
                <a:ln>
                  <a:noFill/>
                </a:ln>
                <a:effectLst/>
                <a:uLnTx/>
                <a:uFillTx/>
                <a:latin typeface="微软雅黑" panose="020B0503020204020204" charset="-122"/>
                <a:ea typeface="微软雅黑" panose="020B0503020204020204" charset="-122"/>
                <a:sym typeface="微软雅黑" panose="020B0503020204020204" charset="-122"/>
              </a:rPr>
              <a:t>武汉市青山区政府开展政务服务涉及电子材料上报等场景，需要扫描识别工具来辅助业务办理，</a:t>
            </a:r>
            <a:r>
              <a:rPr lang="en-US" altLang="zh-CN" sz="1200" noProof="0" dirty="0">
                <a:ln>
                  <a:noFill/>
                </a:ln>
                <a:effectLst/>
                <a:uLnTx/>
                <a:uFillTx/>
                <a:latin typeface="微软雅黑" panose="020B0503020204020204" charset="-122"/>
                <a:ea typeface="微软雅黑" panose="020B0503020204020204" charset="-122"/>
                <a:sym typeface="微软雅黑" panose="020B0503020204020204" charset="-122"/>
              </a:rPr>
              <a:t>AI</a:t>
            </a:r>
            <a:r>
              <a:rPr lang="zh-CN" altLang="en-US" sz="1200" noProof="0" dirty="0">
                <a:ln>
                  <a:noFill/>
                </a:ln>
                <a:effectLst/>
                <a:uLnTx/>
                <a:uFillTx/>
                <a:latin typeface="微软雅黑" panose="020B0503020204020204" charset="-122"/>
                <a:ea typeface="微软雅黑" panose="020B0503020204020204" charset="-122"/>
                <a:sym typeface="微软雅黑" panose="020B0503020204020204" charset="-122"/>
              </a:rPr>
              <a:t>扫描王以</a:t>
            </a:r>
            <a:r>
              <a:rPr lang="en-US" altLang="zh-CN" sz="1200" noProof="0" dirty="0">
                <a:ln>
                  <a:noFill/>
                </a:ln>
                <a:effectLst/>
                <a:uLnTx/>
                <a:uFillTx/>
                <a:latin typeface="微软雅黑" panose="020B0503020204020204" charset="-122"/>
                <a:ea typeface="微软雅黑" panose="020B0503020204020204" charset="-122"/>
                <a:sym typeface="微软雅黑" panose="020B0503020204020204" charset="-122"/>
              </a:rPr>
              <a:t> H5 </a:t>
            </a:r>
            <a:r>
              <a:rPr lang="zh-CN" altLang="en-US" sz="1200" noProof="0" dirty="0">
                <a:ln>
                  <a:noFill/>
                </a:ln>
                <a:effectLst/>
                <a:uLnTx/>
                <a:uFillTx/>
                <a:latin typeface="微软雅黑" panose="020B0503020204020204" charset="-122"/>
                <a:ea typeface="微软雅黑" panose="020B0503020204020204" charset="-122"/>
                <a:sym typeface="微软雅黑" panose="020B0503020204020204" charset="-122"/>
              </a:rPr>
              <a:t>形式将核心功能嵌入到政务公众号、政务</a:t>
            </a:r>
            <a:r>
              <a:rPr lang="en-US" altLang="zh-CN" sz="1200" noProof="0" dirty="0">
                <a:ln>
                  <a:noFill/>
                </a:ln>
                <a:effectLst/>
                <a:uLnTx/>
                <a:uFillTx/>
                <a:latin typeface="微软雅黑" panose="020B0503020204020204" charset="-122"/>
                <a:ea typeface="微软雅黑" panose="020B0503020204020204" charset="-122"/>
                <a:sym typeface="微软雅黑" panose="020B0503020204020204" charset="-122"/>
              </a:rPr>
              <a:t> APP</a:t>
            </a:r>
            <a:r>
              <a:rPr lang="zh-CN" altLang="en-US" sz="1200" noProof="0" dirty="0">
                <a:ln>
                  <a:noFill/>
                </a:ln>
                <a:effectLst/>
                <a:uLnTx/>
                <a:uFillTx/>
                <a:latin typeface="微软雅黑" panose="020B0503020204020204" charset="-122"/>
                <a:ea typeface="微软雅黑" panose="020B0503020204020204" charset="-122"/>
                <a:sym typeface="微软雅黑" panose="020B0503020204020204" charset="-122"/>
              </a:rPr>
              <a:t>、</a:t>
            </a:r>
            <a:r>
              <a:rPr lang="en-US" altLang="zh-CN" sz="1200" noProof="0" dirty="0">
                <a:ln>
                  <a:noFill/>
                </a:ln>
                <a:effectLst/>
                <a:uLnTx/>
                <a:uFillTx/>
                <a:latin typeface="微软雅黑" panose="020B0503020204020204" charset="-122"/>
                <a:ea typeface="微软雅黑" panose="020B0503020204020204" charset="-122"/>
                <a:sym typeface="微软雅黑" panose="020B0503020204020204" charset="-122"/>
              </a:rPr>
              <a:t>PC </a:t>
            </a:r>
            <a:r>
              <a:rPr lang="zh-CN" altLang="en-US" sz="1200" noProof="0" dirty="0">
                <a:ln>
                  <a:noFill/>
                </a:ln>
                <a:effectLst/>
                <a:uLnTx/>
                <a:uFillTx/>
                <a:latin typeface="微软雅黑" panose="020B0503020204020204" charset="-122"/>
                <a:ea typeface="微软雅黑" panose="020B0503020204020204" charset="-122"/>
                <a:sym typeface="微软雅黑" panose="020B0503020204020204" charset="-122"/>
              </a:rPr>
              <a:t>端等不同平台中，面向政务人员、办理群众等不同人群提供高效的图片扫描及文字识别服务，并定制化开发跨平台分享功能，提高文件传输的效率。</a:t>
            </a:r>
            <a:endParaRPr lang="zh-CN" altLang="en-US" sz="1200" noProof="0" dirty="0">
              <a:ln>
                <a:noFill/>
              </a:ln>
              <a:effectLst/>
              <a:uLnTx/>
              <a:uFillTx/>
              <a:latin typeface="微软雅黑" panose="020B0503020204020204" charset="-122"/>
              <a:ea typeface="微软雅黑" panose="020B0503020204020204" charset="-122"/>
              <a:sym typeface="微软雅黑" panose="020B0503020204020204" charset="-122"/>
            </a:endParaRPr>
          </a:p>
        </p:txBody>
      </p:sp>
    </p:spTree>
  </p:cSld>
  <p:clrMapOvr>
    <a:masterClrMapping/>
  </p:clrMapOvr>
  <p:timing>
    <p:tnLst>
      <p:par>
        <p:cTn id="1" dur="indefinite" restart="never" fill="hold" nodeType="tmRoot"/>
      </p:par>
    </p:tnLst>
  </p:timing>
</p:sld>
</file>

<file path=ppt/tags/tag1.xml><?xml version="1.0" encoding="utf-8"?>
<p:tagLst xmlns:p="http://schemas.openxmlformats.org/presentationml/2006/main">
  <p:tag name="KSO_WM_DIAGRAM_VIRTUALLY_FRAME" val="{&quot;height&quot;:150.64999999999998,&quot;left&quot;:300.3136220472441,&quot;top&quot;:132.13992125984254,&quot;width&quot;:489.5}"/>
</p:tagLst>
</file>

<file path=ppt/tags/tag10.xml><?xml version="1.0" encoding="utf-8"?>
<p:tagLst xmlns:p="http://schemas.openxmlformats.org/presentationml/2006/main">
  <p:tag name="KSO_WM_DIAGRAM_VIRTUALLY_FRAME" val="{&quot;height&quot;:150.64999999999998,&quot;left&quot;:300.3136220472441,&quot;top&quot;:132.13992125984254,&quot;width&quot;:489.5}"/>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UNIT_PLACING_PICTURE_USER_VIEWPORT" val="{&quot;height&quot;:7359,&quot;width&quot;:8907}"/>
</p:tagLst>
</file>

<file path=ppt/tags/tag102.xml><?xml version="1.0" encoding="utf-8"?>
<p:tagLst xmlns:p="http://schemas.openxmlformats.org/presentationml/2006/main">
  <p:tag name="KSO_WM_UNIT_PLACING_PICTURE_USER_VIEWPORT" val="{&quot;height&quot;:7359.133858267716,&quot;width&quot;:4214.949606299213}"/>
</p:tagLst>
</file>

<file path=ppt/tags/tag103.xml><?xml version="1.0" encoding="utf-8"?>
<p:tagLst xmlns:p="http://schemas.openxmlformats.org/presentationml/2006/main">
  <p:tag name="KSO_WM_UNIT_PLACING_PICTURE_USER_VIEWPORT" val="{&quot;height&quot;:7359.133858267716,&quot;width&quot;:4214.949606299213}"/>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107.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108.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109.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11.xml><?xml version="1.0" encoding="utf-8"?>
<p:tagLst xmlns:p="http://schemas.openxmlformats.org/presentationml/2006/main">
  <p:tag name="KSO_WM_DIAGRAM_VIRTUALLY_FRAME" val="{&quot;height&quot;:150.64999999999998,&quot;left&quot;:300.3136220472441,&quot;top&quot;:132.13992125984254,&quot;width&quot;:489.5}"/>
</p:tagLst>
</file>

<file path=ppt/tags/tag110.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111.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112.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113.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114.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115.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116.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117.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118.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119.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12.xml><?xml version="1.0" encoding="utf-8"?>
<p:tagLst xmlns:p="http://schemas.openxmlformats.org/presentationml/2006/main">
  <p:tag name="KSO_WM_DIAGRAM_VIRTUALLY_FRAME" val="{&quot;height&quot;:150.64999999999998,&quot;left&quot;:300.3136220472441,&quot;top&quot;:132.13992125984254,&quot;width&quot;:489.5}"/>
</p:tagLst>
</file>

<file path=ppt/tags/tag120.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121.xml><?xml version="1.0" encoding="utf-8"?>
<p:tagLst xmlns:p="http://schemas.openxmlformats.org/presentationml/2006/main">
  <p:tag name="KSO_WM_BEAUTIFY_FLAG" val=""/>
  <p:tag name="KSO_WM_DIAGRAM_VIRTUALLY_FRAME" val="{&quot;height&quot;:224.00692913385825,&quot;left&quot;:287.8877952755905,&quot;top&quot;:173.38866141732282,&quot;width&quot;:262.30755905511813}"/>
</p:tagLst>
</file>

<file path=ppt/tags/tag122.xml><?xml version="1.0" encoding="utf-8"?>
<p:tagLst xmlns:p="http://schemas.openxmlformats.org/presentationml/2006/main">
  <p:tag name="KSO_WM_BEAUTIFY_FLAG" val=""/>
  <p:tag name="KSO_WM_DIAGRAM_VIRTUALLY_FRAME" val="{&quot;height&quot;:224.00692913385825,&quot;left&quot;:287.8877952755905,&quot;top&quot;:173.38866141732282,&quot;width&quot;:262.30755905511813}"/>
</p:tagLst>
</file>

<file path=ppt/tags/tag123.xml><?xml version="1.0" encoding="utf-8"?>
<p:tagLst xmlns:p="http://schemas.openxmlformats.org/presentationml/2006/main">
  <p:tag name="KSO_WM_BEAUTIFY_FLAG" val=""/>
  <p:tag name="KSO_WM_DIAGRAM_VIRTUALLY_FRAME" val="{&quot;height&quot;:224.00692913385825,&quot;left&quot;:287.8877952755905,&quot;top&quot;:173.38866141732282,&quot;width&quot;:262.30755905511813}"/>
</p:tagLst>
</file>

<file path=ppt/tags/tag124.xml><?xml version="1.0" encoding="utf-8"?>
<p:tagLst xmlns:p="http://schemas.openxmlformats.org/presentationml/2006/main">
  <p:tag name="KSO_WM_BEAUTIFY_FLAG" val=""/>
  <p:tag name="KSO_WM_DIAGRAM_VIRTUALLY_FRAME" val="{&quot;height&quot;:224.00692913385825,&quot;left&quot;:287.8877952755905,&quot;top&quot;:173.38866141732282,&quot;width&quot;:262.30755905511813}"/>
</p:tagLst>
</file>

<file path=ppt/tags/tag125.xml><?xml version="1.0" encoding="utf-8"?>
<p:tagLst xmlns:p="http://schemas.openxmlformats.org/presentationml/2006/main">
  <p:tag name="KSO_WM_BEAUTIFY_FLAG" val=""/>
  <p:tag name="KSO_WM_DIAGRAM_VIRTUALLY_FRAME" val="{&quot;height&quot;:224.00692913385825,&quot;left&quot;:287.8877952755905,&quot;top&quot;:173.38866141732282,&quot;width&quot;:262.30755905511813}"/>
</p:tagLst>
</file>

<file path=ppt/tags/tag126.xml><?xml version="1.0" encoding="utf-8"?>
<p:tagLst xmlns:p="http://schemas.openxmlformats.org/presentationml/2006/main">
  <p:tag name="KSO_WM_BEAUTIFY_FLAG" val=""/>
  <p:tag name="KSO_WM_DIAGRAM_VIRTUALLY_FRAME" val="{&quot;height&quot;:224.00692913385825,&quot;left&quot;:287.8877952755905,&quot;top&quot;:173.38866141732282,&quot;width&quot;:262.30755905511813}"/>
</p:tagLst>
</file>

<file path=ppt/tags/tag127.xml><?xml version="1.0" encoding="utf-8"?>
<p:tagLst xmlns:p="http://schemas.openxmlformats.org/presentationml/2006/main">
  <p:tag name="KSO_WM_UNIT_PLACING_PICTURE_USER_VIEWPORT" val="{&quot;height&quot;:7359.133858267716,&quot;width&quot;:4214.949606299213}"/>
</p:tagLst>
</file>

<file path=ppt/tags/tag128.xml><?xml version="1.0" encoding="utf-8"?>
<p:tagLst xmlns:p="http://schemas.openxmlformats.org/presentationml/2006/main">
  <p:tag name="KSO_WM_UNIT_PLACING_PICTURE_USER_VIEWPORT" val="{&quot;height&quot;:7359,&quot;width&quot;:8907}"/>
</p:tagLst>
</file>

<file path=ppt/tags/tag129.xml><?xml version="1.0" encoding="utf-8"?>
<p:tagLst xmlns:p="http://schemas.openxmlformats.org/presentationml/2006/main">
  <p:tag name="KSO_WM_UNIT_PLACING_PICTURE_USER_VIEWPORT" val="{&quot;height&quot;:7359.133858267716,&quot;width&quot;:4214.949606299213}"/>
</p:tagLst>
</file>

<file path=ppt/tags/tag13.xml><?xml version="1.0" encoding="utf-8"?>
<p:tagLst xmlns:p="http://schemas.openxmlformats.org/presentationml/2006/main">
  <p:tag name="KSO_WM_DIAGRAM_VIRTUALLY_FRAME" val="{&quot;height&quot;:334.45,&quot;left&quot;:376.45,&quot;top&quot;:176.5,&quot;width&quot;:569.15}"/>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UNIT_PLACING_PICTURE_USER_VIEWPORT" val="{&quot;height&quot;:6871,&quot;width&quot;:3138}"/>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UNIT_PLACING_PICTURE_USER_VIEWPORT" val="{&quot;height&quot;:7359.133858267716,&quot;width&quot;:4214.949606299213}"/>
</p:tagLst>
</file>

<file path=ppt/tags/tag14.xml><?xml version="1.0" encoding="utf-8"?>
<p:tagLst xmlns:p="http://schemas.openxmlformats.org/presentationml/2006/main">
  <p:tag name="KSO_WM_DIAGRAM_VIRTUALLY_FRAME" val="{&quot;height&quot;:334.45,&quot;left&quot;:376.45,&quot;top&quot;:176.5,&quot;width&quot;:569.15}"/>
</p:tagLst>
</file>

<file path=ppt/tags/tag140.xml><?xml version="1.0" encoding="utf-8"?>
<p:tagLst xmlns:p="http://schemas.openxmlformats.org/presentationml/2006/main">
  <p:tag name="KSO_WM_UNIT_PLACING_PICTURE_USER_VIEWPORT" val="{&quot;height&quot;:7359.133858267716,&quot;width&quot;:4214.949606299213}"/>
</p:tagLst>
</file>

<file path=ppt/tags/tag141.xml><?xml version="1.0" encoding="utf-8"?>
<p:tagLst xmlns:p="http://schemas.openxmlformats.org/presentationml/2006/main">
  <p:tag name="KSO_WM_UNIT_PLACING_PICTURE_USER_VIEWPORT" val="{&quot;height&quot;:7359,&quot;width&quot;:8907}"/>
</p:tagLst>
</file>

<file path=ppt/tags/tag142.xml><?xml version="1.0" encoding="utf-8"?>
<p:tagLst xmlns:p="http://schemas.openxmlformats.org/presentationml/2006/main">
  <p:tag name="KSO_WM_UNIT_PLACING_PICTURE_USER_VIEWPORT" val="{&quot;height&quot;:7359,&quot;width&quot;:8907}"/>
</p:tagLst>
</file>

<file path=ppt/tags/tag143.xml><?xml version="1.0" encoding="utf-8"?>
<p:tagLst xmlns:p="http://schemas.openxmlformats.org/presentationml/2006/main">
  <p:tag name="KSO_WM_UNIT_PLACING_PICTURE_USER_VIEWPORT" val="{&quot;height&quot;:7359.133858267716,&quot;width&quot;:4214.949606299213}"/>
</p:tagLst>
</file>

<file path=ppt/tags/tag144.xml><?xml version="1.0" encoding="utf-8"?>
<p:tagLst xmlns:p="http://schemas.openxmlformats.org/presentationml/2006/main">
  <p:tag name="KSO_WM_UNIT_PLACING_PICTURE_USER_VIEWPORT" val="{&quot;height&quot;:7359.133858267716,&quot;width&quot;:4214.949606299213}"/>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DIAGRAM_VIRTUALLY_FRAME" val="{&quot;height&quot;:324.4,&quot;left&quot;:1.75,&quot;top&quot;:112.6,&quot;width&quot;:956.5}"/>
</p:tagLst>
</file>

<file path=ppt/tags/tag148.xml><?xml version="1.0" encoding="utf-8"?>
<p:tagLst xmlns:p="http://schemas.openxmlformats.org/presentationml/2006/main">
  <p:tag name="KSO_WM_DIAGRAM_VIRTUALLY_FRAME" val="{&quot;height&quot;:324.4,&quot;left&quot;:1.75,&quot;top&quot;:112.6,&quot;width&quot;:956.5}"/>
</p:tagLst>
</file>

<file path=ppt/tags/tag149.xml><?xml version="1.0" encoding="utf-8"?>
<p:tagLst xmlns:p="http://schemas.openxmlformats.org/presentationml/2006/main">
  <p:tag name="KSO_WM_DIAGRAM_VIRTUALLY_FRAME" val="{&quot;height&quot;:324.4,&quot;left&quot;:1.75,&quot;top&quot;:112.6,&quot;width&quot;:956.5}"/>
</p:tagLst>
</file>

<file path=ppt/tags/tag15.xml><?xml version="1.0" encoding="utf-8"?>
<p:tagLst xmlns:p="http://schemas.openxmlformats.org/presentationml/2006/main">
  <p:tag name="KSO_WM_DIAGRAM_VIRTUALLY_FRAME" val="{&quot;height&quot;:334.45,&quot;left&quot;:376.45,&quot;top&quot;:176.5,&quot;width&quot;:569.15}"/>
</p:tagLst>
</file>

<file path=ppt/tags/tag150.xml><?xml version="1.0" encoding="utf-8"?>
<p:tagLst xmlns:p="http://schemas.openxmlformats.org/presentationml/2006/main">
  <p:tag name="KSO_WM_DIAGRAM_VIRTUALLY_FRAME" val="{&quot;height&quot;:324.4,&quot;left&quot;:1.75,&quot;top&quot;:112.6,&quot;width&quot;:956.5}"/>
</p:tagLst>
</file>

<file path=ppt/tags/tag151.xml><?xml version="1.0" encoding="utf-8"?>
<p:tagLst xmlns:p="http://schemas.openxmlformats.org/presentationml/2006/main">
  <p:tag name="KSO_WM_DIAGRAM_VIRTUALLY_FRAME" val="{&quot;height&quot;:324.4,&quot;left&quot;:1.75,&quot;top&quot;:112.6,&quot;width&quot;:956.5}"/>
</p:tagLst>
</file>

<file path=ppt/tags/tag152.xml><?xml version="1.0" encoding="utf-8"?>
<p:tagLst xmlns:p="http://schemas.openxmlformats.org/presentationml/2006/main">
  <p:tag name="KSO_WM_DIAGRAM_VIRTUALLY_FRAME" val="{&quot;height&quot;:324.4,&quot;left&quot;:1.75,&quot;top&quot;:112.6,&quot;width&quot;:956.5}"/>
</p:tagLst>
</file>

<file path=ppt/tags/tag153.xml><?xml version="1.0" encoding="utf-8"?>
<p:tagLst xmlns:p="http://schemas.openxmlformats.org/presentationml/2006/main">
  <p:tag name="KSO_WM_UNIT_PLACING_PICTURE_USER_VIEWPORT" val="{&quot;height&quot;:7359,&quot;width&quot;:8907}"/>
</p:tagLst>
</file>

<file path=ppt/tags/tag154.xml><?xml version="1.0" encoding="utf-8"?>
<p:tagLst xmlns:p="http://schemas.openxmlformats.org/presentationml/2006/main">
  <p:tag name="KSO_WM_UNIT_PLACING_PICTURE_USER_VIEWPORT" val="{&quot;height&quot;:7359.133858267716,&quot;width&quot;:4214.949606299213}"/>
</p:tagLst>
</file>

<file path=ppt/tags/tag155.xml><?xml version="1.0" encoding="utf-8"?>
<p:tagLst xmlns:p="http://schemas.openxmlformats.org/presentationml/2006/main">
  <p:tag name="KSO_WM_UNIT_PLACING_PICTURE_USER_VIEWPORT" val="{&quot;height&quot;:7359.133858267716,&quot;width&quot;:4214.949606299213}"/>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DIAGRAM_VIRTUALLY_FRAME" val="{&quot;height&quot;:334.45,&quot;left&quot;:376.45,&quot;top&quot;:176.5,&quot;width&quot;:569.15}"/>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UNIT_PLACING_PICTURE_USER_VIEWPORT" val="{&quot;height&quot;:7359,&quot;width&quot;:8907}"/>
</p:tagLst>
</file>

<file path=ppt/tags/tag163.xml><?xml version="1.0" encoding="utf-8"?>
<p:tagLst xmlns:p="http://schemas.openxmlformats.org/presentationml/2006/main">
  <p:tag name="KSO_WM_UNIT_PLACING_PICTURE_USER_VIEWPORT" val="{&quot;height&quot;:7359.133858267716,&quot;width&quot;:4214.949606299213}"/>
</p:tagLst>
</file>

<file path=ppt/tags/tag164.xml><?xml version="1.0" encoding="utf-8"?>
<p:tagLst xmlns:p="http://schemas.openxmlformats.org/presentationml/2006/main">
  <p:tag name="KSO_WM_UNIT_PLACING_PICTURE_USER_VIEWPORT" val="{&quot;height&quot;:7359.133858267716,&quot;width&quot;:4214.949606299213}"/>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DIAGRAM_VIRTUALLY_FRAME" val="{&quot;height&quot;:334.45,&quot;left&quot;:376.45,&quot;top&quot;:176.5,&quot;width&quot;:569.15}"/>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DIAGRAM_VIRTUALLY_FRAME" val="{&quot;height&quot;:324.4,&quot;left&quot;:1.75,&quot;top&quot;:112.6,&quot;width&quot;:956.5}"/>
</p:tagLst>
</file>

<file path=ppt/tags/tag175.xml><?xml version="1.0" encoding="utf-8"?>
<p:tagLst xmlns:p="http://schemas.openxmlformats.org/presentationml/2006/main">
  <p:tag name="KSO_WM_DIAGRAM_VIRTUALLY_FRAME" val="{&quot;height&quot;:324.4,&quot;left&quot;:1.75,&quot;top&quot;:112.6,&quot;width&quot;:956.5}"/>
</p:tagLst>
</file>

<file path=ppt/tags/tag176.xml><?xml version="1.0" encoding="utf-8"?>
<p:tagLst xmlns:p="http://schemas.openxmlformats.org/presentationml/2006/main">
  <p:tag name="KSO_WM_DIAGRAM_VIRTUALLY_FRAME" val="{&quot;height&quot;:324.4,&quot;left&quot;:1.75,&quot;top&quot;:112.6,&quot;width&quot;:956.5}"/>
</p:tagLst>
</file>

<file path=ppt/tags/tag177.xml><?xml version="1.0" encoding="utf-8"?>
<p:tagLst xmlns:p="http://schemas.openxmlformats.org/presentationml/2006/main">
  <p:tag name="KSO_WM_DIAGRAM_VIRTUALLY_FRAME" val="{&quot;height&quot;:324.4,&quot;left&quot;:1.75,&quot;top&quot;:112.6,&quot;width&quot;:956.5}"/>
</p:tagLst>
</file>

<file path=ppt/tags/tag178.xml><?xml version="1.0" encoding="utf-8"?>
<p:tagLst xmlns:p="http://schemas.openxmlformats.org/presentationml/2006/main">
  <p:tag name="KSO_WM_UNIT_PLACING_PICTURE_USER_VIEWPORT" val="{&quot;height&quot;:7359,&quot;width&quot;:8907}"/>
</p:tagLst>
</file>

<file path=ppt/tags/tag179.xml><?xml version="1.0" encoding="utf-8"?>
<p:tagLst xmlns:p="http://schemas.openxmlformats.org/presentationml/2006/main">
  <p:tag name="KSO_WM_UNIT_PLACING_PICTURE_USER_VIEWPORT" val="{&quot;height&quot;:7359.133858267716,&quot;width&quot;:4214.949606299213}"/>
</p:tagLst>
</file>

<file path=ppt/tags/tag18.xml><?xml version="1.0" encoding="utf-8"?>
<p:tagLst xmlns:p="http://schemas.openxmlformats.org/presentationml/2006/main">
  <p:tag name="KSO_WM_DIAGRAM_VIRTUALLY_FRAME" val="{&quot;height&quot;:334.45,&quot;left&quot;:376.45,&quot;top&quot;:176.5,&quot;width&quot;:569.15}"/>
</p:tagLst>
</file>

<file path=ppt/tags/tag180.xml><?xml version="1.0" encoding="utf-8"?>
<p:tagLst xmlns:p="http://schemas.openxmlformats.org/presentationml/2006/main">
  <p:tag name="KSO_WM_UNIT_PLACING_PICTURE_USER_VIEWPORT" val="{&quot;height&quot;:7359.133858267716,&quot;width&quot;:4214.949606299213}"/>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DIAGRAM_VIRTUALLY_FRAME" val="{&quot;height&quot;:324.4,&quot;left&quot;:1.75,&quot;top&quot;:112.6,&quot;width&quot;:956.5}"/>
</p:tagLst>
</file>

<file path=ppt/tags/tag183.xml><?xml version="1.0" encoding="utf-8"?>
<p:tagLst xmlns:p="http://schemas.openxmlformats.org/presentationml/2006/main">
  <p:tag name="KSO_WM_DIAGRAM_VIRTUALLY_FRAME" val="{&quot;height&quot;:324.4,&quot;left&quot;:1.75,&quot;top&quot;:112.6,&quot;width&quot;:956.5}"/>
</p:tagLst>
</file>

<file path=ppt/tags/tag184.xml><?xml version="1.0" encoding="utf-8"?>
<p:tagLst xmlns:p="http://schemas.openxmlformats.org/presentationml/2006/main">
  <p:tag name="KSO_WM_DIAGRAM_VIRTUALLY_FRAME" val="{&quot;height&quot;:324.4,&quot;left&quot;:1.75,&quot;top&quot;:112.6,&quot;width&quot;:956.5}"/>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DIAGRAM_VIRTUALLY_FRAME" val="{&quot;height&quot;:334.45,&quot;left&quot;:376.45,&quot;top&quot;:176.5,&quot;width&quot;:569.15}"/>
</p:tagLst>
</file>

<file path=ppt/tags/tag190.xml><?xml version="1.0" encoding="utf-8"?>
<p:tagLst xmlns:p="http://schemas.openxmlformats.org/presentationml/2006/main">
  <p:tag name="KSO_WM_UNIT_PLACING_PICTURE_USER_VIEWPORT" val="{&quot;height&quot;:7359,&quot;width&quot;:8907}"/>
</p:tagLst>
</file>

<file path=ppt/tags/tag191.xml><?xml version="1.0" encoding="utf-8"?>
<p:tagLst xmlns:p="http://schemas.openxmlformats.org/presentationml/2006/main">
  <p:tag name="KSO_WM_UNIT_PLACING_PICTURE_USER_VIEWPORT" val="{&quot;height&quot;:7359.133858267716,&quot;width&quot;:4214.949606299213}"/>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UNIT_PLACING_PICTURE_USER_VIEWPORT" val="{&quot;height&quot;:7359.133858267716,&quot;width&quot;:4214.949606299213}"/>
</p:tagLst>
</file>

<file path=ppt/tags/tag195.xml><?xml version="1.0" encoding="utf-8"?>
<p:tagLst xmlns:p="http://schemas.openxmlformats.org/presentationml/2006/main">
  <p:tag name="KSO_WM_DIAGRAM_VIRTUALLY_FRAME" val="{&quot;height&quot;:324.4,&quot;left&quot;:1.75,&quot;top&quot;:112.6,&quot;width&quot;:956.5}"/>
</p:tagLst>
</file>

<file path=ppt/tags/tag196.xml><?xml version="1.0" encoding="utf-8"?>
<p:tagLst xmlns:p="http://schemas.openxmlformats.org/presentationml/2006/main">
  <p:tag name="KSO_WM_DIAGRAM_VIRTUALLY_FRAME" val="{&quot;height&quot;:324.4,&quot;left&quot;:1.75,&quot;top&quot;:112.6,&quot;width&quot;:956.5}"/>
</p:tagLst>
</file>

<file path=ppt/tags/tag197.xml><?xml version="1.0" encoding="utf-8"?>
<p:tagLst xmlns:p="http://schemas.openxmlformats.org/presentationml/2006/main">
  <p:tag name="KSO_WM_DIAGRAM_VIRTUALLY_FRAME" val="{&quot;height&quot;:324.4,&quot;left&quot;:1.75,&quot;top&quot;:112.6,&quot;width&quot;:956.5}"/>
</p:tagLst>
</file>

<file path=ppt/tags/tag198.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199.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2.xml><?xml version="1.0" encoding="utf-8"?>
<p:tagLst xmlns:p="http://schemas.openxmlformats.org/presentationml/2006/main">
  <p:tag name="KSO_WM_DIAGRAM_VIRTUALLY_FRAME" val="{&quot;height&quot;:150.64999999999998,&quot;left&quot;:300.3136220472441,&quot;top&quot;:132.13992125984254,&quot;width&quot;:489.5}"/>
</p:tagLst>
</file>

<file path=ppt/tags/tag20.xml><?xml version="1.0" encoding="utf-8"?>
<p:tagLst xmlns:p="http://schemas.openxmlformats.org/presentationml/2006/main">
  <p:tag name="KSO_WM_DIAGRAM_VIRTUALLY_FRAME" val="{&quot;height&quot;:334.45,&quot;left&quot;:376.45,&quot;top&quot;:176.5,&quot;width&quot;:569.15}"/>
</p:tagLst>
</file>

<file path=ppt/tags/tag200.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201.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202.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203.xml><?xml version="1.0" encoding="utf-8"?>
<p:tagLst xmlns:p="http://schemas.openxmlformats.org/presentationml/2006/main">
  <p:tag name="KSO_WM_BEAUTIFY_FLAG" val=""/>
  <p:tag name="KSO_WM_DIAGRAM_VIRTUALLY_FRAME" val="{&quot;height&quot;:224.00692913385825,&quot;left&quot;:287.8877952755905,&quot;top&quot;:173.38866141732282,&quot;width&quot;:262.30755905511813}"/>
</p:tagLst>
</file>

<file path=ppt/tags/tag204.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205.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206.xml><?xml version="1.0" encoding="utf-8"?>
<p:tagLst xmlns:p="http://schemas.openxmlformats.org/presentationml/2006/main">
  <p:tag name="KSO_WM_BEAUTIFY_FLAG" val=""/>
  <p:tag name="KSO_WM_DIAGRAM_VIRTUALLY_FRAME" val="{&quot;height&quot;:224.00692913385825,&quot;left&quot;:287.8877952755905,&quot;top&quot;:173.38866141732282,&quot;width&quot;:262.30755905511813}"/>
</p:tagLst>
</file>

<file path=ppt/tags/tag207.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208.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209.xml><?xml version="1.0" encoding="utf-8"?>
<p:tagLst xmlns:p="http://schemas.openxmlformats.org/presentationml/2006/main">
  <p:tag name="KSO_WM_BEAUTIFY_FLAG" val=""/>
  <p:tag name="KSO_WM_DIAGRAM_VIRTUALLY_FRAME" val="{&quot;height&quot;:224.00692913385825,&quot;left&quot;:287.8877952755905,&quot;top&quot;:173.38866141732282,&quot;width&quot;:262.30755905511813}"/>
</p:tagLst>
</file>

<file path=ppt/tags/tag21.xml><?xml version="1.0" encoding="utf-8"?>
<p:tagLst xmlns:p="http://schemas.openxmlformats.org/presentationml/2006/main">
  <p:tag name="KSO_WM_DIAGRAM_VIRTUALLY_FRAME" val="{&quot;height&quot;:334.45,&quot;left&quot;:376.45,&quot;top&quot;:176.5,&quot;width&quot;:569.15}"/>
</p:tagLst>
</file>

<file path=ppt/tags/tag210.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211.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212.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213.xml><?xml version="1.0" encoding="utf-8"?>
<p:tagLst xmlns:p="http://schemas.openxmlformats.org/presentationml/2006/main">
  <p:tag name="KSO_WM_BEAUTIFY_FLAG" val=""/>
  <p:tag name="KSO_WM_DIAGRAM_VIRTUALLY_FRAME" val="{&quot;height&quot;:224.00692913385825,&quot;left&quot;:287.8877952755905,&quot;top&quot;:173.38866141732282,&quot;width&quot;:262.30755905511813}"/>
</p:tagLst>
</file>

<file path=ppt/tags/tag214.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215.xml><?xml version="1.0" encoding="utf-8"?>
<p:tagLst xmlns:p="http://schemas.openxmlformats.org/presentationml/2006/main">
  <p:tag name="KSO_WM_DIAGRAM_VIRTUALLY_FRAME" val="{&quot;height&quot;:224.00692913385825,&quot;left&quot;:287.8877952755905,&quot;top&quot;:173.38866141732282,&quot;width&quot;:262.30755905511813}"/>
</p:tagLst>
</file>

<file path=ppt/tags/tag216.xml><?xml version="1.0" encoding="utf-8"?>
<p:tagLst xmlns:p="http://schemas.openxmlformats.org/presentationml/2006/main">
  <p:tag name="KSO_WM_BEAUTIFY_FLAG" val=""/>
  <p:tag name="KSO_WM_DIAGRAM_VIRTUALLY_FRAME" val="{&quot;height&quot;:224.00692913385825,&quot;left&quot;:287.8877952755905,&quot;top&quot;:173.38866141732282,&quot;width&quot;:262.30755905511813}"/>
</p:tagLst>
</file>

<file path=ppt/tags/tag217.xml><?xml version="1.0" encoding="utf-8"?>
<p:tagLst xmlns:p="http://schemas.openxmlformats.org/presentationml/2006/main">
  <p:tag name="KSO_WM_UNIT_PLACING_PICTURE_USER_VIEWPORT" val="{&quot;height&quot;:7359,&quot;width&quot;:8907}"/>
</p:tagLst>
</file>

<file path=ppt/tags/tag218.xml><?xml version="1.0" encoding="utf-8"?>
<p:tagLst xmlns:p="http://schemas.openxmlformats.org/presentationml/2006/main">
  <p:tag name="KSO_WM_UNIT_PLACING_PICTURE_USER_VIEWPORT" val="{&quot;height&quot;:7359.133858267716,&quot;width&quot;:4214.949606299213}"/>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DIAGRAM_VIRTUALLY_FRAME" val="{&quot;height&quot;:334.45,&quot;left&quot;:376.45,&quot;top&quot;:176.5,&quot;width&quot;:569.15}"/>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UNIT_PLACING_PICTURE_USER_VIEWPORT" val="{&quot;height&quot;:7359.133858267716,&quot;width&quot;:4214.949606299213}"/>
</p:tagLst>
</file>

<file path=ppt/tags/tag223.xml><?xml version="1.0" encoding="utf-8"?>
<p:tagLst xmlns:p="http://schemas.openxmlformats.org/presentationml/2006/main">
  <p:tag name="KSO_WM_DIAGRAM_VIRTUALLY_FRAME" val="{&quot;height&quot;:324.4,&quot;left&quot;:1.75,&quot;top&quot;:112.6,&quot;width&quot;:956.5}"/>
</p:tagLst>
</file>

<file path=ppt/tags/tag224.xml><?xml version="1.0" encoding="utf-8"?>
<p:tagLst xmlns:p="http://schemas.openxmlformats.org/presentationml/2006/main">
  <p:tag name="KSO_WM_DIAGRAM_VIRTUALLY_FRAME" val="{&quot;height&quot;:324.4,&quot;left&quot;:1.75,&quot;top&quot;:112.6,&quot;width&quot;:956.5}"/>
</p:tagLst>
</file>

<file path=ppt/tags/tag225.xml><?xml version="1.0" encoding="utf-8"?>
<p:tagLst xmlns:p="http://schemas.openxmlformats.org/presentationml/2006/main">
  <p:tag name="KSO_WM_DIAGRAM_VIRTUALLY_FRAME" val="{&quot;height&quot;:324.4,&quot;left&quot;:1.75,&quot;top&quot;:112.6,&quot;width&quot;:956.5}"/>
</p:tagLst>
</file>

<file path=ppt/tags/tag226.xml><?xml version="1.0" encoding="utf-8"?>
<p:tagLst xmlns:p="http://schemas.openxmlformats.org/presentationml/2006/main">
  <p:tag name="KSO_WM_DIAGRAM_VIRTUALLY_FRAME" val="{&quot;height&quot;:324.4,&quot;left&quot;:1.75,&quot;top&quot;:112.6,&quot;width&quot;:956.5}"/>
</p:tagLst>
</file>

<file path=ppt/tags/tag227.xml><?xml version="1.0" encoding="utf-8"?>
<p:tagLst xmlns:p="http://schemas.openxmlformats.org/presentationml/2006/main">
  <p:tag name="KSO_WM_UNIT_PLACING_PICTURE_USER_VIEWPORT" val="{&quot;height&quot;:7359,&quot;width&quot;:8907}"/>
</p:tagLst>
</file>

<file path=ppt/tags/tag228.xml><?xml version="1.0" encoding="utf-8"?>
<p:tagLst xmlns:p="http://schemas.openxmlformats.org/presentationml/2006/main">
  <p:tag name="KSO_WM_UNIT_PLACING_PICTURE_USER_VIEWPORT" val="{&quot;height&quot;:7359.133858267716,&quot;width&quot;:4214.949606299213}"/>
</p:tagLst>
</file>

<file path=ppt/tags/tag229.xml><?xml version="1.0" encoding="utf-8"?>
<p:tagLst xmlns:p="http://schemas.openxmlformats.org/presentationml/2006/main">
  <p:tag name="KSO_WM_UNIT_PLACING_PICTURE_USER_VIEWPORT" val="{&quot;height&quot;:7359.133858267716,&quot;width&quot;:4214.949606299213}"/>
</p:tagLst>
</file>

<file path=ppt/tags/tag23.xml><?xml version="1.0" encoding="utf-8"?>
<p:tagLst xmlns:p="http://schemas.openxmlformats.org/presentationml/2006/main">
  <p:tag name="KSO_WM_DIAGRAM_VIRTUALLY_FRAME" val="{&quot;height&quot;:389.55,&quot;left&quot;:20,&quot;top&quot;:135.65,&quot;width&quot;:932.55}"/>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DIAGRAM_VIRTUALLY_FRAME" val="{&quot;height&quot;:324.4,&quot;left&quot;:1.75,&quot;top&quot;:112.6,&quot;width&quot;:956.5}"/>
</p:tagLst>
</file>

<file path=ppt/tags/tag238.xml><?xml version="1.0" encoding="utf-8"?>
<p:tagLst xmlns:p="http://schemas.openxmlformats.org/presentationml/2006/main">
  <p:tag name="KSO_WM_DIAGRAM_VIRTUALLY_FRAME" val="{&quot;height&quot;:324.4,&quot;left&quot;:1.75,&quot;top&quot;:112.6,&quot;width&quot;:956.5}"/>
</p:tagLst>
</file>

<file path=ppt/tags/tag239.xml><?xml version="1.0" encoding="utf-8"?>
<p:tagLst xmlns:p="http://schemas.openxmlformats.org/presentationml/2006/main">
  <p:tag name="KSO_WM_DIAGRAM_VIRTUALLY_FRAME" val="{&quot;height&quot;:324.4,&quot;left&quot;:1.75,&quot;top&quot;:112.6,&quot;width&quot;:956.5}"/>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DIAGRAM_VIRTUALLY_FRAME" val="{&quot;height&quot;:324.4,&quot;left&quot;:1.75,&quot;top&quot;:112.6,&quot;width&quot;:956.5}"/>
</p:tagLst>
</file>

<file path=ppt/tags/tag241.xml><?xml version="1.0" encoding="utf-8"?>
<p:tagLst xmlns:p="http://schemas.openxmlformats.org/presentationml/2006/main">
  <p:tag name="KSO_WM_DIAGRAM_VIRTUALLY_FRAME" val="{&quot;height&quot;:324.4,&quot;left&quot;:1.75,&quot;top&quot;:112.6,&quot;width&quot;:956.5}"/>
</p:tagLst>
</file>

<file path=ppt/tags/tag242.xml><?xml version="1.0" encoding="utf-8"?>
<p:tagLst xmlns:p="http://schemas.openxmlformats.org/presentationml/2006/main">
  <p:tag name="KSO_WM_DIAGRAM_VIRTUALLY_FRAME" val="{&quot;height&quot;:324.4,&quot;left&quot;:1.75,&quot;top&quot;:112.6,&quot;width&quot;:956.5}"/>
</p:tagLst>
</file>

<file path=ppt/tags/tag243.xml><?xml version="1.0" encoding="utf-8"?>
<p:tagLst xmlns:p="http://schemas.openxmlformats.org/presentationml/2006/main">
  <p:tag name="KSO_WM_DIAGRAM_VIRTUALLY_FRAME" val="{&quot;height&quot;:324.4,&quot;left&quot;:1.75,&quot;top&quot;:112.6,&quot;width&quot;:956.5}"/>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DIAGRAM_VIRTUALLY_FRAME" val="{&quot;height&quot;:150.64999999999998,&quot;left&quot;:300.3136220472441,&quot;top&quot;:132.13992125984254,&quot;width&quot;:489.5}"/>
</p:tagLst>
</file>

<file path=ppt/tags/tag273.xml><?xml version="1.0" encoding="utf-8"?>
<p:tagLst xmlns:p="http://schemas.openxmlformats.org/presentationml/2006/main">
  <p:tag name="KSO_WM_DIAGRAM_VIRTUALLY_FRAME" val="{&quot;height&quot;:150.64999999999998,&quot;left&quot;:300.3136220472441,&quot;top&quot;:132.13992125984254,&quot;width&quot;:489.5}"/>
</p:tagLst>
</file>

<file path=ppt/tags/tag274.xml><?xml version="1.0" encoding="utf-8"?>
<p:tagLst xmlns:p="http://schemas.openxmlformats.org/presentationml/2006/main">
  <p:tag name="KSO_WM_DIAGRAM_VIRTUALLY_FRAME" val="{&quot;height&quot;:150.64999999999998,&quot;left&quot;:300.3136220472441,&quot;top&quot;:132.13992125984254,&quot;width&quot;:489.5}"/>
</p:tagLst>
</file>

<file path=ppt/tags/tag275.xml><?xml version="1.0" encoding="utf-8"?>
<p:tagLst xmlns:p="http://schemas.openxmlformats.org/presentationml/2006/main">
  <p:tag name="KSO_WM_DIAGRAM_VIRTUALLY_FRAME" val="{&quot;height&quot;:150.64999999999998,&quot;left&quot;:300.3136220472441,&quot;top&quot;:132.13992125984254,&quot;width&quot;:489.5}"/>
</p:tagLst>
</file>

<file path=ppt/tags/tag276.xml><?xml version="1.0" encoding="utf-8"?>
<p:tagLst xmlns:p="http://schemas.openxmlformats.org/presentationml/2006/main">
  <p:tag name="KSO_WM_DIAGRAM_VIRTUALLY_FRAME" val="{&quot;height&quot;:150.64999999999998,&quot;left&quot;:300.3136220472441,&quot;top&quot;:132.13992125984254,&quot;width&quot;:489.5}"/>
</p:tagLst>
</file>

<file path=ppt/tags/tag277.xml><?xml version="1.0" encoding="utf-8"?>
<p:tagLst xmlns:p="http://schemas.openxmlformats.org/presentationml/2006/main">
  <p:tag name="KSO_WM_DIAGRAM_VIRTUALLY_FRAME" val="{&quot;height&quot;:150.64999999999998,&quot;left&quot;:300.3136220472441,&quot;top&quot;:132.13992125984254,&quot;width&quot;:489.5}"/>
</p:tagLst>
</file>

<file path=ppt/tags/tag278.xml><?xml version="1.0" encoding="utf-8"?>
<p:tagLst xmlns:p="http://schemas.openxmlformats.org/presentationml/2006/main">
  <p:tag name="KSO_WM_DIAGRAM_VIRTUALLY_FRAME" val="{&quot;height&quot;:150.64999999999998,&quot;left&quot;:300.3136220472441,&quot;top&quot;:132.13992125984254,&quot;width&quot;:489.5}"/>
</p:tagLst>
</file>

<file path=ppt/tags/tag279.xml><?xml version="1.0" encoding="utf-8"?>
<p:tagLst xmlns:p="http://schemas.openxmlformats.org/presentationml/2006/main">
  <p:tag name="KSO_WM_DIAGRAM_VIRTUALLY_FRAME" val="{&quot;height&quot;:150.64999999999998,&quot;left&quot;:300.3136220472441,&quot;top&quot;:132.13992125984254,&quot;width&quot;:489.5}"/>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DIAGRAM_VIRTUALLY_FRAME" val="{&quot;height&quot;:150.64999999999998,&quot;left&quot;:300.3136220472441,&quot;top&quot;:132.13992125984254,&quot;width&quot;:489.5}"/>
</p:tagLst>
</file>

<file path=ppt/tags/tag281.xml><?xml version="1.0" encoding="utf-8"?>
<p:tagLst xmlns:p="http://schemas.openxmlformats.org/presentationml/2006/main">
  <p:tag name="KSO_WM_DIAGRAM_VIRTUALLY_FRAME" val="{&quot;height&quot;:150.64999999999998,&quot;left&quot;:300.3136220472441,&quot;top&quot;:132.13992125984254,&quot;width&quot;:489.5}"/>
</p:tagLst>
</file>

<file path=ppt/tags/tag282.xml><?xml version="1.0" encoding="utf-8"?>
<p:tagLst xmlns:p="http://schemas.openxmlformats.org/presentationml/2006/main">
  <p:tag name="KSO_WM_DIAGRAM_VIRTUALLY_FRAME" val="{&quot;height&quot;:150.64999999999998,&quot;left&quot;:300.3136220472441,&quot;top&quot;:132.13992125984254,&quot;width&quot;:489.5}"/>
</p:tagLst>
</file>

<file path=ppt/tags/tag283.xml><?xml version="1.0" encoding="utf-8"?>
<p:tagLst xmlns:p="http://schemas.openxmlformats.org/presentationml/2006/main">
  <p:tag name="KSO_WM_DIAGRAM_VIRTUALLY_FRAME" val="{&quot;height&quot;:150.64999999999998,&quot;left&quot;:300.3136220472441,&quot;top&quot;:132.13992125984254,&quot;width&quot;:489.5}"/>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DIAGRAM_VIRTUALLY_FRAME" val="{&quot;height&quot;:150.64999999999998,&quot;left&quot;:300.3136220472441,&quot;top&quot;:132.13992125984254,&quot;width&quot;:489.5}"/>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UNIT_PLACING_PICTURE_USER_VIEWPORT" val="{&quot;height&quot;:7359.133858267716,&quot;width&quot;:4214.949606299213}"/>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UNIT_PLACING_PICTURE_USER_VIEWPORT" val="{&quot;height&quot;:7359.133858267716,&quot;width&quot;:4214.949606299213}"/>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UNIT_PLACING_PICTURE_USER_VIEWPORT" val="{&quot;height&quot;:7359.133858267716,&quot;width&quot;:4214.949606299213}"/>
</p:tagLst>
</file>

<file path=ppt/tags/tag319.xml><?xml version="1.0" encoding="utf-8"?>
<p:tagLst xmlns:p="http://schemas.openxmlformats.org/presentationml/2006/main">
  <p:tag name="KSO_WM_UNIT_PLACING_PICTURE_USER_VIEWPORT" val="{&quot;height&quot;:7359.133858267716,&quot;width&quot;:4214.949606299213}"/>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UNIT_PLACING_PICTURE_USER_VIEWPORT" val="{&quot;height&quot;:7359.133858267716,&quot;width&quot;:4214.949606299213}"/>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DIAGRAM_VIRTUALLY_FRAME" val="{&quot;height&quot;:150.64999999999998,&quot;left&quot;:300.3136220472441,&quot;top&quot;:132.13992125984254,&quot;width&quot;:489.5}"/>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150.64999999999998,&quot;left&quot;:300.3136220472441,&quot;top&quot;:132.13992125984254,&quot;width&quot;:489.5}"/>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DIAGRAM_VIRTUALLY_FRAME" val="{&quot;height&quot;:150.64999999999998,&quot;left&quot;:300.3136220472441,&quot;top&quot;:132.13992125984254,&quot;width&quot;:489.5}"/>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DIAGRAM_VIRTUALLY_FRAME" val="{&quot;height&quot;:150.64999999999998,&quot;left&quot;:300.3136220472441,&quot;top&quot;:132.13992125984254,&quot;width&quot;:489.5}"/>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DIAGRAM_VIRTUALLY_FRAME" val="{&quot;height&quot;:150.64999999999998,&quot;left&quot;:300.3136220472441,&quot;top&quot;:132.13992125984254,&quot;width&quot;:489.5}"/>
</p:tagLst>
</file>

<file path=ppt/tags/tag73.xml><?xml version="1.0" encoding="utf-8"?>
<p:tagLst xmlns:p="http://schemas.openxmlformats.org/presentationml/2006/main">
  <p:tag name="KSO_WM_DIAGRAM_VIRTUALLY_FRAME" val="{&quot;height&quot;:150.64999999999998,&quot;left&quot;:300.3136220472441,&quot;top&quot;:132.13992125984254,&quot;width&quot;:489.5}"/>
</p:tagLst>
</file>

<file path=ppt/tags/tag74.xml><?xml version="1.0" encoding="utf-8"?>
<p:tagLst xmlns:p="http://schemas.openxmlformats.org/presentationml/2006/main">
  <p:tag name="KSO_WM_DIAGRAM_VIRTUALLY_FRAME" val="{&quot;height&quot;:150.64999999999998,&quot;left&quot;:300.3136220472441,&quot;top&quot;:132.13992125984254,&quot;width&quot;:489.5}"/>
</p:tagLst>
</file>

<file path=ppt/tags/tag75.xml><?xml version="1.0" encoding="utf-8"?>
<p:tagLst xmlns:p="http://schemas.openxmlformats.org/presentationml/2006/main">
  <p:tag name="KSO_WM_DIAGRAM_VIRTUALLY_FRAME" val="{&quot;height&quot;:150.64999999999998,&quot;left&quot;:300.3136220472441,&quot;top&quot;:132.13992125984254,&quot;width&quot;:489.5}"/>
</p:tagLst>
</file>

<file path=ppt/tags/tag76.xml><?xml version="1.0" encoding="utf-8"?>
<p:tagLst xmlns:p="http://schemas.openxmlformats.org/presentationml/2006/main">
  <p:tag name="KSO_WM_DIAGRAM_VIRTUALLY_FRAME" val="{&quot;height&quot;:150.64999999999998,&quot;left&quot;:300.3136220472441,&quot;top&quot;:132.13992125984254,&quot;width&quot;:489.5}"/>
</p:tagLst>
</file>

<file path=ppt/tags/tag77.xml><?xml version="1.0" encoding="utf-8"?>
<p:tagLst xmlns:p="http://schemas.openxmlformats.org/presentationml/2006/main">
  <p:tag name="KSO_WM_DIAGRAM_VIRTUALLY_FRAME" val="{&quot;height&quot;:150.64999999999998,&quot;left&quot;:300.3136220472441,&quot;top&quot;:132.13992125984254,&quot;width&quot;:489.5}"/>
</p:tagLst>
</file>

<file path=ppt/tags/tag78.xml><?xml version="1.0" encoding="utf-8"?>
<p:tagLst xmlns:p="http://schemas.openxmlformats.org/presentationml/2006/main">
  <p:tag name="KSO_WM_DIAGRAM_VIRTUALLY_FRAME" val="{&quot;height&quot;:150.64999999999998,&quot;left&quot;:300.3136220472441,&quot;top&quot;:132.13992125984254,&quot;width&quot;:489.5}"/>
</p:tagLst>
</file>

<file path=ppt/tags/tag79.xml><?xml version="1.0" encoding="utf-8"?>
<p:tagLst xmlns:p="http://schemas.openxmlformats.org/presentationml/2006/main">
  <p:tag name="KSO_WM_DIAGRAM_VIRTUALLY_FRAME" val="{&quot;height&quot;:150.64999999999998,&quot;left&quot;:300.3136220472441,&quot;top&quot;:132.13992125984254,&quot;width&quot;:489.5}"/>
</p:tagLst>
</file>

<file path=ppt/tags/tag8.xml><?xml version="1.0" encoding="utf-8"?>
<p:tagLst xmlns:p="http://schemas.openxmlformats.org/presentationml/2006/main">
  <p:tag name="KSO_WM_DIAGRAM_VIRTUALLY_FRAME" val="{&quot;height&quot;:150.64999999999998,&quot;left&quot;:300.3136220472441,&quot;top&quot;:132.13992125984254,&quot;width&quot;:489.5}"/>
</p:tagLst>
</file>

<file path=ppt/tags/tag80.xml><?xml version="1.0" encoding="utf-8"?>
<p:tagLst xmlns:p="http://schemas.openxmlformats.org/presentationml/2006/main">
  <p:tag name="KSO_WM_DIAGRAM_VIRTUALLY_FRAME" val="{&quot;height&quot;:150.64999999999998,&quot;left&quot;:300.3136220472441,&quot;top&quot;:132.13992125984254,&quot;width&quot;:489.5}"/>
</p:tagLst>
</file>

<file path=ppt/tags/tag81.xml><?xml version="1.0" encoding="utf-8"?>
<p:tagLst xmlns:p="http://schemas.openxmlformats.org/presentationml/2006/main">
  <p:tag name="KSO_WM_DIAGRAM_VIRTUALLY_FRAME" val="{&quot;height&quot;:150.64999999999998,&quot;left&quot;:300.3136220472441,&quot;top&quot;:132.13992125984254,&quot;width&quot;:489.5}"/>
</p:tagLst>
</file>

<file path=ppt/tags/tag82.xml><?xml version="1.0" encoding="utf-8"?>
<p:tagLst xmlns:p="http://schemas.openxmlformats.org/presentationml/2006/main">
  <p:tag name="KSO_WM_DIAGRAM_VIRTUALLY_FRAME" val="{&quot;height&quot;:150.64999999999998,&quot;left&quot;:300.3136220472441,&quot;top&quot;:132.13992125984254,&quot;width&quot;:489.5}"/>
</p:tagLst>
</file>

<file path=ppt/tags/tag83.xml><?xml version="1.0" encoding="utf-8"?>
<p:tagLst xmlns:p="http://schemas.openxmlformats.org/presentationml/2006/main">
  <p:tag name="KSO_WM_DIAGRAM_VIRTUALLY_FRAME" val="{&quot;height&quot;:150.64999999999998,&quot;left&quot;:300.3136220472441,&quot;top&quot;:132.13992125984254,&quot;width&quot;:489.5}"/>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UNIT_PLACING_PICTURE_USER_VIEWPORT" val="{&quot;height&quot;:7359,&quot;width&quot;:8907}"/>
</p:tagLst>
</file>

<file path=ppt/tags/tag88.xml><?xml version="1.0" encoding="utf-8"?>
<p:tagLst xmlns:p="http://schemas.openxmlformats.org/presentationml/2006/main">
  <p:tag name="KSO_WM_UNIT_PLACING_PICTURE_USER_VIEWPORT" val="{&quot;height&quot;:7359.133858267716,&quot;width&quot;:4214.949606299213}"/>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150.64999999999998,&quot;left&quot;:300.3136220472441,&quot;top&quot;:132.13992125984254,&quot;width&quot;:489.5}"/>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DIAGRAM_VIRTUALLY_FRAME" val="{&quot;height&quot;:324.4,&quot;left&quot;:1.75,&quot;top&quot;:112.6,&quot;width&quot;:956.5}"/>
</p:tagLst>
</file>

<file path=ppt/tags/tag93.xml><?xml version="1.0" encoding="utf-8"?>
<p:tagLst xmlns:p="http://schemas.openxmlformats.org/presentationml/2006/main">
  <p:tag name="KSO_WM_DIAGRAM_VIRTUALLY_FRAME" val="{&quot;height&quot;:324.4,&quot;left&quot;:1.75,&quot;top&quot;:112.6,&quot;width&quot;:956.5}"/>
</p:tagLst>
</file>

<file path=ppt/tags/tag94.xml><?xml version="1.0" encoding="utf-8"?>
<p:tagLst xmlns:p="http://schemas.openxmlformats.org/presentationml/2006/main">
  <p:tag name="KSO_WM_DIAGRAM_VIRTUALLY_FRAME" val="{&quot;height&quot;:324.4,&quot;left&quot;:1.75,&quot;top&quot;:112.6,&quot;width&quot;:956.5}"/>
</p:tagLst>
</file>

<file path=ppt/tags/tag95.xml><?xml version="1.0" encoding="utf-8"?>
<p:tagLst xmlns:p="http://schemas.openxmlformats.org/presentationml/2006/main">
  <p:tag name="KSO_WM_DIAGRAM_VIRTUALLY_FRAME" val="{&quot;height&quot;:324.4,&quot;left&quot;:1.75,&quot;top&quot;:112.6,&quot;width&quot;:956.5}"/>
</p:tagLst>
</file>

<file path=ppt/tags/tag96.xml><?xml version="1.0" encoding="utf-8"?>
<p:tagLst xmlns:p="http://schemas.openxmlformats.org/presentationml/2006/main">
  <p:tag name="KSO_WM_DIAGRAM_VIRTUALLY_FRAME" val="{&quot;height&quot;:324.4,&quot;left&quot;:1.75,&quot;top&quot;:112.6,&quot;width&quot;:956.5}"/>
</p:tagLst>
</file>

<file path=ppt/tags/tag97.xml><?xml version="1.0" encoding="utf-8"?>
<p:tagLst xmlns:p="http://schemas.openxmlformats.org/presentationml/2006/main">
  <p:tag name="KSO_WM_DIAGRAM_VIRTUALLY_FRAME" val="{&quot;height&quot;:324.4,&quot;left&quot;:1.75,&quot;top&quot;:112.6,&quot;width&quot;:956.5}"/>
</p:tagLst>
</file>

<file path=ppt/tags/tag98.xml><?xml version="1.0" encoding="utf-8"?>
<p:tagLst xmlns:p="http://schemas.openxmlformats.org/presentationml/2006/main">
  <p:tag name="KSO_WM_DIAGRAM_VIRTUALLY_FRAME" val="{&quot;height&quot;:324.4,&quot;left&quot;:1.75,&quot;top&quot;:112.6,&quot;width&quot;:956.5}"/>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微软雅黑"/>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微软雅黑"/>
        <a:ea typeface=""/>
        <a:cs typeface=""/>
        <a:font script="Jpan" typeface="ＭＳ Ｐゴシック"/>
        <a:font script="Hang" typeface="굴림"/>
        <a:font script="Hans" typeface="微软雅黑"/>
        <a:font script="Hant" typeface="微軟正黑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微软雅黑"/>
        <a:font script="Hebr" typeface="微软雅黑"/>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13101</Words>
  <Application>WPS 演示</Application>
  <PresentationFormat>宽屏</PresentationFormat>
  <Paragraphs>1822</Paragraphs>
  <Slides>25</Slides>
  <Notes>6</Notes>
  <HiddenSlides>1</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25</vt:i4>
      </vt:variant>
    </vt:vector>
  </HeadingPairs>
  <TitlesOfParts>
    <vt:vector size="40" baseType="lpstr">
      <vt:lpstr>Arial</vt:lpstr>
      <vt:lpstr>宋体</vt:lpstr>
      <vt:lpstr>Wingdings</vt:lpstr>
      <vt:lpstr>微软雅黑</vt:lpstr>
      <vt:lpstr>华康古籍木兰W3</vt:lpstr>
      <vt:lpstr>Arial Unicode MS</vt:lpstr>
      <vt:lpstr>等线</vt:lpstr>
      <vt:lpstr>思源黑体 CN Bold</vt:lpstr>
      <vt:lpstr>黑体</vt:lpstr>
      <vt:lpstr>Wingdings</vt:lpstr>
      <vt:lpstr>PingFang SC</vt:lpstr>
      <vt:lpstr>Times New Roman</vt:lpstr>
      <vt:lpstr>思源黑体 CN Regular</vt:lpstr>
      <vt:lpstr>FZLanTingHeiS-DB-GB</vt:lpstr>
      <vt:lpstr>1_Office 主题​​</vt:lpstr>
      <vt:lpstr>AI数智化能力产品宣讲方案</vt:lpstr>
      <vt:lpstr>PowerPoint 演示文稿</vt:lpstr>
      <vt:lpstr>政策驱动：二十届三中全会大力推动数字化转型与全面创新</vt:lpstr>
      <vt:lpstr>政策驱动：国资委向国企提出数字化转型“五转五化”要求</vt:lpstr>
      <vt:lpstr>政策驱动：国家高度重视人工智能发展，作出系列部署</vt:lpstr>
      <vt:lpstr>PowerPoint 演示文稿</vt:lpstr>
      <vt:lpstr>AI数智化产品体系</vt:lpstr>
      <vt:lpstr>AI+应用 打造智能化、高效化、个性化的解决方案</vt:lpstr>
      <vt:lpstr>AI+办公：智慧办公</vt:lpstr>
      <vt:lpstr>你说我记智能语音记录解决方案</vt:lpstr>
      <vt:lpstr>AI扫描王数智化扫描解决方案</vt:lpstr>
      <vt:lpstr>AI+教育：梧桐·鸿鹄校企合作平台</vt:lpstr>
      <vt:lpstr>AI+信创：信创智慧生态平台</vt:lpstr>
      <vt:lpstr>AI+出行：九天川流出行大模型-川流智行</vt:lpstr>
      <vt:lpstr>AI+经分：梧桐数据分析智能体</vt:lpstr>
      <vt:lpstr>AI+政务：检察机关辅助办案解决方案</vt:lpstr>
      <vt:lpstr>AI+平台 打造标准化、可扩展、易集成的AI应用孵化器</vt:lpstr>
      <vt:lpstr>磐基PaaS平台，云原生技术底座</vt:lpstr>
      <vt:lpstr>聚智智能体平台，一句话生成智能体应用</vt:lpstr>
      <vt:lpstr>磐智MaaS平台，训推自有行业大模型</vt:lpstr>
      <vt:lpstr>高质量数据供给平台，打造高价值数据要素</vt:lpstr>
      <vt:lpstr>PowerPoint 演示文稿</vt:lpstr>
      <vt:lpstr>高效链接供给需求两侧，实现能力产品共拓</vt:lpstr>
      <vt:lpstr>甄选优质必融能力，适配应用场景</vt:lpstr>
      <vt:lpstr>感谢聆听！</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中国移动信息技术中心 产品介绍</dc:title>
  <dc:creator>cmsz</dc:creator>
  <cp:lastModifiedBy>zhanglanxin</cp:lastModifiedBy>
  <cp:revision>320</cp:revision>
  <dcterms:created xsi:type="dcterms:W3CDTF">2025-06-03T10:25:00Z</dcterms:created>
  <dcterms:modified xsi:type="dcterms:W3CDTF">2025-06-04T23:27:52Z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2052-12.8.2.21177</vt:lpwstr>
  </property>
  <property fmtid="{D5CDD505-2E9C-101B-9397-08002B2CF9AE}" pid="3" name="ICV">
    <vt:lpwstr>41191FF3039F4FFCBE5E33A88B568D46_13</vt:lpwstr>
  </property>
</Properties>
</file>